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theme/theme5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93.xml" ContentType="application/vnd.openxmlformats-officedocument.presentationml.slideLayout+xml"/>
  <Override PartName="/ppt/diagrams/colors11.xml" ContentType="application/vnd.openxmlformats-officedocument.drawingml.diagramColors+xml"/>
  <Override PartName="/ppt/diagrams/data24.xml" ContentType="application/vnd.openxmlformats-officedocument.drawingml.diagramData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124.xml" ContentType="application/vnd.openxmlformats-officedocument.presentationml.slideLayout+xml"/>
  <Override PartName="/ppt/diagrams/layout9.xml" ContentType="application/vnd.openxmlformats-officedocument.drawingml.diagramLayout+xml"/>
  <Override PartName="/ppt/diagrams/quickStyle28.xml" ContentType="application/vnd.openxmlformats-officedocument.drawingml.diagramStyle+xml"/>
  <Default Extension="xml" ContentType="application/xml"/>
  <Override PartName="/ppt/slides/slide50.xml" ContentType="application/vnd.openxmlformats-officedocument.presentationml.slide+xml"/>
  <Override PartName="/ppt/slideLayouts/slideLayout24.xml" ContentType="application/vnd.openxmlformats-officedocument.presentationml.slideLayout+xml"/>
  <Override PartName="/ppt/slideLayouts/slideLayout71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Layouts/slideLayout102.xml" ContentType="application/vnd.openxmlformats-officedocument.presentationml.slideLayout+xml"/>
  <Override PartName="/ppt/diagrams/layout17.xml" ContentType="application/vnd.openxmlformats-officedocument.drawingml.diagramLayout+xml"/>
  <Override PartName="/ppt/slideMasters/slideMaster8.xml" ContentType="application/vnd.openxmlformats-officedocument.presentationml.slideMaster+xml"/>
  <Override PartName="/ppt/notesSlides/notesSlide30.xml" ContentType="application/vnd.openxmlformats-officedocument.presentationml.notesSlide+xml"/>
  <Override PartName="/ppt/diagrams/quickStyle31.xml" ContentType="application/vnd.openxmlformats-officedocument.drawingml.diagramStyle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notesSlides/notesSlide7.xml" ContentType="application/vnd.openxmlformats-officedocument.presentationml.notesSlide+xml"/>
  <Override PartName="/ppt/diagrams/quickStyle20.xml" ContentType="application/vnd.openxmlformats-officedocument.drawingml.diagramStyle+xml"/>
  <Override PartName="/ppt/diagrams/colors27.xml" ContentType="application/vnd.openxmlformats-officedocument.drawingml.diagramColors+xml"/>
  <Override PartName="/ppt/diagrams/data29.xml" ContentType="application/vnd.openxmlformats-officedocument.drawingml.diagramData+xml"/>
  <Override PartName="/ppt/diagrams/drawing21.xml" ContentType="application/vnd.ms-office.drawingml.diagramDrawing+xml"/>
  <Override PartName="/ppt/slideLayouts/slideLayout8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0.xml" ContentType="application/vnd.openxmlformats-officedocument.theme+xml"/>
  <Override PartName="/ppt/diagrams/colors4.xml" ContentType="application/vnd.openxmlformats-officedocument.drawingml.diagramColors+xml"/>
  <Override PartName="/ppt/diagrams/colors16.xml" ContentType="application/vnd.openxmlformats-officedocument.drawingml.diagramColors+xml"/>
  <Override PartName="/ppt/diagrams/data18.xml" ContentType="application/vnd.openxmlformats-officedocument.drawingml.diagramData+xml"/>
  <Override PartName="/ppt/diagrams/layout31.xml" ContentType="application/vnd.openxmlformats-officedocument.drawingml.diagramLayout+xml"/>
  <Override PartName="/ppt/diagrams/drawing10.xml" ContentType="application/vnd.ms-office.drawingml.diagramDrawing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diagrams/layout20.xml" ContentType="application/vnd.openxmlformats-officedocument.drawingml.diagramLayout+xml"/>
  <Override PartName="/ppt/diagrams/drawing3.xml" ContentType="application/vnd.ms-office.drawingml.diagramDrawing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107.xml" ContentType="application/vnd.openxmlformats-officedocument.presentationml.slideLayout+xml"/>
  <Override PartName="/ppt/diagrams/quickStyle3.xml" ContentType="application/vnd.openxmlformats-officedocument.drawingml.diagramStyle+xml"/>
  <Override PartName="/ppt/diagrams/colors30.xml" ContentType="application/vnd.openxmlformats-officedocument.drawingml.diagramColors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90.xml" ContentType="application/vnd.openxmlformats-officedocument.presentationml.slideLayout+xml"/>
  <Default Extension="emf" ContentType="image/x-emf"/>
  <Override PartName="/ppt/diagrams/data21.xml" ContentType="application/vnd.openxmlformats-officedocument.drawingml.diagramData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Layouts/slideLayout32.xml" ContentType="application/vnd.openxmlformats-officedocument.presentationml.slideLayout+xml"/>
  <Override PartName="/ppt/slideLayouts/slideLayout132.xml" ContentType="application/vnd.openxmlformats-officedocument.presentationml.slideLayout+xml"/>
  <Override PartName="/ppt/diagrams/layout6.xml" ContentType="application/vnd.openxmlformats-officedocument.drawingml.diagramLayout+xml"/>
  <Override PartName="/ppt/diagrams/data10.xml" ContentType="application/vnd.openxmlformats-officedocument.drawingml.diagramData+xml"/>
  <Override PartName="/ppt/notesSlides/notesSlide2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diagrams/data7.xml" ContentType="application/vnd.openxmlformats-officedocument.drawingml.diagramData+xml"/>
  <Override PartName="/ppt/diagrams/colors9.xml" ContentType="application/vnd.openxmlformats-officedocument.drawingml.diagramColors+xml"/>
  <Override PartName="/ppt/notesSlides/notesSlide13.xml" ContentType="application/vnd.openxmlformats-officedocument.presentationml.notesSlide+xml"/>
  <Override PartName="/ppt/diagrams/quickStyle14.xml" ContentType="application/vnd.openxmlformats-officedocument.drawingml.diagramStyle+xml"/>
  <Override PartName="/ppt/diagrams/quickStyle25.xml" ContentType="application/vnd.openxmlformats-officedocument.drawingml.diagramStyle+xml"/>
  <Override PartName="/ppt/diagrams/drawing15.xml" ContentType="application/vnd.ms-office.drawingml.diagramDrawing+xml"/>
  <Override PartName="/ppt/diagrams/drawing26.xml" ContentType="application/vnd.ms-office.drawingml.diagramDrawing+xml"/>
  <Override PartName="/ppt/slideLayouts/slideLayout10.xml" ContentType="application/vnd.openxmlformats-officedocument.presentationml.slideLayout+xml"/>
  <Override PartName="/ppt/diagrams/layout25.xml" ContentType="application/vnd.openxmlformats-officedocument.drawingml.diagramLayout+xml"/>
  <Override PartName="/ppt/diagrams/drawing8.xml" ContentType="application/vnd.ms-office.drawingml.diagramDrawing+xml"/>
  <Override PartName="/ppt/diagrams/quickStyle8.xml" ContentType="application/vnd.openxmlformats-officedocument.drawingml.diagramStyle+xml"/>
  <Override PartName="/ppt/diagrams/layout14.xml" ContentType="application/vnd.openxmlformats-officedocument.drawingml.diagramLayout+xml"/>
  <Override PartName="/ppt/slideMasters/slideMaster5.xml" ContentType="application/vnd.openxmlformats-officedocument.presentationml.slideMaster+xml"/>
  <Override PartName="/ppt/slides/slide49.xml" ContentType="application/vnd.openxmlformats-officedocument.presentationml.slide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notesSlides/notesSlide4.xml" ContentType="application/vnd.openxmlformats-officedocument.presentationml.notesSlide+xml"/>
  <Override PartName="/ppt/diagrams/colors24.xml" ContentType="application/vnd.openxmlformats-officedocument.drawingml.diagramColors+xml"/>
  <Override PartName="/ppt/slides/slide38.xml" ContentType="application/vnd.openxmlformats-officedocument.presentationml.slide+xml"/>
  <Override PartName="/ppt/slideLayouts/slideLayout48.xml" ContentType="application/vnd.openxmlformats-officedocument.presentationml.slideLayout+xml"/>
  <Override PartName="/ppt/slideLayouts/slideLayout95.xml" ContentType="application/vnd.openxmlformats-officedocument.presentationml.slideLayout+xml"/>
  <Override PartName="/ppt/diagrams/colors1.xml" ContentType="application/vnd.openxmlformats-officedocument.drawingml.diagramColors+xml"/>
  <Override PartName="/ppt/diagrams/colors13.xml" ContentType="application/vnd.openxmlformats-officedocument.drawingml.diagramColors+xml"/>
  <Override PartName="/ppt/diagrams/data26.xml" ContentType="application/vnd.openxmlformats-officedocument.drawingml.diagramData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126.xml" ContentType="application/vnd.openxmlformats-officedocument.presentationml.slideLayout+xml"/>
  <Override PartName="/ppt/diagrams/data15.xml" ContentType="application/vnd.openxmlformats-officedocument.drawingml.diagramData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52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115.xml" ContentType="application/vnd.openxmlformats-officedocument.presentationml.slideLayout+xml"/>
  <Default Extension="wmf" ContentType="image/x-wmf"/>
  <Override PartName="/ppt/notesSlides/notesSlide18.xml" ContentType="application/vnd.openxmlformats-officedocument.presentationml.notesSlide+xml"/>
  <Override PartName="/ppt/diagrams/quickStyle19.xml" ContentType="application/vnd.openxmlformats-officedocument.drawingml.diagramStyle+xml"/>
  <Override PartName="/ppt/slides/slide41.xml" ContentType="application/vnd.openxmlformats-officedocument.presentationml.slide+xml"/>
  <Override PartName="/ppt/slideLayouts/slideLayout51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s/slide30.xml" ContentType="application/vnd.openxmlformats-officedocument.presentationml.slide+xml"/>
  <Override PartName="/ppt/slideLayouts/slideLayout40.xml" ContentType="application/vnd.openxmlformats-officedocument.presentationml.slideLayout+xml"/>
  <Override PartName="/ppt/diagrams/layout19.xml" ContentType="application/vnd.openxmlformats-officedocument.drawingml.diagramLayout+xml"/>
  <Override PartName="/ppt/notesSlides/notesSlide32.xml" ContentType="application/vnd.openxmlformats-officedocument.presentationml.notesSlide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diagrams/quickStyle22.xml" ContentType="application/vnd.openxmlformats-officedocument.drawingml.diagramStyle+xml"/>
  <Override PartName="/ppt/diagrams/colors29.xml" ContentType="application/vnd.openxmlformats-officedocument.drawingml.diagramColors+xml"/>
  <Override PartName="/ppt/diagrams/drawing23.xml" ContentType="application/vnd.ms-office.drawingml.diagramDrawing+xml"/>
  <Override PartName="/ppt/slideLayouts/slideLayout89.xml" ContentType="application/vnd.openxmlformats-officedocument.presentationml.slideLayout+xml"/>
  <Override PartName="/ppt/theme/theme12.xml" ContentType="application/vnd.openxmlformats-officedocument.theme+xml"/>
  <Override PartName="/ppt/diagrams/colors6.xml" ContentType="application/vnd.openxmlformats-officedocument.drawingml.diagramColors+xml"/>
  <Override PartName="/ppt/notesSlides/notesSlide10.xml" ContentType="application/vnd.openxmlformats-officedocument.presentationml.notesSlide+xml"/>
  <Override PartName="/ppt/diagrams/quickStyle11.xml" ContentType="application/vnd.openxmlformats-officedocument.drawingml.diagramStyle+xml"/>
  <Override PartName="/ppt/diagrams/colors18.xml" ContentType="application/vnd.openxmlformats-officedocument.drawingml.diagramColors+xml"/>
  <Override PartName="/ppt/diagrams/drawing12.xml" ContentType="application/vnd.ms-office.drawingml.diagramDrawing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diagrams/layout11.xml" ContentType="application/vnd.openxmlformats-officedocument.drawingml.diagramLayout+xml"/>
  <Override PartName="/ppt/diagrams/layout22.xml" ContentType="application/vnd.openxmlformats-officedocument.drawingml.diagramLayout+xml"/>
  <Override PartName="/ppt/diagrams/drawing5.xml" ContentType="application/vnd.ms-office.drawingml.diagramDrawing+xml"/>
  <Override PartName="/ppt/slideMasters/slideMaster2.xml" ContentType="application/vnd.openxmlformats-officedocument.presentationml.slideMaster+xml"/>
  <Override PartName="/ppt/theme/theme4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109.xml" ContentType="application/vnd.openxmlformats-officedocument.presentationml.slideLayout+xml"/>
  <Override PartName="/ppt/notesSlides/notesSlide1.xml" ContentType="application/vnd.openxmlformats-officedocument.presentationml.notesSlide+xml"/>
  <Override PartName="/ppt/diagrams/quickStyle5.xml" ContentType="application/vnd.openxmlformats-officedocument.drawingml.diagramStyle+xml"/>
  <Override PartName="/ppt/slides/slide46.xml" ContentType="application/vnd.openxmlformats-officedocument.presentationml.slide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diagrams/colors10.xml" ContentType="application/vnd.openxmlformats-officedocument.drawingml.diagramColors+xml"/>
  <Override PartName="/ppt/diagrams/colors21.xml" ContentType="application/vnd.openxmlformats-officedocument.drawingml.diagramColors+xml"/>
  <Override PartName="/ppt/diagrams/data23.xml" ContentType="application/vnd.openxmlformats-officedocument.drawingml.diagramData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Layouts/slideLayout34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diagrams/layout8.xml" ContentType="application/vnd.openxmlformats-officedocument.drawingml.diagramLayout+xml"/>
  <Override PartName="/ppt/diagrams/data12.xml" ContentType="application/vnd.openxmlformats-officedocument.drawingml.diagramData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diagrams/data9.xml" ContentType="application/vnd.openxmlformats-officedocument.drawingml.diagramData+xml"/>
  <Override PartName="/ppt/notesSlides/notesSlide15.xml" ContentType="application/vnd.openxmlformats-officedocument.presentationml.notesSlide+xml"/>
  <Override PartName="/ppt/diagrams/quickStyle16.xml" ContentType="application/vnd.openxmlformats-officedocument.drawingml.diagramStyle+xml"/>
  <Override PartName="/ppt/notesSlides/notesSlide26.xml" ContentType="application/vnd.openxmlformats-officedocument.presentationml.notesSlide+xml"/>
  <Override PartName="/ppt/diagrams/quickStyle27.xml" ContentType="application/vnd.openxmlformats-officedocument.drawingml.diagramStyle+xml"/>
  <Override PartName="/ppt/diagrams/drawing17.xml" ContentType="application/vnd.ms-office.drawingml.diagramDrawing+xml"/>
  <Override PartName="/ppt/diagrams/drawing28.xml" ContentType="application/vnd.ms-office.drawingml.diagramDrawing+xml"/>
  <Override PartName="/ppt/slideLayouts/slideLayout12.xml" ContentType="application/vnd.openxmlformats-officedocument.presentationml.slideLayout+xml"/>
  <Override PartName="/ppt/slideLayouts/slideLayout101.xml" ContentType="application/vnd.openxmlformats-officedocument.presentationml.slideLayout+xml"/>
  <Override PartName="/ppt/diagrams/layout27.xml" ContentType="application/vnd.openxmlformats-officedocument.drawingml.diagramLayout+xml"/>
  <Override PartName="/ppt/diagrams/layout16.xml" ContentType="application/vnd.openxmlformats-officedocument.drawingml.diagramLayout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theme/theme9.xml" ContentType="application/vnd.openxmlformats-officedocument.theme+xml"/>
  <Override PartName="/ppt/notesSlides/notesSlide6.xml" ContentType="application/vnd.openxmlformats-officedocument.presentationml.notesSlide+xml"/>
  <Override PartName="/ppt/diagrams/colors26.xml" ContentType="application/vnd.openxmlformats-officedocument.drawingml.diagramColors+xml"/>
  <Override PartName="/ppt/diagrams/quickStyle30.xml" ContentType="application/vnd.openxmlformats-officedocument.drawingml.diagramStyle+xml"/>
  <Override PartName="/ppt/diagrams/drawing20.xml" ContentType="application/vnd.ms-office.drawingml.diagramDrawing+xml"/>
  <Override PartName="/ppt/slideLayouts/slideLayout97.xml" ContentType="application/vnd.openxmlformats-officedocument.presentationml.slideLayou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colors15.xml" ContentType="application/vnd.openxmlformats-officedocument.drawingml.diagramColors+xml"/>
  <Override PartName="/ppt/diagrams/data28.xml" ContentType="application/vnd.openxmlformats-officedocument.drawingml.diagramData+xml"/>
  <Override PartName="/ppt/diagrams/layout30.xml" ContentType="application/vnd.openxmlformats-officedocument.drawingml.diagramLayout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128.xml" ContentType="application/vnd.openxmlformats-officedocument.presentationml.slideLayout+xml"/>
  <Override PartName="/ppt/diagrams/data17.xml" ContentType="application/vnd.openxmlformats-officedocument.drawingml.diagramData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117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106.xml" ContentType="application/vnd.openxmlformats-officedocument.presentationml.slideLayout+xml"/>
  <Override PartName="/ppt/diagrams/data31.xml" ContentType="application/vnd.openxmlformats-officedocument.drawingml.diagramData+xml"/>
  <Override PartName="/ppt/slides/slide32.xml" ContentType="application/vnd.openxmlformats-officedocument.presentationml.slide+xml"/>
  <Override PartName="/ppt/slideLayouts/slideLayout42.xml" ContentType="application/vnd.openxmlformats-officedocument.presentationml.slideLayout+xml"/>
  <Override PartName="/ppt/slideLayouts/slideLayout131.xml" ContentType="application/vnd.openxmlformats-officedocument.presentationml.slideLayout+xml"/>
  <Override PartName="/ppt/diagrams/data20.xml" ContentType="application/vnd.openxmlformats-officedocument.drawingml.diagramData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20.xml" ContentType="application/vnd.openxmlformats-officedocument.presentationml.slideLayout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notesSlides/notesSlide23.xml" ContentType="application/vnd.openxmlformats-officedocument.presentationml.notesSlide+xml"/>
  <Override PartName="/ppt/diagrams/quickStyle24.xml" ContentType="application/vnd.openxmlformats-officedocument.drawingml.diagramStyle+xml"/>
  <Override PartName="/ppt/diagrams/drawing25.xml" ContentType="application/vnd.ms-office.drawingml.diagramDrawing+xml"/>
  <Override PartName="/ppt/diagrams/colors8.xml" ContentType="application/vnd.openxmlformats-officedocument.drawingml.diagramColors+xml"/>
  <Override PartName="/ppt/notesSlides/notesSlide12.xml" ContentType="application/vnd.openxmlformats-officedocument.presentationml.notesSlide+xml"/>
  <Override PartName="/ppt/diagrams/quickStyle13.xml" ContentType="application/vnd.openxmlformats-officedocument.drawingml.diagramStyle+xml"/>
  <Override PartName="/ppt/diagrams/drawing14.xml" ContentType="application/vnd.ms-office.drawingml.diagramDrawing+xml"/>
  <Override PartName="/ppt/diagrams/layout13.xml" ContentType="application/vnd.openxmlformats-officedocument.drawingml.diagramLayout+xml"/>
  <Override PartName="/ppt/diagrams/layout24.xml" ContentType="application/vnd.openxmlformats-officedocument.drawingml.diagramLayout+xml"/>
  <Override PartName="/ppt/diagrams/drawing7.xml" ContentType="application/vnd.ms-office.drawingml.diagramDrawing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diagrams/quickStyle7.xml" ContentType="application/vnd.openxmlformats-officedocument.drawingml.diagramStyle+xml"/>
  <Override PartName="/ppt/slides/slide48.xml" ContentType="application/vnd.openxmlformats-officedocument.presentationml.slide+xml"/>
  <Override PartName="/ppt/slideLayouts/slideLayout58.xml" ContentType="application/vnd.openxmlformats-officedocument.presentationml.slideLayout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diagrams/colors12.xml" ContentType="application/vnd.openxmlformats-officedocument.drawingml.diagramColors+xml"/>
  <Override PartName="/ppt/diagrams/colors23.xml" ContentType="application/vnd.openxmlformats-officedocument.drawingml.diagramColors+xml"/>
  <Override PartName="/ppt/diagrams/data25.xml" ContentType="application/vnd.openxmlformats-officedocument.drawingml.diagramData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diagrams/data14.xml" ContentType="application/vnd.openxmlformats-officedocument.drawingml.diagramData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diagrams/quickStyle29.xml" ContentType="application/vnd.openxmlformats-officedocument.drawingml.diagramStyle+xml"/>
  <Override PartName="/ppt/diagrams/drawing19.xml" ContentType="application/vnd.ms-office.drawingml.diagramDrawing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ppt/diagrams/quickStyle18.xml" ContentType="application/vnd.openxmlformats-officedocument.drawingml.diagramStyle+xml"/>
  <Override PartName="/ppt/diagrams/layout29.xml" ContentType="application/vnd.openxmlformats-officedocument.drawingml.diagramLayout+xml"/>
  <Override PartName="/ppt/slides/slide40.xml" ContentType="application/vnd.openxmlformats-officedocument.presentationml.slide+xml"/>
  <Override PartName="/ppt/slideLayouts/slideLayout50.xml" ContentType="application/vnd.openxmlformats-officedocument.presentationml.slideLayout+xml"/>
  <Override PartName="/ppt/diagrams/layout18.xml" ContentType="application/vnd.openxmlformats-officedocument.drawingml.diagramLayout+xml"/>
  <Override PartName="/ppt/slideMasters/slideMaster9.xml" ContentType="application/vnd.openxmlformats-officedocument.presentationml.slideMaster+xml"/>
  <Default Extension="gif" ContentType="image/gif"/>
  <Override PartName="/ppt/diagrams/layout2.xml" ContentType="application/vnd.openxmlformats-officedocument.drawingml.diagram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diagrams/colors28.xml" ContentType="application/vnd.openxmlformats-officedocument.drawingml.diagramColors+xml"/>
  <Override PartName="/ppt/slideLayouts/slideLayout99.xml" ContentType="application/vnd.openxmlformats-officedocument.presentationml.slideLayout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quickStyle10.xml" ContentType="application/vnd.openxmlformats-officedocument.drawingml.diagramStyle+xml"/>
  <Override PartName="/ppt/diagrams/colors17.xml" ContentType="application/vnd.openxmlformats-officedocument.drawingml.diagramColors+xml"/>
  <Override PartName="/ppt/diagrams/quickStyle21.xml" ContentType="application/vnd.openxmlformats-officedocument.drawingml.diagramStyle+xml"/>
  <Override PartName="/ppt/diagrams/drawing22.xml" ContentType="application/vnd.ms-office.drawingml.diagramDrawing+xml"/>
  <Override PartName="/ppt/diagrams/drawing11.xml" ContentType="application/vnd.ms-office.drawingml.diagramDrawing+xml"/>
  <Override PartName="/ppt/handoutMasters/handoutMaster1.xml" ContentType="application/vnd.openxmlformats-officedocument.presentationml.handoutMaster+xml"/>
  <Override PartName="/ppt/slideLayouts/slideLayout88.xml" ContentType="application/vnd.openxmlformats-officedocument.presentationml.slideLayout+xml"/>
  <Override PartName="/ppt/theme/theme11.xml" ContentType="application/vnd.openxmlformats-officedocument.theme+xml"/>
  <Override PartName="/ppt/diagrams/data19.xml" ContentType="application/vnd.openxmlformats-officedocument.drawingml.diagramData+xml"/>
  <Override PartName="/ppt/diagrams/layout21.xml" ContentType="application/vnd.openxmlformats-officedocument.drawingml.diagramLayout+xml"/>
  <Override PartName="/docProps/core.xml" ContentType="application/vnd.openxmlformats-package.core-properties+xml"/>
  <Override PartName="/ppt/diagrams/drawing4.xml" ContentType="application/vnd.ms-office.drawingml.diagramDrawing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119.xml" ContentType="application/vnd.openxmlformats-officedocument.presentationml.slideLayout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  <Override PartName="/ppt/diagrams/colors3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5.xml" ContentType="application/vnd.openxmlformats-officedocument.presentationml.slide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108.xml" ContentType="application/vnd.openxmlformats-officedocument.presentationml.slideLayout+xml"/>
  <Override PartName="/ppt/diagrams/colors20.xml" ContentType="application/vnd.openxmlformats-officedocument.drawingml.diagramColors+xml"/>
  <Override PartName="/ppt/slides/slide34.xml" ContentType="application/vnd.openxmlformats-officedocument.presentationml.slide+xml"/>
  <Override PartName="/ppt/slideLayouts/slideLayout44.xml" ContentType="application/vnd.openxmlformats-officedocument.presentationml.slideLayout+xml"/>
  <Override PartName="/ppt/slideLayouts/slideLayout91.xml" ContentType="application/vnd.openxmlformats-officedocument.presentationml.slideLayout+xml"/>
  <Override PartName="/ppt/diagrams/data11.xml" ContentType="application/vnd.openxmlformats-officedocument.drawingml.diagramData+xml"/>
  <Override PartName="/ppt/diagrams/data22.xml" ContentType="application/vnd.openxmlformats-officedocument.drawingml.diagramData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22.xml" ContentType="application/vnd.openxmlformats-officedocument.presentationml.slideLayout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notesSlides/notesSlide25.xml" ContentType="application/vnd.openxmlformats-officedocument.presentationml.notesSlide+xml"/>
  <Override PartName="/ppt/diagrams/quickStyle26.xml" ContentType="application/vnd.openxmlformats-officedocument.drawingml.diagramStyle+xml"/>
  <Override PartName="/ppt/diagrams/drawing27.xml" ContentType="application/vnd.ms-office.drawingml.diagramDrawing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111.xml" ContentType="application/vnd.openxmlformats-officedocument.presentationml.slideLayout+xml"/>
  <Override PartName="/ppt/notesSlides/notesSlide14.xml" ContentType="application/vnd.openxmlformats-officedocument.presentationml.notesSlide+xml"/>
  <Override PartName="/ppt/diagrams/quickStyle15.xml" ContentType="application/vnd.openxmlformats-officedocument.drawingml.diagramStyle+xml"/>
  <Override PartName="/ppt/diagrams/drawing16.xml" ContentType="application/vnd.ms-office.drawingml.diagramDrawing+xml"/>
  <Override PartName="/ppt/slideLayouts/slideLayout100.xml" ContentType="application/vnd.openxmlformats-officedocument.presentationml.slideLayout+xml"/>
  <Override PartName="/ppt/diagrams/layout15.xml" ContentType="application/vnd.openxmlformats-officedocument.drawingml.diagramLayout+xml"/>
  <Override PartName="/ppt/diagrams/layout26.xml" ContentType="application/vnd.openxmlformats-officedocument.drawingml.diagramLayout+xml"/>
  <Override PartName="/ppt/slideMasters/slideMaster6.xml" ContentType="application/vnd.openxmlformats-officedocument.presentationml.slideMaster+xml"/>
  <Override PartName="/ppt/theme/theme8.xml" ContentType="application/vnd.openxmlformats-officedocument.theme+xml"/>
  <Override PartName="/ppt/diagrams/quickStyle9.xml" ContentType="application/vnd.openxmlformats-officedocument.drawingml.diagramStyle+xml"/>
  <Override PartName="/ppt/notesSlides/notesSlide5.xml" ContentType="application/vnd.openxmlformats-officedocument.presentationml.notesSlide+xml"/>
  <Override PartName="/ppt/diagrams/colors14.xml" ContentType="application/vnd.openxmlformats-officedocument.drawingml.diagramColors+xml"/>
  <Override PartName="/ppt/diagrams/colors25.xml" ContentType="application/vnd.openxmlformats-officedocument.drawingml.diagramColors+xml"/>
  <Override PartName="/ppt/diagrams/data27.xml" ContentType="application/vnd.openxmlformats-officedocument.drawingml.diagramData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diagrams/colors2.xml" ContentType="application/vnd.openxmlformats-officedocument.drawingml.diagramColors+xml"/>
  <Override PartName="/ppt/diagrams/data16.xml" ContentType="application/vnd.openxmlformats-officedocument.drawingml.diagramData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notesSlides/notesSlide19.xml" ContentType="application/vnd.openxmlformats-officedocument.presentationml.notesSlide+xml"/>
  <Override PartName="/ppt/diagrams/drawing1.xml" ContentType="application/vnd.ms-office.drawingml.diagramDrawing+xml"/>
  <Override PartName="/ppt/slides/slide53.xml" ContentType="application/vnd.openxmlformats-officedocument.presentationml.slide+xml"/>
  <Override PartName="/ppt/slideLayouts/slideLayout16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105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diagrams/data30.xml" ContentType="application/vnd.openxmlformats-officedocument.drawingml.diagramData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s/slide20.xml" ContentType="application/vnd.openxmlformats-officedocument.presentationml.slide+xml"/>
  <Override PartName="/ppt/slideLayouts/slideLayout30.xml" ContentType="application/vnd.openxmlformats-officedocument.presentationml.slideLayout+xml"/>
  <Override PartName="/ppt/slideLayouts/slideLayout130.xml" ContentType="application/vnd.openxmlformats-officedocument.presentationml.slideLayout+xml"/>
  <Override PartName="/ppt/diagrams/layout4.xml" ContentType="application/vnd.openxmlformats-officedocument.drawingml.diagramLayout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diagrams/data5.xml" ContentType="application/vnd.openxmlformats-officedocument.drawingml.diagramData+xml"/>
  <Override PartName="/ppt/notesSlides/notesSlide11.xml" ContentType="application/vnd.openxmlformats-officedocument.presentationml.notesSlide+xml"/>
  <Override PartName="/ppt/diagrams/colors7.xml" ContentType="application/vnd.openxmlformats-officedocument.drawingml.diagramColors+xml"/>
  <Override PartName="/ppt/diagrams/quickStyle12.xml" ContentType="application/vnd.openxmlformats-officedocument.drawingml.diagramStyle+xml"/>
  <Override PartName="/ppt/diagrams/colors19.xml" ContentType="application/vnd.openxmlformats-officedocument.drawingml.diagramColors+xml"/>
  <Override PartName="/ppt/diagrams/quickStyle23.xml" ContentType="application/vnd.openxmlformats-officedocument.drawingml.diagramStyle+xml"/>
  <Override PartName="/ppt/diagrams/drawing24.xml" ContentType="application/vnd.ms-office.drawingml.diagramDrawing+xml"/>
  <Override PartName="/ppt/diagrams/drawing13.xml" ContentType="application/vnd.ms-office.drawingml.diagramDrawing+xml"/>
  <Override PartName="/ppt/diagrams/layout23.xml" ContentType="application/vnd.openxmlformats-officedocument.drawingml.diagramLayout+xml"/>
  <Override PartName="/ppt/diagrams/drawing6.xml" ContentType="application/vnd.ms-office.drawingml.diagramDrawing+xml"/>
  <Override PartName="/ppt/slides/slide8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diagrams/quickStyle6.xml" ContentType="application/vnd.openxmlformats-officedocument.drawingml.diagramStyle+xml"/>
  <Override PartName="/ppt/diagrams/layout12.xml" ContentType="application/vnd.openxmlformats-officedocument.drawingml.diagramLayout+xml"/>
  <Override PartName="/ppt/slideMasters/slideMaster3.xml" ContentType="application/vnd.openxmlformats-officedocument.presentationml.slideMaster+xml"/>
  <Override PartName="/ppt/slideLayouts/slideLayout57.xml" ContentType="application/vnd.openxmlformats-officedocument.presentationml.slideLayout+xml"/>
  <Override PartName="/ppt/notesSlides/notesSlide2.xml" ContentType="application/vnd.openxmlformats-officedocument.presentationml.notesSlide+xml"/>
  <Override PartName="/ppt/diagrams/colors22.xml" ContentType="application/vnd.openxmlformats-officedocument.drawingml.diagramColors+xml"/>
  <Override PartName="/ppt/slides/slide36.xml" ContentType="application/vnd.openxmlformats-officedocument.presentationml.slide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  <Override PartName="/ppt/diagrams/data13.xml" ContentType="application/vnd.openxmlformats-officedocument.drawingml.diagramData+xml"/>
  <Override PartName="/ppt/notesSlides/notesSlide27.xml" ContentType="application/vnd.openxmlformats-officedocument.presentationml.notes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113.xml" ContentType="application/vnd.openxmlformats-officedocument.presentationml.slideLayout+xml"/>
  <Override PartName="/ppt/diagrams/quickStyle17.xml" ContentType="application/vnd.openxmlformats-officedocument.drawingml.diagramStyle+xml"/>
  <Override PartName="/ppt/diagrams/drawing18.xml" ContentType="application/vnd.ms-office.drawingml.diagramDrawing+xml"/>
  <Override PartName="/ppt/tableStyles.xml" ContentType="application/vnd.openxmlformats-officedocument.presentationml.tableStyles+xml"/>
  <Override PartName="/ppt/diagrams/layout28.xml" ContentType="application/vnd.openxmlformats-officedocument.drawingml.diagram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5" r:id="rId3"/>
    <p:sldMasterId id="2147483701" r:id="rId4"/>
    <p:sldMasterId id="2147483737" r:id="rId5"/>
    <p:sldMasterId id="2147483753" r:id="rId6"/>
    <p:sldMasterId id="2147483765" r:id="rId7"/>
    <p:sldMasterId id="2147483782" r:id="rId8"/>
    <p:sldMasterId id="2147483810" r:id="rId9"/>
    <p:sldMasterId id="2147483827" r:id="rId10"/>
  </p:sldMasterIdLst>
  <p:notesMasterIdLst>
    <p:notesMasterId r:id="rId65"/>
  </p:notesMasterIdLst>
  <p:handoutMasterIdLst>
    <p:handoutMasterId r:id="rId66"/>
  </p:handoutMasterIdLst>
  <p:sldIdLst>
    <p:sldId id="370" r:id="rId11"/>
    <p:sldId id="305" r:id="rId12"/>
    <p:sldId id="310" r:id="rId13"/>
    <p:sldId id="311" r:id="rId14"/>
    <p:sldId id="363" r:id="rId15"/>
    <p:sldId id="315" r:id="rId16"/>
    <p:sldId id="312" r:id="rId17"/>
    <p:sldId id="317" r:id="rId18"/>
    <p:sldId id="319" r:id="rId19"/>
    <p:sldId id="306" r:id="rId20"/>
    <p:sldId id="318" r:id="rId21"/>
    <p:sldId id="324" r:id="rId22"/>
    <p:sldId id="325" r:id="rId23"/>
    <p:sldId id="327" r:id="rId24"/>
    <p:sldId id="328" r:id="rId25"/>
    <p:sldId id="331" r:id="rId26"/>
    <p:sldId id="330" r:id="rId27"/>
    <p:sldId id="329" r:id="rId28"/>
    <p:sldId id="332" r:id="rId29"/>
    <p:sldId id="333" r:id="rId30"/>
    <p:sldId id="334" r:id="rId31"/>
    <p:sldId id="335" r:id="rId32"/>
    <p:sldId id="374" r:id="rId33"/>
    <p:sldId id="375" r:id="rId34"/>
    <p:sldId id="376" r:id="rId35"/>
    <p:sldId id="377" r:id="rId36"/>
    <p:sldId id="378" r:id="rId37"/>
    <p:sldId id="379" r:id="rId38"/>
    <p:sldId id="345" r:id="rId39"/>
    <p:sldId id="308" r:id="rId40"/>
    <p:sldId id="341" r:id="rId41"/>
    <p:sldId id="342" r:id="rId42"/>
    <p:sldId id="346" r:id="rId43"/>
    <p:sldId id="322" r:id="rId44"/>
    <p:sldId id="354" r:id="rId45"/>
    <p:sldId id="355" r:id="rId46"/>
    <p:sldId id="356" r:id="rId47"/>
    <p:sldId id="326" r:id="rId48"/>
    <p:sldId id="371" r:id="rId49"/>
    <p:sldId id="372" r:id="rId50"/>
    <p:sldId id="373" r:id="rId51"/>
    <p:sldId id="351" r:id="rId52"/>
    <p:sldId id="361" r:id="rId53"/>
    <p:sldId id="362" r:id="rId54"/>
    <p:sldId id="353" r:id="rId55"/>
    <p:sldId id="357" r:id="rId56"/>
    <p:sldId id="358" r:id="rId57"/>
    <p:sldId id="343" r:id="rId58"/>
    <p:sldId id="364" r:id="rId59"/>
    <p:sldId id="365" r:id="rId60"/>
    <p:sldId id="366" r:id="rId61"/>
    <p:sldId id="367" r:id="rId62"/>
    <p:sldId id="368" r:id="rId63"/>
    <p:sldId id="369" r:id="rId6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66"/>
    <a:srgbClr val="000000"/>
    <a:srgbClr val="B2B2B2"/>
    <a:srgbClr val="99FFCC"/>
    <a:srgbClr val="CC99FF"/>
    <a:srgbClr val="FF7C80"/>
    <a:srgbClr val="FFFF99"/>
    <a:srgbClr val="8EB4E3"/>
    <a:srgbClr val="FF99FF"/>
    <a:srgbClr val="FFFFCC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40" d="100"/>
          <a:sy n="40" d="100"/>
        </p:scale>
        <p:origin x="-1386" y="-22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2918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slide" Target="slides/slide37.xml"/><Relationship Id="rId50" Type="http://schemas.openxmlformats.org/officeDocument/2006/relationships/slide" Target="slides/slide40.xml"/><Relationship Id="rId55" Type="http://schemas.openxmlformats.org/officeDocument/2006/relationships/slide" Target="slides/slide45.xml"/><Relationship Id="rId63" Type="http://schemas.openxmlformats.org/officeDocument/2006/relationships/slide" Target="slides/slide53.xml"/><Relationship Id="rId68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9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53" Type="http://schemas.openxmlformats.org/officeDocument/2006/relationships/slide" Target="slides/slide43.xml"/><Relationship Id="rId58" Type="http://schemas.openxmlformats.org/officeDocument/2006/relationships/slide" Target="slides/slide48.xml"/><Relationship Id="rId66" Type="http://schemas.openxmlformats.org/officeDocument/2006/relationships/handoutMaster" Target="handoutMasters/handout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slide" Target="slides/slide39.xml"/><Relationship Id="rId57" Type="http://schemas.openxmlformats.org/officeDocument/2006/relationships/slide" Target="slides/slide47.xml"/><Relationship Id="rId61" Type="http://schemas.openxmlformats.org/officeDocument/2006/relationships/slide" Target="slides/slide5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slide" Target="slides/slide42.xml"/><Relationship Id="rId60" Type="http://schemas.openxmlformats.org/officeDocument/2006/relationships/slide" Target="slides/slide50.xml"/><Relationship Id="rId65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slide" Target="slides/slide38.xml"/><Relationship Id="rId56" Type="http://schemas.openxmlformats.org/officeDocument/2006/relationships/slide" Target="slides/slide46.xml"/><Relationship Id="rId64" Type="http://schemas.openxmlformats.org/officeDocument/2006/relationships/slide" Target="slides/slide54.xml"/><Relationship Id="rId69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slide" Target="slides/slide36.xml"/><Relationship Id="rId59" Type="http://schemas.openxmlformats.org/officeDocument/2006/relationships/slide" Target="slides/slide49.xml"/><Relationship Id="rId67" Type="http://schemas.openxmlformats.org/officeDocument/2006/relationships/presProps" Target="presProps.xml"/><Relationship Id="rId20" Type="http://schemas.openxmlformats.org/officeDocument/2006/relationships/slide" Target="slides/slide10.xml"/><Relationship Id="rId41" Type="http://schemas.openxmlformats.org/officeDocument/2006/relationships/slide" Target="slides/slide31.xml"/><Relationship Id="rId54" Type="http://schemas.openxmlformats.org/officeDocument/2006/relationships/slide" Target="slides/slide44.xml"/><Relationship Id="rId62" Type="http://schemas.openxmlformats.org/officeDocument/2006/relationships/slide" Target="slides/slide52.xml"/><Relationship Id="rId7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#10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1#22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4B21178-C7F4-4990-8151-3D8832A63615}" type="doc">
      <dgm:prSet loTypeId="urn:microsoft.com/office/officeart/2005/8/layout/vList4#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AC28A40-ABE6-4495-95B1-30BF2BD70F3B}" type="pres">
      <dgm:prSet presAssocID="{34B21178-C7F4-4990-8151-3D8832A63615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</dgm:ptLst>
  <dgm:cxnLst>
    <dgm:cxn modelId="{4129814E-BA9D-47E8-A76D-EFEFB220AE55}" type="presOf" srcId="{34B21178-C7F4-4990-8151-3D8832A63615}" destId="{AAC28A40-ABE6-4495-95B1-30BF2BD70F3B}" srcOrd="0" destOrd="0" presId="urn:microsoft.com/office/officeart/2005/8/layout/vList4#1"/>
  </dgm:cxnLst>
  <dgm:bg/>
  <dgm:whole/>
  <dgm:extLst>
    <a:ext uri="http://schemas.microsoft.com/office/drawing/2008/diagram">
      <dsp:dataModelExt xmlns=""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A3E93A4B-6AB5-4931-A897-0242F09060C1}" type="doc">
      <dgm:prSet loTypeId="urn:microsoft.com/office/officeart/2005/8/layout/vList5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537B3BD-07D8-40E7-8351-6C5EBEE57C6C}">
      <dgm:prSet custT="1"/>
      <dgm:spPr>
        <a:solidFill>
          <a:srgbClr val="FF0000">
            <a:alpha val="80000"/>
          </a:srgbClr>
        </a:solidFill>
      </dgm:spPr>
      <dgm:t>
        <a:bodyPr lIns="182880" rIns="91440"/>
        <a:lstStyle/>
        <a:p>
          <a:pPr marL="457200" indent="0" algn="ctr" rtl="0">
            <a:spcBef>
              <a:spcPts val="1800"/>
            </a:spcBef>
            <a:spcAft>
              <a:spcPts val="1800"/>
            </a:spcAft>
          </a:pPr>
          <a:r>
            <a:rPr lang="en-US" sz="4400" b="1" u="sng" dirty="0" smtClean="0"/>
            <a:t>MILITARY RESPONSES : PROTECTION OF CIVILIANS</a:t>
          </a:r>
          <a:r>
            <a:rPr lang="en-US" sz="3200" b="1" dirty="0" smtClean="0"/>
            <a:t> </a:t>
          </a:r>
          <a:endParaRPr lang="en-US" sz="3200" b="1" dirty="0"/>
        </a:p>
      </dgm:t>
    </dgm:pt>
    <dgm:pt modelId="{6E008177-7927-428D-9C55-56CD4CD5B372}" type="parTrans" cxnId="{CBBE6344-7B3A-4BEC-83E4-F33A26B8DF95}">
      <dgm:prSet/>
      <dgm:spPr/>
      <dgm:t>
        <a:bodyPr/>
        <a:lstStyle/>
        <a:p>
          <a:pPr algn="l">
            <a:spcBef>
              <a:spcPts val="1800"/>
            </a:spcBef>
            <a:spcAft>
              <a:spcPts val="1800"/>
            </a:spcAft>
          </a:pPr>
          <a:endParaRPr lang="en-US" sz="4400"/>
        </a:p>
      </dgm:t>
    </dgm:pt>
    <dgm:pt modelId="{438A0938-FB45-4B2D-A30E-62258BF86239}" type="sibTrans" cxnId="{CBBE6344-7B3A-4BEC-83E4-F33A26B8DF95}">
      <dgm:prSet/>
      <dgm:spPr/>
      <dgm:t>
        <a:bodyPr/>
        <a:lstStyle/>
        <a:p>
          <a:pPr algn="l">
            <a:spcBef>
              <a:spcPts val="1800"/>
            </a:spcBef>
            <a:spcAft>
              <a:spcPts val="1800"/>
            </a:spcAft>
          </a:pPr>
          <a:endParaRPr lang="en-US" sz="4400"/>
        </a:p>
      </dgm:t>
    </dgm:pt>
    <dgm:pt modelId="{8390CCDD-E98E-44C6-A369-A907FF4AC311}" type="pres">
      <dgm:prSet presAssocID="{A3E93A4B-6AB5-4931-A897-0242F09060C1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3E3AEE9-05CF-4033-A390-293E599FA791}" type="pres">
      <dgm:prSet presAssocID="{6537B3BD-07D8-40E7-8351-6C5EBEE57C6C}" presName="linNode" presStyleCnt="0"/>
      <dgm:spPr/>
    </dgm:pt>
    <dgm:pt modelId="{E242EF4E-E879-4A53-B7AE-DFE6EDC31AA2}" type="pres">
      <dgm:prSet presAssocID="{6537B3BD-07D8-40E7-8351-6C5EBEE57C6C}" presName="parentText" presStyleLbl="node1" presStyleIdx="0" presStyleCnt="1" custScaleX="277778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D010C2D-FB62-4474-9ED0-EA554293C859}" type="presOf" srcId="{6537B3BD-07D8-40E7-8351-6C5EBEE57C6C}" destId="{E242EF4E-E879-4A53-B7AE-DFE6EDC31AA2}" srcOrd="0" destOrd="0" presId="urn:microsoft.com/office/officeart/2005/8/layout/vList5"/>
    <dgm:cxn modelId="{3175A265-712B-457F-897B-AE960AEFBEE6}" type="presOf" srcId="{A3E93A4B-6AB5-4931-A897-0242F09060C1}" destId="{8390CCDD-E98E-44C6-A369-A907FF4AC311}" srcOrd="0" destOrd="0" presId="urn:microsoft.com/office/officeart/2005/8/layout/vList5"/>
    <dgm:cxn modelId="{CBBE6344-7B3A-4BEC-83E4-F33A26B8DF95}" srcId="{A3E93A4B-6AB5-4931-A897-0242F09060C1}" destId="{6537B3BD-07D8-40E7-8351-6C5EBEE57C6C}" srcOrd="0" destOrd="0" parTransId="{6E008177-7927-428D-9C55-56CD4CD5B372}" sibTransId="{438A0938-FB45-4B2D-A30E-62258BF86239}"/>
    <dgm:cxn modelId="{50174FF2-31EF-48B0-9B8D-71E3C7A44DEB}" type="presParOf" srcId="{8390CCDD-E98E-44C6-A369-A907FF4AC311}" destId="{A3E3AEE9-05CF-4033-A390-293E599FA791}" srcOrd="0" destOrd="0" presId="urn:microsoft.com/office/officeart/2005/8/layout/vList5"/>
    <dgm:cxn modelId="{9279063F-160B-4A72-9A25-4D0742978633}" type="presParOf" srcId="{A3E3AEE9-05CF-4033-A390-293E599FA791}" destId="{E242EF4E-E879-4A53-B7AE-DFE6EDC31AA2}" srcOrd="0" destOrd="0" presId="urn:microsoft.com/office/officeart/2005/8/layout/vList5"/>
  </dgm:cxnLst>
  <dgm:bg/>
  <dgm:whole/>
  <dgm:extLst>
    <a:ext uri="http://schemas.microsoft.com/office/drawing/2008/diagram">
      <dsp:dataModelExt xmlns=""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34B21178-C7F4-4990-8151-3D8832A63615}" type="doc">
      <dgm:prSet loTypeId="urn:microsoft.com/office/officeart/2005/8/layout/vList4#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AC28A40-ABE6-4495-95B1-30BF2BD70F3B}" type="pres">
      <dgm:prSet presAssocID="{34B21178-C7F4-4990-8151-3D8832A63615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</dgm:ptLst>
  <dgm:cxnLst>
    <dgm:cxn modelId="{67D08F2C-C9F4-42F4-A666-78608A4682D9}" type="presOf" srcId="{34B21178-C7F4-4990-8151-3D8832A63615}" destId="{AAC28A40-ABE6-4495-95B1-30BF2BD70F3B}" srcOrd="0" destOrd="0" presId="urn:microsoft.com/office/officeart/2005/8/layout/vList4#1"/>
  </dgm:cxnLst>
  <dgm:bg/>
  <dgm:whole/>
  <dgm:extLst>
    <a:ext uri="http://schemas.microsoft.com/office/drawing/2008/diagram">
      <dsp:dataModelExt xmlns=""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34B21178-C7F4-4990-8151-3D8832A63615}" type="doc">
      <dgm:prSet loTypeId="urn:microsoft.com/office/officeart/2005/8/layout/vList4#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AC28A40-ABE6-4495-95B1-30BF2BD70F3B}" type="pres">
      <dgm:prSet presAssocID="{34B21178-C7F4-4990-8151-3D8832A63615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</dgm:ptLst>
  <dgm:cxnLst>
    <dgm:cxn modelId="{170DEF90-59B0-4E70-88B6-754E18717956}" type="presOf" srcId="{34B21178-C7F4-4990-8151-3D8832A63615}" destId="{AAC28A40-ABE6-4495-95B1-30BF2BD70F3B}" srcOrd="0" destOrd="0" presId="urn:microsoft.com/office/officeart/2005/8/layout/vList4#1"/>
  </dgm:cxnLst>
  <dgm:bg/>
  <dgm:whole/>
  <dgm:extLst>
    <a:ext uri="http://schemas.microsoft.com/office/drawing/2008/diagram">
      <dsp:dataModelExt xmlns="" xmlns:dsp="http://schemas.microsoft.com/office/drawing/2008/diagram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34B21178-C7F4-4990-8151-3D8832A63615}" type="doc">
      <dgm:prSet loTypeId="urn:microsoft.com/office/officeart/2005/8/layout/vList4#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AC28A40-ABE6-4495-95B1-30BF2BD70F3B}" type="pres">
      <dgm:prSet presAssocID="{34B21178-C7F4-4990-8151-3D8832A63615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</dgm:ptLst>
  <dgm:cxnLst>
    <dgm:cxn modelId="{3EAFDB4D-9E31-4BE5-8A34-03335C91B8B9}" type="presOf" srcId="{34B21178-C7F4-4990-8151-3D8832A63615}" destId="{AAC28A40-ABE6-4495-95B1-30BF2BD70F3B}" srcOrd="0" destOrd="0" presId="urn:microsoft.com/office/officeart/2005/8/layout/vList4#1"/>
  </dgm:cxnLst>
  <dgm:bg/>
  <dgm:whole/>
  <dgm:extLst>
    <a:ext uri="http://schemas.microsoft.com/office/drawing/2008/diagram">
      <dsp:dataModelExt xmlns="" xmlns:dsp="http://schemas.microsoft.com/office/drawing/2008/diagram" relId="rId7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A3E93A4B-6AB5-4931-A897-0242F09060C1}" type="doc">
      <dgm:prSet loTypeId="urn:microsoft.com/office/officeart/2005/8/layout/vList5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537B3BD-07D8-40E7-8351-6C5EBEE57C6C}">
      <dgm:prSet custT="1"/>
      <dgm:spPr>
        <a:solidFill>
          <a:srgbClr val="FF0000">
            <a:alpha val="80000"/>
          </a:srgbClr>
        </a:solidFill>
      </dgm:spPr>
      <dgm:t>
        <a:bodyPr lIns="182880" rIns="91440"/>
        <a:lstStyle/>
        <a:p>
          <a:pPr marL="457200" indent="0" algn="ctr" rtl="0">
            <a:spcBef>
              <a:spcPts val="1800"/>
            </a:spcBef>
            <a:spcAft>
              <a:spcPts val="1800"/>
            </a:spcAft>
          </a:pPr>
          <a:r>
            <a:rPr lang="en-US" sz="4400" b="1" u="sng" dirty="0" smtClean="0"/>
            <a:t>MECHANISMS FOR PROTECTION OF CIVILIANS</a:t>
          </a:r>
          <a:endParaRPr lang="en-US" sz="3200" b="1" dirty="0"/>
        </a:p>
      </dgm:t>
    </dgm:pt>
    <dgm:pt modelId="{6E008177-7927-428D-9C55-56CD4CD5B372}" type="parTrans" cxnId="{CBBE6344-7B3A-4BEC-83E4-F33A26B8DF95}">
      <dgm:prSet/>
      <dgm:spPr/>
      <dgm:t>
        <a:bodyPr/>
        <a:lstStyle/>
        <a:p>
          <a:pPr algn="l">
            <a:spcBef>
              <a:spcPts val="1800"/>
            </a:spcBef>
            <a:spcAft>
              <a:spcPts val="1800"/>
            </a:spcAft>
          </a:pPr>
          <a:endParaRPr lang="en-US" sz="4400"/>
        </a:p>
      </dgm:t>
    </dgm:pt>
    <dgm:pt modelId="{438A0938-FB45-4B2D-A30E-62258BF86239}" type="sibTrans" cxnId="{CBBE6344-7B3A-4BEC-83E4-F33A26B8DF95}">
      <dgm:prSet/>
      <dgm:spPr/>
      <dgm:t>
        <a:bodyPr/>
        <a:lstStyle/>
        <a:p>
          <a:pPr algn="l">
            <a:spcBef>
              <a:spcPts val="1800"/>
            </a:spcBef>
            <a:spcAft>
              <a:spcPts val="1800"/>
            </a:spcAft>
          </a:pPr>
          <a:endParaRPr lang="en-US" sz="4400"/>
        </a:p>
      </dgm:t>
    </dgm:pt>
    <dgm:pt modelId="{8390CCDD-E98E-44C6-A369-A907FF4AC311}" type="pres">
      <dgm:prSet presAssocID="{A3E93A4B-6AB5-4931-A897-0242F09060C1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3E3AEE9-05CF-4033-A390-293E599FA791}" type="pres">
      <dgm:prSet presAssocID="{6537B3BD-07D8-40E7-8351-6C5EBEE57C6C}" presName="linNode" presStyleCnt="0"/>
      <dgm:spPr/>
    </dgm:pt>
    <dgm:pt modelId="{E242EF4E-E879-4A53-B7AE-DFE6EDC31AA2}" type="pres">
      <dgm:prSet presAssocID="{6537B3BD-07D8-40E7-8351-6C5EBEE57C6C}" presName="parentText" presStyleLbl="node1" presStyleIdx="0" presStyleCnt="1" custScaleX="277778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E396C7E-CD82-4895-966A-6829C88F92F7}" type="presOf" srcId="{6537B3BD-07D8-40E7-8351-6C5EBEE57C6C}" destId="{E242EF4E-E879-4A53-B7AE-DFE6EDC31AA2}" srcOrd="0" destOrd="0" presId="urn:microsoft.com/office/officeart/2005/8/layout/vList5"/>
    <dgm:cxn modelId="{CBBE6344-7B3A-4BEC-83E4-F33A26B8DF95}" srcId="{A3E93A4B-6AB5-4931-A897-0242F09060C1}" destId="{6537B3BD-07D8-40E7-8351-6C5EBEE57C6C}" srcOrd="0" destOrd="0" parTransId="{6E008177-7927-428D-9C55-56CD4CD5B372}" sibTransId="{438A0938-FB45-4B2D-A30E-62258BF86239}"/>
    <dgm:cxn modelId="{8EA71027-516F-448B-92CA-B9E196E9287B}" type="presOf" srcId="{A3E93A4B-6AB5-4931-A897-0242F09060C1}" destId="{8390CCDD-E98E-44C6-A369-A907FF4AC311}" srcOrd="0" destOrd="0" presId="urn:microsoft.com/office/officeart/2005/8/layout/vList5"/>
    <dgm:cxn modelId="{C03DE0EB-2CA5-482A-891A-98F98DE4A17D}" type="presParOf" srcId="{8390CCDD-E98E-44C6-A369-A907FF4AC311}" destId="{A3E3AEE9-05CF-4033-A390-293E599FA791}" srcOrd="0" destOrd="0" presId="urn:microsoft.com/office/officeart/2005/8/layout/vList5"/>
    <dgm:cxn modelId="{DCD16E10-1B57-4F63-8061-604680E08BB6}" type="presParOf" srcId="{A3E3AEE9-05CF-4033-A390-293E599FA791}" destId="{E242EF4E-E879-4A53-B7AE-DFE6EDC31AA2}" srcOrd="0" destOrd="0" presId="urn:microsoft.com/office/officeart/2005/8/layout/vList5"/>
  </dgm:cxnLst>
  <dgm:bg/>
  <dgm:whole/>
  <dgm:extLst>
    <a:ext uri="http://schemas.microsoft.com/office/drawing/2008/diagram">
      <dsp:dataModelExt xmlns="" xmlns:dsp="http://schemas.microsoft.com/office/drawing/2008/diagram" relId="rId7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34B21178-C7F4-4990-8151-3D8832A63615}" type="doc">
      <dgm:prSet loTypeId="urn:microsoft.com/office/officeart/2005/8/layout/vList4#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AC28A40-ABE6-4495-95B1-30BF2BD70F3B}" type="pres">
      <dgm:prSet presAssocID="{34B21178-C7F4-4990-8151-3D8832A63615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</dgm:ptLst>
  <dgm:cxnLst>
    <dgm:cxn modelId="{F2904766-17E0-4FF6-86D3-47DB914B50B5}" type="presOf" srcId="{34B21178-C7F4-4990-8151-3D8832A63615}" destId="{AAC28A40-ABE6-4495-95B1-30BF2BD70F3B}" srcOrd="0" destOrd="0" presId="urn:microsoft.com/office/officeart/2005/8/layout/vList4#1"/>
  </dgm:cxnLst>
  <dgm:bg/>
  <dgm:whole/>
  <dgm:extLst>
    <a:ext uri="http://schemas.microsoft.com/office/drawing/2008/diagram">
      <dsp:dataModelExt xmlns="" xmlns:dsp="http://schemas.microsoft.com/office/drawing/2008/diagram" relId="rId7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34B21178-C7F4-4990-8151-3D8832A63615}" type="doc">
      <dgm:prSet loTypeId="urn:microsoft.com/office/officeart/2005/8/layout/vList4#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AC28A40-ABE6-4495-95B1-30BF2BD70F3B}" type="pres">
      <dgm:prSet presAssocID="{34B21178-C7F4-4990-8151-3D8832A63615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</dgm:ptLst>
  <dgm:cxnLst>
    <dgm:cxn modelId="{D41A6864-4387-42C5-AE35-BDA44BCD391D}" type="presOf" srcId="{34B21178-C7F4-4990-8151-3D8832A63615}" destId="{AAC28A40-ABE6-4495-95B1-30BF2BD70F3B}" srcOrd="0" destOrd="0" presId="urn:microsoft.com/office/officeart/2005/8/layout/vList4#1"/>
  </dgm:cxnLst>
  <dgm:bg/>
  <dgm:whole/>
  <dgm:extLst>
    <a:ext uri="http://schemas.microsoft.com/office/drawing/2008/diagram">
      <dsp:dataModelExt xmlns="" xmlns:dsp="http://schemas.microsoft.com/office/drawing/2008/diagram" relId="rId7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34B21178-C7F4-4990-8151-3D8832A63615}" type="doc">
      <dgm:prSet loTypeId="urn:microsoft.com/office/officeart/2005/8/layout/vList4#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AC28A40-ABE6-4495-95B1-30BF2BD70F3B}" type="pres">
      <dgm:prSet presAssocID="{34B21178-C7F4-4990-8151-3D8832A63615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</dgm:ptLst>
  <dgm:cxnLst>
    <dgm:cxn modelId="{43F14898-A0A5-4489-BE2F-313C82D0E405}" type="presOf" srcId="{34B21178-C7F4-4990-8151-3D8832A63615}" destId="{AAC28A40-ABE6-4495-95B1-30BF2BD70F3B}" srcOrd="0" destOrd="0" presId="urn:microsoft.com/office/officeart/2005/8/layout/vList4#1"/>
  </dgm:cxnLst>
  <dgm:bg/>
  <dgm:whole/>
  <dgm:extLst>
    <a:ext uri="http://schemas.microsoft.com/office/drawing/2008/diagram">
      <dsp:dataModelExt xmlns="" xmlns:dsp="http://schemas.microsoft.com/office/drawing/2008/diagram" relId="rId7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34B21178-C7F4-4990-8151-3D8832A63615}" type="doc">
      <dgm:prSet loTypeId="urn:microsoft.com/office/officeart/2005/8/layout/vList4#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AC28A40-ABE6-4495-95B1-30BF2BD70F3B}" type="pres">
      <dgm:prSet presAssocID="{34B21178-C7F4-4990-8151-3D8832A63615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</dgm:ptLst>
  <dgm:cxnLst>
    <dgm:cxn modelId="{9A239F34-54C7-462D-A339-45F153BD34C8}" type="presOf" srcId="{34B21178-C7F4-4990-8151-3D8832A63615}" destId="{AAC28A40-ABE6-4495-95B1-30BF2BD70F3B}" srcOrd="0" destOrd="0" presId="urn:microsoft.com/office/officeart/2005/8/layout/vList4#1"/>
  </dgm:cxnLst>
  <dgm:bg/>
  <dgm:whole/>
  <dgm:extLst>
    <a:ext uri="http://schemas.microsoft.com/office/drawing/2008/diagram">
      <dsp:dataModelExt xmlns="" xmlns:dsp="http://schemas.microsoft.com/office/drawing/2008/diagram" relId="rId7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34B21178-C7F4-4990-8151-3D8832A63615}" type="doc">
      <dgm:prSet loTypeId="urn:microsoft.com/office/officeart/2005/8/layout/vList4#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AC28A40-ABE6-4495-95B1-30BF2BD70F3B}" type="pres">
      <dgm:prSet presAssocID="{34B21178-C7F4-4990-8151-3D8832A63615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</dgm:ptLst>
  <dgm:cxnLst>
    <dgm:cxn modelId="{62BF8622-45F7-4A65-8634-BDC4BAA53F4F}" type="presOf" srcId="{34B21178-C7F4-4990-8151-3D8832A63615}" destId="{AAC28A40-ABE6-4495-95B1-30BF2BD70F3B}" srcOrd="0" destOrd="0" presId="urn:microsoft.com/office/officeart/2005/8/layout/vList4#1"/>
  </dgm:cxnLst>
  <dgm:bg/>
  <dgm:whole/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074B5CB-3813-4914-9939-34BAEE1B4532}" type="doc">
      <dgm:prSet loTypeId="urn:microsoft.com/office/officeart/2005/8/layout/vList2" loCatId="list" qsTypeId="urn:microsoft.com/office/officeart/2005/8/quickstyle/3d1" qsCatId="3D" csTypeId="urn:microsoft.com/office/officeart/2005/8/colors/colorful1#10" csCatId="colorful" phldr="1"/>
      <dgm:spPr/>
      <dgm:t>
        <a:bodyPr/>
        <a:lstStyle/>
        <a:p>
          <a:endParaRPr lang="en-IN"/>
        </a:p>
      </dgm:t>
    </dgm:pt>
    <dgm:pt modelId="{8482B5C4-2F8C-471D-A46F-0F041E7EC7B9}">
      <dgm:prSet custT="1"/>
      <dgm:spPr>
        <a:solidFill>
          <a:srgbClr val="800080">
            <a:alpha val="88000"/>
          </a:srgbClr>
        </a:solidFill>
      </dgm:spPr>
      <dgm:t>
        <a:bodyPr/>
        <a:lstStyle/>
        <a:p>
          <a:r>
            <a:rPr lang="en-US" sz="1800" b="1" dirty="0" smtClean="0">
              <a:solidFill>
                <a:schemeClr val="bg1"/>
              </a:solidFill>
              <a:latin typeface="Arial"/>
              <a:cs typeface="Arial" charset="0"/>
            </a:rPr>
            <a:t>IN AREAS FREE OF ARMED GROUPS, CONSOLIDATE STATE AUTHORITY THROUGH ESTABLISHMENT  OF CIVIL  ADMINISTRATION , POLICE &amp;  LAW AGENCIES</a:t>
          </a:r>
          <a:endParaRPr lang="en-US" sz="1800" b="1" dirty="0"/>
        </a:p>
      </dgm:t>
    </dgm:pt>
    <dgm:pt modelId="{01094CDC-366B-4814-AFB1-03903884597A}" type="parTrans" cxnId="{B29A4042-606F-45AD-85D1-A217CAC69AC8}">
      <dgm:prSet/>
      <dgm:spPr/>
      <dgm:t>
        <a:bodyPr/>
        <a:lstStyle/>
        <a:p>
          <a:endParaRPr lang="en-IN" sz="1800" b="1" dirty="0"/>
        </a:p>
      </dgm:t>
    </dgm:pt>
    <dgm:pt modelId="{B97E93ED-135C-4CF7-9F0C-4E07DE379F67}" type="sibTrans" cxnId="{B29A4042-606F-45AD-85D1-A217CAC69AC8}">
      <dgm:prSet/>
      <dgm:spPr/>
      <dgm:t>
        <a:bodyPr/>
        <a:lstStyle/>
        <a:p>
          <a:endParaRPr lang="en-IN" sz="1800" b="1" dirty="0"/>
        </a:p>
      </dgm:t>
    </dgm:pt>
    <dgm:pt modelId="{C424A536-96F4-44F6-9E11-12940B031220}">
      <dgm:prSet custT="1"/>
      <dgm:spPr>
        <a:solidFill>
          <a:srgbClr val="000099">
            <a:alpha val="92941"/>
          </a:srgbClr>
        </a:solidFill>
      </dgm:spPr>
      <dgm:t>
        <a:bodyPr/>
        <a:lstStyle/>
        <a:p>
          <a:r>
            <a:rPr lang="en-US" sz="1800" b="1" dirty="0" smtClean="0">
              <a:solidFill>
                <a:schemeClr val="bg1"/>
              </a:solidFill>
            </a:rPr>
            <a:t>DRC &amp; RWANDA TO WK TOGETHER ON CLEAR END STATE OBJECTIVES IN RESPECT OF  FDLR</a:t>
          </a:r>
          <a:endParaRPr lang="en-US" sz="1800" b="1" dirty="0"/>
        </a:p>
      </dgm:t>
    </dgm:pt>
    <dgm:pt modelId="{677AEFFA-2065-4354-BF35-CF9C9EE6D835}" type="parTrans" cxnId="{04B0E5C4-CFB9-4B69-AC17-4CBD7831414B}">
      <dgm:prSet/>
      <dgm:spPr/>
      <dgm:t>
        <a:bodyPr/>
        <a:lstStyle/>
        <a:p>
          <a:endParaRPr lang="en-IN" sz="1800" b="1" dirty="0"/>
        </a:p>
      </dgm:t>
    </dgm:pt>
    <dgm:pt modelId="{BD3E1EA1-F80E-4B41-AE4C-AD20BB4DFBEE}" type="sibTrans" cxnId="{04B0E5C4-CFB9-4B69-AC17-4CBD7831414B}">
      <dgm:prSet/>
      <dgm:spPr/>
      <dgm:t>
        <a:bodyPr/>
        <a:lstStyle/>
        <a:p>
          <a:endParaRPr lang="en-IN" sz="1800" b="1" dirty="0"/>
        </a:p>
      </dgm:t>
    </dgm:pt>
    <dgm:pt modelId="{C4655D83-842E-4394-98E4-98494A4D9DB6}">
      <dgm:prSet custT="1"/>
      <dgm:spPr>
        <a:solidFill>
          <a:schemeClr val="accent6">
            <a:lumMod val="50000"/>
            <a:alpha val="95000"/>
          </a:schemeClr>
        </a:solidFill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1800" b="1" dirty="0" smtClean="0"/>
            <a:t>PROVIDE TECHNICAL AND LOGISTICAL SUPPORT TO </a:t>
          </a:r>
          <a:r>
            <a:rPr lang="en-US" sz="1800" b="1" dirty="0" err="1" smtClean="0"/>
            <a:t>GoDRC</a:t>
          </a:r>
          <a:r>
            <a:rPr lang="en-US" sz="1800" b="1" dirty="0" smtClean="0"/>
            <a:t> FOR THE CONDUCT OF ELECTIONS</a:t>
          </a:r>
          <a:endParaRPr lang="en-US" sz="1800" b="1" dirty="0"/>
        </a:p>
      </dgm:t>
    </dgm:pt>
    <dgm:pt modelId="{0AFE047F-720D-4B4C-A25D-A8E962583375}" type="parTrans" cxnId="{8F600F75-673C-44C5-9B9F-791B6A15468A}">
      <dgm:prSet/>
      <dgm:spPr/>
      <dgm:t>
        <a:bodyPr/>
        <a:lstStyle/>
        <a:p>
          <a:endParaRPr lang="en-IN" sz="1800" b="1" dirty="0"/>
        </a:p>
      </dgm:t>
    </dgm:pt>
    <dgm:pt modelId="{1BDBA136-12FE-493F-A6E5-DB44E5DF37CF}" type="sibTrans" cxnId="{8F600F75-673C-44C5-9B9F-791B6A15468A}">
      <dgm:prSet/>
      <dgm:spPr/>
      <dgm:t>
        <a:bodyPr/>
        <a:lstStyle/>
        <a:p>
          <a:endParaRPr lang="en-IN" sz="1800" b="1" dirty="0"/>
        </a:p>
      </dgm:t>
    </dgm:pt>
    <dgm:pt modelId="{86813CA5-E62C-42F6-94C2-ED09182289ED}">
      <dgm:prSet phldrT="[Text]" custT="1"/>
      <dgm:spPr>
        <a:solidFill>
          <a:srgbClr val="663300">
            <a:alpha val="95686"/>
          </a:srgbClr>
        </a:solidFill>
      </dgm:spPr>
      <dgm:t>
        <a:bodyPr/>
        <a:lstStyle/>
        <a:p>
          <a:r>
            <a:rPr lang="en-IN" sz="1800" b="1" dirty="0" smtClean="0"/>
            <a:t>ON COMPLETION OF MILITARY OPERATIONS BY FARDC,  MINIMISE ARMED GROUP THREATS &amp; RESTORE STABILITY</a:t>
          </a:r>
          <a:endParaRPr lang="en-IN" sz="1800" b="1" dirty="0"/>
        </a:p>
      </dgm:t>
    </dgm:pt>
    <dgm:pt modelId="{0A65BB0E-1C49-4060-A02C-3FE81F135DCD}" type="parTrans" cxnId="{C4DCB8FF-CFF6-4A56-9430-47FD055694E3}">
      <dgm:prSet/>
      <dgm:spPr/>
      <dgm:t>
        <a:bodyPr/>
        <a:lstStyle/>
        <a:p>
          <a:endParaRPr lang="en-IN" sz="1800" b="1"/>
        </a:p>
      </dgm:t>
    </dgm:pt>
    <dgm:pt modelId="{CF7BCBC9-A79B-4360-BAC1-83BF90857D66}" type="sibTrans" cxnId="{C4DCB8FF-CFF6-4A56-9430-47FD055694E3}">
      <dgm:prSet/>
      <dgm:spPr/>
      <dgm:t>
        <a:bodyPr/>
        <a:lstStyle/>
        <a:p>
          <a:endParaRPr lang="en-IN" sz="1800" b="1"/>
        </a:p>
      </dgm:t>
    </dgm:pt>
    <dgm:pt modelId="{5E163BCB-2F60-4049-975F-269EFCACE6E0}">
      <dgm:prSet phldrT="[Text]" custT="1"/>
      <dgm:spPr>
        <a:solidFill>
          <a:srgbClr val="006600">
            <a:alpha val="91000"/>
          </a:srgbClr>
        </a:solidFill>
      </dgm:spPr>
      <dgm:t>
        <a:bodyPr/>
        <a:lstStyle/>
        <a:p>
          <a:r>
            <a:rPr lang="en-US" sz="1800" b="1" dirty="0" smtClean="0">
              <a:solidFill>
                <a:schemeClr val="bg1"/>
              </a:solidFill>
            </a:rPr>
            <a:t>ENABLE </a:t>
          </a:r>
          <a:r>
            <a:rPr lang="en-US" sz="1800" b="1" dirty="0" err="1" smtClean="0">
              <a:solidFill>
                <a:schemeClr val="bg1"/>
              </a:solidFill>
            </a:rPr>
            <a:t>GoDRC</a:t>
          </a:r>
          <a:r>
            <a:rPr lang="en-US" sz="1800" b="1" dirty="0" smtClean="0">
              <a:solidFill>
                <a:schemeClr val="bg1"/>
              </a:solidFill>
            </a:rPr>
            <a:t> TO ESTABLISH SUSTAINABLE SECURITY FORCES TO PROGRESSIVELY TAKE OVER SECURITY DUTIES  FROM  MONUSCO</a:t>
          </a:r>
          <a:endParaRPr lang="en-US" sz="1800" b="1" dirty="0"/>
        </a:p>
      </dgm:t>
    </dgm:pt>
    <dgm:pt modelId="{EF674246-F448-4868-88B3-56773EDAF163}" type="parTrans" cxnId="{299FB1D4-3614-43FF-B4EB-65BF67BC0FF9}">
      <dgm:prSet/>
      <dgm:spPr/>
      <dgm:t>
        <a:bodyPr/>
        <a:lstStyle/>
        <a:p>
          <a:endParaRPr lang="en-IN" sz="1800" b="1"/>
        </a:p>
      </dgm:t>
    </dgm:pt>
    <dgm:pt modelId="{6ADB2E2C-6FCF-47B7-8194-54A06CA443A3}" type="sibTrans" cxnId="{299FB1D4-3614-43FF-B4EB-65BF67BC0FF9}">
      <dgm:prSet/>
      <dgm:spPr/>
      <dgm:t>
        <a:bodyPr/>
        <a:lstStyle/>
        <a:p>
          <a:endParaRPr lang="en-IN" sz="1800" b="1"/>
        </a:p>
      </dgm:t>
    </dgm:pt>
    <dgm:pt modelId="{0413FD0D-59EC-41B9-9FA3-EE520D3C3366}" type="pres">
      <dgm:prSet presAssocID="{B074B5CB-3813-4914-9939-34BAEE1B453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IN"/>
        </a:p>
      </dgm:t>
    </dgm:pt>
    <dgm:pt modelId="{3ECCAEA6-D98E-4CE8-8FD4-2CDBDC74BA81}" type="pres">
      <dgm:prSet presAssocID="{86813CA5-E62C-42F6-94C2-ED09182289ED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1E9C5166-6DA7-4698-88B3-6278157FD097}" type="pres">
      <dgm:prSet presAssocID="{CF7BCBC9-A79B-4360-BAC1-83BF90857D66}" presName="spacer" presStyleCnt="0"/>
      <dgm:spPr/>
    </dgm:pt>
    <dgm:pt modelId="{39003287-4501-49B8-89D2-937C616B3778}" type="pres">
      <dgm:prSet presAssocID="{5E163BCB-2F60-4049-975F-269EFCACE6E0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3AF802BC-8B0E-4A08-859C-417730F8B04C}" type="pres">
      <dgm:prSet presAssocID="{6ADB2E2C-6FCF-47B7-8194-54A06CA443A3}" presName="spacer" presStyleCnt="0"/>
      <dgm:spPr/>
    </dgm:pt>
    <dgm:pt modelId="{780443A2-F3E1-4CE5-A067-EAF42B50CA96}" type="pres">
      <dgm:prSet presAssocID="{8482B5C4-2F8C-471D-A46F-0F041E7EC7B9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8B1D7DD7-82A8-481D-B8E8-5BBDFD59B47D}" type="pres">
      <dgm:prSet presAssocID="{B97E93ED-135C-4CF7-9F0C-4E07DE379F67}" presName="spacer" presStyleCnt="0"/>
      <dgm:spPr/>
    </dgm:pt>
    <dgm:pt modelId="{E6433E46-FEDF-40FC-8163-CDA05CF61F17}" type="pres">
      <dgm:prSet presAssocID="{C424A536-96F4-44F6-9E11-12940B031220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AF4FE5F6-AAC2-48BA-9E19-16896EADB421}" type="pres">
      <dgm:prSet presAssocID="{BD3E1EA1-F80E-4B41-AE4C-AD20BB4DFBEE}" presName="spacer" presStyleCnt="0"/>
      <dgm:spPr/>
    </dgm:pt>
    <dgm:pt modelId="{7B4AFDB0-8252-4B31-AC73-5C7865C54C95}" type="pres">
      <dgm:prSet presAssocID="{C4655D83-842E-4394-98E4-98494A4D9DB6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IN"/>
        </a:p>
      </dgm:t>
    </dgm:pt>
  </dgm:ptLst>
  <dgm:cxnLst>
    <dgm:cxn modelId="{060DA004-A40E-4EFA-9873-2B68AE7C6511}" type="presOf" srcId="{C4655D83-842E-4394-98E4-98494A4D9DB6}" destId="{7B4AFDB0-8252-4B31-AC73-5C7865C54C95}" srcOrd="0" destOrd="0" presId="urn:microsoft.com/office/officeart/2005/8/layout/vList2"/>
    <dgm:cxn modelId="{C4DCB8FF-CFF6-4A56-9430-47FD055694E3}" srcId="{B074B5CB-3813-4914-9939-34BAEE1B4532}" destId="{86813CA5-E62C-42F6-94C2-ED09182289ED}" srcOrd="0" destOrd="0" parTransId="{0A65BB0E-1C49-4060-A02C-3FE81F135DCD}" sibTransId="{CF7BCBC9-A79B-4360-BAC1-83BF90857D66}"/>
    <dgm:cxn modelId="{B29A4042-606F-45AD-85D1-A217CAC69AC8}" srcId="{B074B5CB-3813-4914-9939-34BAEE1B4532}" destId="{8482B5C4-2F8C-471D-A46F-0F041E7EC7B9}" srcOrd="2" destOrd="0" parTransId="{01094CDC-366B-4814-AFB1-03903884597A}" sibTransId="{B97E93ED-135C-4CF7-9F0C-4E07DE379F67}"/>
    <dgm:cxn modelId="{8F600F75-673C-44C5-9B9F-791B6A15468A}" srcId="{B074B5CB-3813-4914-9939-34BAEE1B4532}" destId="{C4655D83-842E-4394-98E4-98494A4D9DB6}" srcOrd="4" destOrd="0" parTransId="{0AFE047F-720D-4B4C-A25D-A8E962583375}" sibTransId="{1BDBA136-12FE-493F-A6E5-DB44E5DF37CF}"/>
    <dgm:cxn modelId="{E9B51CDA-DCE6-4C68-9D3B-87A613CD20FF}" type="presOf" srcId="{C424A536-96F4-44F6-9E11-12940B031220}" destId="{E6433E46-FEDF-40FC-8163-CDA05CF61F17}" srcOrd="0" destOrd="0" presId="urn:microsoft.com/office/officeart/2005/8/layout/vList2"/>
    <dgm:cxn modelId="{EA9F24FB-15B1-4A90-9221-A17A5A9FB76F}" type="presOf" srcId="{B074B5CB-3813-4914-9939-34BAEE1B4532}" destId="{0413FD0D-59EC-41B9-9FA3-EE520D3C3366}" srcOrd="0" destOrd="0" presId="urn:microsoft.com/office/officeart/2005/8/layout/vList2"/>
    <dgm:cxn modelId="{855D7CB5-02F4-435F-8CEC-BC6636AB77A6}" type="presOf" srcId="{5E163BCB-2F60-4049-975F-269EFCACE6E0}" destId="{39003287-4501-49B8-89D2-937C616B3778}" srcOrd="0" destOrd="0" presId="urn:microsoft.com/office/officeart/2005/8/layout/vList2"/>
    <dgm:cxn modelId="{2CE26F2F-CFAA-4238-A492-86C0D7841124}" type="presOf" srcId="{86813CA5-E62C-42F6-94C2-ED09182289ED}" destId="{3ECCAEA6-D98E-4CE8-8FD4-2CDBDC74BA81}" srcOrd="0" destOrd="0" presId="urn:microsoft.com/office/officeart/2005/8/layout/vList2"/>
    <dgm:cxn modelId="{299FB1D4-3614-43FF-B4EB-65BF67BC0FF9}" srcId="{B074B5CB-3813-4914-9939-34BAEE1B4532}" destId="{5E163BCB-2F60-4049-975F-269EFCACE6E0}" srcOrd="1" destOrd="0" parTransId="{EF674246-F448-4868-88B3-56773EDAF163}" sibTransId="{6ADB2E2C-6FCF-47B7-8194-54A06CA443A3}"/>
    <dgm:cxn modelId="{2904D3AC-C5C9-439B-916D-258526847EE4}" type="presOf" srcId="{8482B5C4-2F8C-471D-A46F-0F041E7EC7B9}" destId="{780443A2-F3E1-4CE5-A067-EAF42B50CA96}" srcOrd="0" destOrd="0" presId="urn:microsoft.com/office/officeart/2005/8/layout/vList2"/>
    <dgm:cxn modelId="{04B0E5C4-CFB9-4B69-AC17-4CBD7831414B}" srcId="{B074B5CB-3813-4914-9939-34BAEE1B4532}" destId="{C424A536-96F4-44F6-9E11-12940B031220}" srcOrd="3" destOrd="0" parTransId="{677AEFFA-2065-4354-BF35-CF9C9EE6D835}" sibTransId="{BD3E1EA1-F80E-4B41-AE4C-AD20BB4DFBEE}"/>
    <dgm:cxn modelId="{070114D6-E8AF-449A-8C3F-167B45D7F36B}" type="presParOf" srcId="{0413FD0D-59EC-41B9-9FA3-EE520D3C3366}" destId="{3ECCAEA6-D98E-4CE8-8FD4-2CDBDC74BA81}" srcOrd="0" destOrd="0" presId="urn:microsoft.com/office/officeart/2005/8/layout/vList2"/>
    <dgm:cxn modelId="{A689DEF0-9FC9-4CE9-B0A7-07E1152EF04F}" type="presParOf" srcId="{0413FD0D-59EC-41B9-9FA3-EE520D3C3366}" destId="{1E9C5166-6DA7-4698-88B3-6278157FD097}" srcOrd="1" destOrd="0" presId="urn:microsoft.com/office/officeart/2005/8/layout/vList2"/>
    <dgm:cxn modelId="{B0662514-B1A2-4915-9826-649882396942}" type="presParOf" srcId="{0413FD0D-59EC-41B9-9FA3-EE520D3C3366}" destId="{39003287-4501-49B8-89D2-937C616B3778}" srcOrd="2" destOrd="0" presId="urn:microsoft.com/office/officeart/2005/8/layout/vList2"/>
    <dgm:cxn modelId="{2DE2425E-F3F6-49B5-8723-44E38635BFD5}" type="presParOf" srcId="{0413FD0D-59EC-41B9-9FA3-EE520D3C3366}" destId="{3AF802BC-8B0E-4A08-859C-417730F8B04C}" srcOrd="3" destOrd="0" presId="urn:microsoft.com/office/officeart/2005/8/layout/vList2"/>
    <dgm:cxn modelId="{54B4FEEF-8CB6-4F8A-9CEA-8F8F4D6B82CD}" type="presParOf" srcId="{0413FD0D-59EC-41B9-9FA3-EE520D3C3366}" destId="{780443A2-F3E1-4CE5-A067-EAF42B50CA96}" srcOrd="4" destOrd="0" presId="urn:microsoft.com/office/officeart/2005/8/layout/vList2"/>
    <dgm:cxn modelId="{878CA9AF-6C73-45CA-8067-6241EFA99A63}" type="presParOf" srcId="{0413FD0D-59EC-41B9-9FA3-EE520D3C3366}" destId="{8B1D7DD7-82A8-481D-B8E8-5BBDFD59B47D}" srcOrd="5" destOrd="0" presId="urn:microsoft.com/office/officeart/2005/8/layout/vList2"/>
    <dgm:cxn modelId="{02C90B47-644A-4B4F-B68B-F6235D04EB5D}" type="presParOf" srcId="{0413FD0D-59EC-41B9-9FA3-EE520D3C3366}" destId="{E6433E46-FEDF-40FC-8163-CDA05CF61F17}" srcOrd="6" destOrd="0" presId="urn:microsoft.com/office/officeart/2005/8/layout/vList2"/>
    <dgm:cxn modelId="{E50192A9-8B76-495B-AFF2-74702D781FC4}" type="presParOf" srcId="{0413FD0D-59EC-41B9-9FA3-EE520D3C3366}" destId="{AF4FE5F6-AAC2-48BA-9E19-16896EADB421}" srcOrd="7" destOrd="0" presId="urn:microsoft.com/office/officeart/2005/8/layout/vList2"/>
    <dgm:cxn modelId="{4B18DEAA-918B-405A-A607-914EF41B0285}" type="presParOf" srcId="{0413FD0D-59EC-41B9-9FA3-EE520D3C3366}" destId="{7B4AFDB0-8252-4B31-AC73-5C7865C54C95}" srcOrd="8" destOrd="0" presId="urn:microsoft.com/office/officeart/2005/8/layout/vList2"/>
  </dgm:cxnLst>
  <dgm:bg/>
  <dgm:whole/>
  <dgm:extLst>
    <a:ext uri="http://schemas.microsoft.com/office/drawing/2008/diagram">
      <dsp:dataModelExt xmlns="" xmlns:dsp="http://schemas.microsoft.com/office/drawing/2008/diagram" relId="rId7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34B21178-C7F4-4990-8151-3D8832A63615}" type="doc">
      <dgm:prSet loTypeId="urn:microsoft.com/office/officeart/2005/8/layout/vList4#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AC28A40-ABE6-4495-95B1-30BF2BD70F3B}" type="pres">
      <dgm:prSet presAssocID="{34B21178-C7F4-4990-8151-3D8832A63615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</dgm:ptLst>
  <dgm:cxnLst>
    <dgm:cxn modelId="{3BBD032A-77D6-40D2-BF51-8AA73D5440CB}" type="presOf" srcId="{34B21178-C7F4-4990-8151-3D8832A63615}" destId="{AAC28A40-ABE6-4495-95B1-30BF2BD70F3B}" srcOrd="0" destOrd="0" presId="urn:microsoft.com/office/officeart/2005/8/layout/vList4#1"/>
  </dgm:cxnLst>
  <dgm:bg/>
  <dgm:whole/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A3E93A4B-6AB5-4931-A897-0242F09060C1}" type="doc">
      <dgm:prSet loTypeId="urn:microsoft.com/office/officeart/2005/8/layout/vList5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537B3BD-07D8-40E7-8351-6C5EBEE57C6C}">
      <dgm:prSet custT="1"/>
      <dgm:spPr>
        <a:solidFill>
          <a:srgbClr val="FF0000">
            <a:alpha val="80000"/>
          </a:srgbClr>
        </a:solidFill>
      </dgm:spPr>
      <dgm:t>
        <a:bodyPr lIns="182880" rIns="91440"/>
        <a:lstStyle/>
        <a:p>
          <a:pPr marL="457200" indent="0" algn="ctr" rtl="0">
            <a:spcBef>
              <a:spcPts val="1800"/>
            </a:spcBef>
            <a:spcAft>
              <a:spcPts val="1800"/>
            </a:spcAft>
          </a:pPr>
          <a:r>
            <a:rPr lang="en-US" sz="4400" b="1" u="sng" dirty="0" smtClean="0"/>
            <a:t>WAY FORWARD</a:t>
          </a:r>
          <a:endParaRPr lang="en-US" sz="3200" b="1" dirty="0"/>
        </a:p>
      </dgm:t>
    </dgm:pt>
    <dgm:pt modelId="{6E008177-7927-428D-9C55-56CD4CD5B372}" type="parTrans" cxnId="{CBBE6344-7B3A-4BEC-83E4-F33A26B8DF95}">
      <dgm:prSet/>
      <dgm:spPr/>
      <dgm:t>
        <a:bodyPr/>
        <a:lstStyle/>
        <a:p>
          <a:pPr algn="l">
            <a:spcBef>
              <a:spcPts val="1800"/>
            </a:spcBef>
            <a:spcAft>
              <a:spcPts val="1800"/>
            </a:spcAft>
          </a:pPr>
          <a:endParaRPr lang="en-US" sz="4400"/>
        </a:p>
      </dgm:t>
    </dgm:pt>
    <dgm:pt modelId="{438A0938-FB45-4B2D-A30E-62258BF86239}" type="sibTrans" cxnId="{CBBE6344-7B3A-4BEC-83E4-F33A26B8DF95}">
      <dgm:prSet/>
      <dgm:spPr/>
      <dgm:t>
        <a:bodyPr/>
        <a:lstStyle/>
        <a:p>
          <a:pPr algn="l">
            <a:spcBef>
              <a:spcPts val="1800"/>
            </a:spcBef>
            <a:spcAft>
              <a:spcPts val="1800"/>
            </a:spcAft>
          </a:pPr>
          <a:endParaRPr lang="en-US" sz="4400"/>
        </a:p>
      </dgm:t>
    </dgm:pt>
    <dgm:pt modelId="{8390CCDD-E98E-44C6-A369-A907FF4AC311}" type="pres">
      <dgm:prSet presAssocID="{A3E93A4B-6AB5-4931-A897-0242F09060C1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3E3AEE9-05CF-4033-A390-293E599FA791}" type="pres">
      <dgm:prSet presAssocID="{6537B3BD-07D8-40E7-8351-6C5EBEE57C6C}" presName="linNode" presStyleCnt="0"/>
      <dgm:spPr/>
    </dgm:pt>
    <dgm:pt modelId="{E242EF4E-E879-4A53-B7AE-DFE6EDC31AA2}" type="pres">
      <dgm:prSet presAssocID="{6537B3BD-07D8-40E7-8351-6C5EBEE57C6C}" presName="parentText" presStyleLbl="node1" presStyleIdx="0" presStyleCnt="1" custScaleX="277778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BBE6344-7B3A-4BEC-83E4-F33A26B8DF95}" srcId="{A3E93A4B-6AB5-4931-A897-0242F09060C1}" destId="{6537B3BD-07D8-40E7-8351-6C5EBEE57C6C}" srcOrd="0" destOrd="0" parTransId="{6E008177-7927-428D-9C55-56CD4CD5B372}" sibTransId="{438A0938-FB45-4B2D-A30E-62258BF86239}"/>
    <dgm:cxn modelId="{4080E6AD-1510-412B-AA02-4A3C828E6A64}" type="presOf" srcId="{6537B3BD-07D8-40E7-8351-6C5EBEE57C6C}" destId="{E242EF4E-E879-4A53-B7AE-DFE6EDC31AA2}" srcOrd="0" destOrd="0" presId="urn:microsoft.com/office/officeart/2005/8/layout/vList5"/>
    <dgm:cxn modelId="{B293ECB3-A902-4860-BFA4-A23D2A0E9BDF}" type="presOf" srcId="{A3E93A4B-6AB5-4931-A897-0242F09060C1}" destId="{8390CCDD-E98E-44C6-A369-A907FF4AC311}" srcOrd="0" destOrd="0" presId="urn:microsoft.com/office/officeart/2005/8/layout/vList5"/>
    <dgm:cxn modelId="{98E64D89-F2D8-451A-8853-BA4D16BD8DA1}" type="presParOf" srcId="{8390CCDD-E98E-44C6-A369-A907FF4AC311}" destId="{A3E3AEE9-05CF-4033-A390-293E599FA791}" srcOrd="0" destOrd="0" presId="urn:microsoft.com/office/officeart/2005/8/layout/vList5"/>
    <dgm:cxn modelId="{4200C4A7-78FF-4B06-973E-C7A55E36F319}" type="presParOf" srcId="{A3E3AEE9-05CF-4033-A390-293E599FA791}" destId="{E242EF4E-E879-4A53-B7AE-DFE6EDC31AA2}" srcOrd="0" destOrd="0" presId="urn:microsoft.com/office/officeart/2005/8/layout/vList5"/>
  </dgm:cxnLst>
  <dgm:bg/>
  <dgm:whole/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34B21178-C7F4-4990-8151-3D8832A63615}" type="doc">
      <dgm:prSet loTypeId="urn:microsoft.com/office/officeart/2005/8/layout/vList4#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AC28A40-ABE6-4495-95B1-30BF2BD70F3B}" type="pres">
      <dgm:prSet presAssocID="{34B21178-C7F4-4990-8151-3D8832A63615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</dgm:ptLst>
  <dgm:cxnLst>
    <dgm:cxn modelId="{1351E3E4-7D09-4C6E-BCE5-F473DE999AE0}" type="presOf" srcId="{34B21178-C7F4-4990-8151-3D8832A63615}" destId="{AAC28A40-ABE6-4495-95B1-30BF2BD70F3B}" srcOrd="0" destOrd="0" presId="urn:microsoft.com/office/officeart/2005/8/layout/vList4#1"/>
  </dgm:cxnLst>
  <dgm:bg/>
  <dgm:whole/>
  <dgm:extLst>
    <a:ext uri="http://schemas.microsoft.com/office/drawing/2008/diagram">
      <dsp:dataModelExt xmlns="" xmlns:dsp="http://schemas.microsoft.com/office/drawing/2008/diagram" relId="rId7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34B21178-C7F4-4990-8151-3D8832A63615}" type="doc">
      <dgm:prSet loTypeId="urn:microsoft.com/office/officeart/2005/8/layout/vList4#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AC28A40-ABE6-4495-95B1-30BF2BD70F3B}" type="pres">
      <dgm:prSet presAssocID="{34B21178-C7F4-4990-8151-3D8832A63615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</dgm:ptLst>
  <dgm:cxnLst>
    <dgm:cxn modelId="{3E4165B5-E8F2-48F5-B9BA-7B9D44A309C0}" type="presOf" srcId="{34B21178-C7F4-4990-8151-3D8832A63615}" destId="{AAC28A40-ABE6-4495-95B1-30BF2BD70F3B}" srcOrd="0" destOrd="0" presId="urn:microsoft.com/office/officeart/2005/8/layout/vList4#1"/>
  </dgm:cxnLst>
  <dgm:bg/>
  <dgm:whole/>
  <dgm:extLst>
    <a:ext uri="http://schemas.microsoft.com/office/drawing/2008/diagram">
      <dsp:dataModelExt xmlns="" xmlns:dsp="http://schemas.microsoft.com/office/drawing/2008/diagram" relId="rId7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34B21178-C7F4-4990-8151-3D8832A63615}" type="doc">
      <dgm:prSet loTypeId="urn:microsoft.com/office/officeart/2005/8/layout/vList4#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AC28A40-ABE6-4495-95B1-30BF2BD70F3B}" type="pres">
      <dgm:prSet presAssocID="{34B21178-C7F4-4990-8151-3D8832A63615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</dgm:ptLst>
  <dgm:cxnLst>
    <dgm:cxn modelId="{AD1D8E22-57E8-4FE3-9CE7-1F91AA67DF6D}" type="presOf" srcId="{34B21178-C7F4-4990-8151-3D8832A63615}" destId="{AAC28A40-ABE6-4495-95B1-30BF2BD70F3B}" srcOrd="0" destOrd="0" presId="urn:microsoft.com/office/officeart/2005/8/layout/vList4#1"/>
  </dgm:cxnLst>
  <dgm:bg/>
  <dgm:whole/>
  <dgm:extLst>
    <a:ext uri="http://schemas.microsoft.com/office/drawing/2008/diagram">
      <dsp:dataModelExt xmlns="" xmlns:dsp="http://schemas.microsoft.com/office/drawing/2008/diagram" relId="rId7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34B21178-C7F4-4990-8151-3D8832A63615}" type="doc">
      <dgm:prSet loTypeId="urn:microsoft.com/office/officeart/2005/8/layout/vList4#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AC28A40-ABE6-4495-95B1-30BF2BD70F3B}" type="pres">
      <dgm:prSet presAssocID="{34B21178-C7F4-4990-8151-3D8832A63615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</dgm:ptLst>
  <dgm:cxnLst>
    <dgm:cxn modelId="{55099D3E-AB59-4213-9717-4E2A9D67688C}" type="presOf" srcId="{34B21178-C7F4-4990-8151-3D8832A63615}" destId="{AAC28A40-ABE6-4495-95B1-30BF2BD70F3B}" srcOrd="0" destOrd="0" presId="urn:microsoft.com/office/officeart/2005/8/layout/vList4#1"/>
  </dgm:cxnLst>
  <dgm:bg/>
  <dgm:whole/>
  <dgm:extLst>
    <a:ext uri="http://schemas.microsoft.com/office/drawing/2008/diagram">
      <dsp:dataModelExt xmlns="" xmlns:dsp="http://schemas.microsoft.com/office/drawing/2008/diagram" relId="rId7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34B21178-C7F4-4990-8151-3D8832A63615}" type="doc">
      <dgm:prSet loTypeId="urn:microsoft.com/office/officeart/2005/8/layout/vList4#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AC28A40-ABE6-4495-95B1-30BF2BD70F3B}" type="pres">
      <dgm:prSet presAssocID="{34B21178-C7F4-4990-8151-3D8832A63615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</dgm:ptLst>
  <dgm:cxnLst>
    <dgm:cxn modelId="{8990A26F-88A8-4E43-946C-D7B364F317CB}" type="presOf" srcId="{34B21178-C7F4-4990-8151-3D8832A63615}" destId="{AAC28A40-ABE6-4495-95B1-30BF2BD70F3B}" srcOrd="0" destOrd="0" presId="urn:microsoft.com/office/officeart/2005/8/layout/vList4#1"/>
  </dgm:cxnLst>
  <dgm:bg/>
  <dgm:whole/>
  <dgm:extLst>
    <a:ext uri="http://schemas.microsoft.com/office/drawing/2008/diagram">
      <dsp:dataModelExt xmlns="" xmlns:dsp="http://schemas.microsoft.com/office/drawing/2008/diagram" relId="rId7" minVer="http://schemas.openxmlformats.org/drawingml/2006/diagram"/>
    </a:ext>
  </dgm:extLst>
</dgm:dataModel>
</file>

<file path=ppt/diagrams/data27.xml><?xml version="1.0" encoding="utf-8"?>
<dgm:dataModel xmlns:dgm="http://schemas.openxmlformats.org/drawingml/2006/diagram" xmlns:a="http://schemas.openxmlformats.org/drawingml/2006/main">
  <dgm:ptLst>
    <dgm:pt modelId="{34B21178-C7F4-4990-8151-3D8832A63615}" type="doc">
      <dgm:prSet loTypeId="urn:microsoft.com/office/officeart/2005/8/layout/vList4#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AC28A40-ABE6-4495-95B1-30BF2BD70F3B}" type="pres">
      <dgm:prSet presAssocID="{34B21178-C7F4-4990-8151-3D8832A63615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</dgm:ptLst>
  <dgm:cxnLst>
    <dgm:cxn modelId="{E74A5231-3CF2-4D97-BB28-B1A6225197BF}" type="presOf" srcId="{34B21178-C7F4-4990-8151-3D8832A63615}" destId="{AAC28A40-ABE6-4495-95B1-30BF2BD70F3B}" srcOrd="0" destOrd="0" presId="urn:microsoft.com/office/officeart/2005/8/layout/vList4#1"/>
  </dgm:cxnLst>
  <dgm:bg/>
  <dgm:whole/>
  <dgm:extLst>
    <a:ext uri="http://schemas.microsoft.com/office/drawing/2008/diagram">
      <dsp:dataModelExt xmlns="" xmlns:dsp="http://schemas.microsoft.com/office/drawing/2008/diagram" relId="rId7" minVer="http://schemas.openxmlformats.org/drawingml/2006/diagram"/>
    </a:ext>
  </dgm:extLst>
</dgm:dataModel>
</file>

<file path=ppt/diagrams/data28.xml><?xml version="1.0" encoding="utf-8"?>
<dgm:dataModel xmlns:dgm="http://schemas.openxmlformats.org/drawingml/2006/diagram" xmlns:a="http://schemas.openxmlformats.org/drawingml/2006/main">
  <dgm:ptLst>
    <dgm:pt modelId="{34B21178-C7F4-4990-8151-3D8832A63615}" type="doc">
      <dgm:prSet loTypeId="urn:microsoft.com/office/officeart/2005/8/layout/vList4#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AC28A40-ABE6-4495-95B1-30BF2BD70F3B}" type="pres">
      <dgm:prSet presAssocID="{34B21178-C7F4-4990-8151-3D8832A63615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</dgm:ptLst>
  <dgm:cxnLst>
    <dgm:cxn modelId="{BD8F0174-C7FF-43DF-BC30-57CEACCD422C}" type="presOf" srcId="{34B21178-C7F4-4990-8151-3D8832A63615}" destId="{AAC28A40-ABE6-4495-95B1-30BF2BD70F3B}" srcOrd="0" destOrd="0" presId="urn:microsoft.com/office/officeart/2005/8/layout/vList4#1"/>
  </dgm:cxnLst>
  <dgm:bg/>
  <dgm:whole/>
  <dgm:extLst>
    <a:ext uri="http://schemas.microsoft.com/office/drawing/2008/diagram">
      <dsp:dataModelExt xmlns="" xmlns:dsp="http://schemas.microsoft.com/office/drawing/2008/diagram" relId="rId7" minVer="http://schemas.openxmlformats.org/drawingml/2006/diagram"/>
    </a:ext>
  </dgm:extLst>
</dgm:dataModel>
</file>

<file path=ppt/diagrams/data29.xml><?xml version="1.0" encoding="utf-8"?>
<dgm:dataModel xmlns:dgm="http://schemas.openxmlformats.org/drawingml/2006/diagram" xmlns:a="http://schemas.openxmlformats.org/drawingml/2006/main">
  <dgm:ptLst>
    <dgm:pt modelId="{34B21178-C7F4-4990-8151-3D8832A63615}" type="doc">
      <dgm:prSet loTypeId="urn:microsoft.com/office/officeart/2005/8/layout/vList4#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AC28A40-ABE6-4495-95B1-30BF2BD70F3B}" type="pres">
      <dgm:prSet presAssocID="{34B21178-C7F4-4990-8151-3D8832A63615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</dgm:ptLst>
  <dgm:cxnLst>
    <dgm:cxn modelId="{D894CE6E-A386-483C-8008-A84BCA117AB3}" type="presOf" srcId="{34B21178-C7F4-4990-8151-3D8832A63615}" destId="{AAC28A40-ABE6-4495-95B1-30BF2BD70F3B}" srcOrd="0" destOrd="0" presId="urn:microsoft.com/office/officeart/2005/8/layout/vList4#1"/>
  </dgm:cxnLst>
  <dgm:bg/>
  <dgm:whole/>
  <dgm:extLst>
    <a:ext uri="http://schemas.microsoft.com/office/drawing/2008/diagram">
      <dsp:dataModelExt xmlns=""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4B21178-C7F4-4990-8151-3D8832A63615}" type="doc">
      <dgm:prSet loTypeId="urn:microsoft.com/office/officeart/2005/8/layout/vList4#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AC28A40-ABE6-4495-95B1-30BF2BD70F3B}" type="pres">
      <dgm:prSet presAssocID="{34B21178-C7F4-4990-8151-3D8832A63615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</dgm:ptLst>
  <dgm:cxnLst>
    <dgm:cxn modelId="{99DD81A7-EBD6-4AA6-8DCC-DA0CA12FE45F}" type="presOf" srcId="{34B21178-C7F4-4990-8151-3D8832A63615}" destId="{AAC28A40-ABE6-4495-95B1-30BF2BD70F3B}" srcOrd="0" destOrd="0" presId="urn:microsoft.com/office/officeart/2005/8/layout/vList4#1"/>
  </dgm:cxnLst>
  <dgm:bg/>
  <dgm:whole/>
  <dgm:extLst>
    <a:ext uri="http://schemas.microsoft.com/office/drawing/2008/diagram">
      <dsp:dataModelExt xmlns="" xmlns:dsp="http://schemas.microsoft.com/office/drawing/2008/diagram" relId="rId8" minVer="http://schemas.openxmlformats.org/drawingml/2006/diagram"/>
    </a:ext>
  </dgm:extLst>
</dgm:dataModel>
</file>

<file path=ppt/diagrams/data30.xml><?xml version="1.0" encoding="utf-8"?>
<dgm:dataModel xmlns:dgm="http://schemas.openxmlformats.org/drawingml/2006/diagram" xmlns:a="http://schemas.openxmlformats.org/drawingml/2006/main">
  <dgm:ptLst>
    <dgm:pt modelId="{34B21178-C7F4-4990-8151-3D8832A63615}" type="doc">
      <dgm:prSet loTypeId="urn:microsoft.com/office/officeart/2005/8/layout/vList4#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AC28A40-ABE6-4495-95B1-30BF2BD70F3B}" type="pres">
      <dgm:prSet presAssocID="{34B21178-C7F4-4990-8151-3D8832A63615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</dgm:ptLst>
  <dgm:cxnLst>
    <dgm:cxn modelId="{15D019E1-AB8D-4DCF-9186-74DC802F621B}" type="presOf" srcId="{34B21178-C7F4-4990-8151-3D8832A63615}" destId="{AAC28A40-ABE6-4495-95B1-30BF2BD70F3B}" srcOrd="0" destOrd="0" presId="urn:microsoft.com/office/officeart/2005/8/layout/vList4#1"/>
  </dgm:cxnLst>
  <dgm:bg/>
  <dgm:whole/>
  <dgm:extLst>
    <a:ext uri="http://schemas.microsoft.com/office/drawing/2008/diagram">
      <dsp:dataModelExt xmlns="" xmlns:dsp="http://schemas.microsoft.com/office/drawing/2008/diagram" relId="rId7" minVer="http://schemas.openxmlformats.org/drawingml/2006/diagram"/>
    </a:ext>
  </dgm:extLst>
</dgm:dataModel>
</file>

<file path=ppt/diagrams/data31.xml><?xml version="1.0" encoding="utf-8"?>
<dgm:dataModel xmlns:dgm="http://schemas.openxmlformats.org/drawingml/2006/diagram" xmlns:a="http://schemas.openxmlformats.org/drawingml/2006/main">
  <dgm:ptLst>
    <dgm:pt modelId="{34B21178-C7F4-4990-8151-3D8832A63615}" type="doc">
      <dgm:prSet loTypeId="urn:microsoft.com/office/officeart/2005/8/layout/vList4#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AC28A40-ABE6-4495-95B1-30BF2BD70F3B}" type="pres">
      <dgm:prSet presAssocID="{34B21178-C7F4-4990-8151-3D8832A63615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</dgm:ptLst>
  <dgm:cxnLst>
    <dgm:cxn modelId="{01A3EA0E-8A3F-4B13-85E5-BD43D6B2F060}" type="presOf" srcId="{34B21178-C7F4-4990-8151-3D8832A63615}" destId="{AAC28A40-ABE6-4495-95B1-30BF2BD70F3B}" srcOrd="0" destOrd="0" presId="urn:microsoft.com/office/officeart/2005/8/layout/vList4#1"/>
  </dgm:cxnLst>
  <dgm:bg/>
  <dgm:whole/>
  <dgm:extLst>
    <a:ext uri="http://schemas.microsoft.com/office/drawing/2008/diagram">
      <dsp:dataModelExt xmlns=""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4B21178-C7F4-4990-8151-3D8832A63615}" type="doc">
      <dgm:prSet loTypeId="urn:microsoft.com/office/officeart/2005/8/layout/vList4#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AC28A40-ABE6-4495-95B1-30BF2BD70F3B}" type="pres">
      <dgm:prSet presAssocID="{34B21178-C7F4-4990-8151-3D8832A63615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</dgm:ptLst>
  <dgm:cxnLst>
    <dgm:cxn modelId="{520C17AB-0D97-492F-8770-55D8D15D6CD2}" type="presOf" srcId="{34B21178-C7F4-4990-8151-3D8832A63615}" destId="{AAC28A40-ABE6-4495-95B1-30BF2BD70F3B}" srcOrd="0" destOrd="0" presId="urn:microsoft.com/office/officeart/2005/8/layout/vList4#1"/>
  </dgm:cxnLst>
  <dgm:bg/>
  <dgm:whole/>
  <dgm:extLst>
    <a:ext uri="http://schemas.microsoft.com/office/drawing/2008/diagram">
      <dsp:dataModelExt xmlns=""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4B21178-C7F4-4990-8151-3D8832A63615}" type="doc">
      <dgm:prSet loTypeId="urn:microsoft.com/office/officeart/2005/8/layout/vList4#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AC28A40-ABE6-4495-95B1-30BF2BD70F3B}" type="pres">
      <dgm:prSet presAssocID="{34B21178-C7F4-4990-8151-3D8832A63615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</dgm:ptLst>
  <dgm:cxnLst>
    <dgm:cxn modelId="{CA0A957F-E759-4E66-A75A-C49E0F718DA0}" type="presOf" srcId="{34B21178-C7F4-4990-8151-3D8832A63615}" destId="{AAC28A40-ABE6-4495-95B1-30BF2BD70F3B}" srcOrd="0" destOrd="0" presId="urn:microsoft.com/office/officeart/2005/8/layout/vList4#1"/>
  </dgm:cxnLst>
  <dgm:bg/>
  <dgm:whole/>
  <dgm:extLst>
    <a:ext uri="http://schemas.microsoft.com/office/drawing/2008/diagram">
      <dsp:dataModelExt xmlns=""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4B21178-C7F4-4990-8151-3D8832A63615}" type="doc">
      <dgm:prSet loTypeId="urn:microsoft.com/office/officeart/2005/8/layout/vList4#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AC28A40-ABE6-4495-95B1-30BF2BD70F3B}" type="pres">
      <dgm:prSet presAssocID="{34B21178-C7F4-4990-8151-3D8832A63615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</dgm:ptLst>
  <dgm:cxnLst>
    <dgm:cxn modelId="{BF5E2E6A-F517-46B2-A08C-D4A6447F2178}" type="presOf" srcId="{34B21178-C7F4-4990-8151-3D8832A63615}" destId="{AAC28A40-ABE6-4495-95B1-30BF2BD70F3B}" srcOrd="0" destOrd="0" presId="urn:microsoft.com/office/officeart/2005/8/layout/vList4#1"/>
  </dgm:cxnLst>
  <dgm:bg/>
  <dgm:whole/>
  <dgm:extLst>
    <a:ext uri="http://schemas.microsoft.com/office/drawing/2008/diagram">
      <dsp:dataModelExt xmlns=""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34B21178-C7F4-4990-8151-3D8832A63615}" type="doc">
      <dgm:prSet loTypeId="urn:microsoft.com/office/officeart/2005/8/layout/vList4#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AC28A40-ABE6-4495-95B1-30BF2BD70F3B}" type="pres">
      <dgm:prSet presAssocID="{34B21178-C7F4-4990-8151-3D8832A63615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</dgm:ptLst>
  <dgm:cxnLst>
    <dgm:cxn modelId="{63086EE9-5549-46CB-9AE9-F382BB07C47D}" type="presOf" srcId="{34B21178-C7F4-4990-8151-3D8832A63615}" destId="{AAC28A40-ABE6-4495-95B1-30BF2BD70F3B}" srcOrd="0" destOrd="0" presId="urn:microsoft.com/office/officeart/2005/8/layout/vList4#1"/>
  </dgm:cxnLst>
  <dgm:bg/>
  <dgm:whole/>
  <dgm:extLst>
    <a:ext uri="http://schemas.microsoft.com/office/drawing/2008/diagram">
      <dsp:dataModelExt xmlns=""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7A70FD2F-2071-4832-AD00-F3129003FB7B}" type="doc">
      <dgm:prSet loTypeId="urn:microsoft.com/office/officeart/2005/8/layout/radial3" loCatId="relationship" qsTypeId="urn:microsoft.com/office/officeart/2005/8/quickstyle/simple5" qsCatId="simple" csTypeId="urn:microsoft.com/office/officeart/2005/8/colors/colorful1#22" csCatId="colorful" phldr="1"/>
      <dgm:spPr/>
      <dgm:t>
        <a:bodyPr/>
        <a:lstStyle/>
        <a:p>
          <a:endParaRPr lang="en-US"/>
        </a:p>
      </dgm:t>
    </dgm:pt>
    <dgm:pt modelId="{3B7E2672-C3DC-44C0-899C-8BB1B8EDF9B1}">
      <dgm:prSet custT="1"/>
      <dgm:spPr>
        <a:solidFill>
          <a:srgbClr val="6C006C"/>
        </a:solidFill>
      </dgm:spPr>
      <dgm:t>
        <a:bodyPr/>
        <a:lstStyle/>
        <a:p>
          <a:pPr rtl="0"/>
          <a:r>
            <a:rPr lang="en-US" sz="1400" b="1" dirty="0" smtClean="0">
              <a:solidFill>
                <a:srgbClr val="FFFF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PROLIFERATION  OF WEAPONS</a:t>
          </a:r>
          <a:endParaRPr lang="en-US" sz="1400" b="1" dirty="0">
            <a:solidFill>
              <a:srgbClr val="FFFF66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AA2A3E8-32D5-4BB8-B280-EB8D6FB99A22}" type="sibTrans" cxnId="{499FDB2A-FEE9-41D4-A0C9-69B9CDBF4BA3}">
      <dgm:prSet/>
      <dgm:spPr/>
      <dgm:t>
        <a:bodyPr/>
        <a:lstStyle/>
        <a:p>
          <a:endParaRPr lang="en-US" dirty="0">
            <a:solidFill>
              <a:srgbClr val="FFFF66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7A49600-31DB-4BA6-A92E-FC916CDF2C18}" type="parTrans" cxnId="{499FDB2A-FEE9-41D4-A0C9-69B9CDBF4BA3}">
      <dgm:prSet/>
      <dgm:spPr/>
      <dgm:t>
        <a:bodyPr/>
        <a:lstStyle/>
        <a:p>
          <a:endParaRPr lang="en-US" dirty="0">
            <a:solidFill>
              <a:srgbClr val="FFFF66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74EBE7A-99A4-4EF6-9450-96F28316EC1F}">
      <dgm:prSet custT="1"/>
      <dgm:spPr>
        <a:solidFill>
          <a:srgbClr val="008000"/>
        </a:solidFill>
      </dgm:spPr>
      <dgm:t>
        <a:bodyPr/>
        <a:lstStyle/>
        <a:p>
          <a:pPr rtl="0"/>
          <a:r>
            <a:rPr lang="en-US" sz="1400" b="1" dirty="0" smtClean="0">
              <a:solidFill>
                <a:srgbClr val="FFFF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ETHNIC DIFFERENCES</a:t>
          </a:r>
          <a:endParaRPr lang="en-US" sz="1400" b="1" dirty="0">
            <a:solidFill>
              <a:srgbClr val="FFFF66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0BF4465-6A0A-424E-A475-FA060BE0FE30}" type="sibTrans" cxnId="{0C8D8727-0F60-4E37-8AD1-155E71A54B21}">
      <dgm:prSet/>
      <dgm:spPr/>
      <dgm:t>
        <a:bodyPr/>
        <a:lstStyle/>
        <a:p>
          <a:endParaRPr lang="en-US" dirty="0">
            <a:solidFill>
              <a:srgbClr val="FFFF66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D6AABD7-05F3-4D71-9D93-339AA4BE76A4}" type="parTrans" cxnId="{0C8D8727-0F60-4E37-8AD1-155E71A54B21}">
      <dgm:prSet/>
      <dgm:spPr/>
      <dgm:t>
        <a:bodyPr/>
        <a:lstStyle/>
        <a:p>
          <a:endParaRPr lang="en-US" dirty="0">
            <a:solidFill>
              <a:srgbClr val="FFFF66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C20DA2F-9BE6-45AC-BA17-9FE2D62BDD73}">
      <dgm:prSet custT="1"/>
      <dgm:spPr>
        <a:solidFill>
          <a:srgbClr val="800000"/>
        </a:solidFill>
      </dgm:spPr>
      <dgm:t>
        <a:bodyPr/>
        <a:lstStyle/>
        <a:p>
          <a:pPr rtl="0"/>
          <a:r>
            <a:rPr lang="en-US" sz="1400" b="1" dirty="0" smtClean="0">
              <a:solidFill>
                <a:srgbClr val="FFFF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INEFFECTIVE LAW AND ORDER</a:t>
          </a:r>
          <a:endParaRPr lang="en-US" sz="1400" b="1" dirty="0">
            <a:solidFill>
              <a:srgbClr val="FFFF66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F1FF658-4A26-4962-A17F-F607AA16A034}" type="sibTrans" cxnId="{902D36C6-E8B5-42D7-8C39-5F912BB74A6B}">
      <dgm:prSet/>
      <dgm:spPr/>
      <dgm:t>
        <a:bodyPr/>
        <a:lstStyle/>
        <a:p>
          <a:endParaRPr lang="en-US" dirty="0">
            <a:solidFill>
              <a:srgbClr val="FFFF66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7FCFE44-498A-4237-BD0B-AE129B5D5B57}" type="parTrans" cxnId="{902D36C6-E8B5-42D7-8C39-5F912BB74A6B}">
      <dgm:prSet/>
      <dgm:spPr/>
      <dgm:t>
        <a:bodyPr/>
        <a:lstStyle/>
        <a:p>
          <a:endParaRPr lang="en-US" dirty="0">
            <a:solidFill>
              <a:srgbClr val="FFFF66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EDC5621-141C-44C9-9030-96672FB015F5}">
      <dgm:prSet custT="1"/>
      <dgm:spPr>
        <a:solidFill>
          <a:srgbClr val="C00000"/>
        </a:solidFill>
      </dgm:spPr>
      <dgm:t>
        <a:bodyPr/>
        <a:lstStyle/>
        <a:p>
          <a:pPr rtl="0"/>
          <a:r>
            <a:rPr lang="en-US" sz="1400" b="1" dirty="0" smtClean="0">
              <a:solidFill>
                <a:srgbClr val="FFFF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IDEOLOGICAL DIFFERENCES</a:t>
          </a:r>
          <a:endParaRPr lang="en-US" sz="1400" b="1" dirty="0">
            <a:solidFill>
              <a:srgbClr val="FFFF66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76EB105-1B02-4C82-BF3A-71EED553A500}" type="sibTrans" cxnId="{C8B4C9B4-5044-4DA1-81CE-B86DED6965FE}">
      <dgm:prSet/>
      <dgm:spPr/>
      <dgm:t>
        <a:bodyPr/>
        <a:lstStyle/>
        <a:p>
          <a:endParaRPr lang="en-US" dirty="0">
            <a:solidFill>
              <a:srgbClr val="FFFF66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098448C-8315-4E70-9D1F-20A92980BB28}" type="parTrans" cxnId="{C8B4C9B4-5044-4DA1-81CE-B86DED6965FE}">
      <dgm:prSet/>
      <dgm:spPr/>
      <dgm:t>
        <a:bodyPr/>
        <a:lstStyle/>
        <a:p>
          <a:endParaRPr lang="en-US" dirty="0">
            <a:solidFill>
              <a:srgbClr val="FFFF66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0A14FB6-C2C4-4187-8BDC-04AAC6F39F31}">
      <dgm:prSet custT="1"/>
      <dgm:spPr>
        <a:solidFill>
          <a:schemeClr val="accent6">
            <a:lumMod val="50000"/>
          </a:schemeClr>
        </a:solidFill>
      </dgm:spPr>
      <dgm:t>
        <a:bodyPr/>
        <a:lstStyle/>
        <a:p>
          <a:pPr rtl="0"/>
          <a:r>
            <a:rPr lang="en-US" sz="1400" b="1" dirty="0" smtClean="0">
              <a:solidFill>
                <a:srgbClr val="FFFF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DEMOBILISED SOLDIERS</a:t>
          </a:r>
          <a:endParaRPr lang="en-US" sz="1400" b="1" dirty="0">
            <a:solidFill>
              <a:srgbClr val="FFFF66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2B5E31F-73F9-484C-92E8-74F5E1994E1F}" type="sibTrans" cxnId="{7EF554ED-B62D-4A26-8095-331B7F9DBA11}">
      <dgm:prSet/>
      <dgm:spPr/>
      <dgm:t>
        <a:bodyPr/>
        <a:lstStyle/>
        <a:p>
          <a:endParaRPr lang="en-US">
            <a:solidFill>
              <a:srgbClr val="FFFF66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42757CF-58CD-4BEC-98E3-E98707DCD019}" type="parTrans" cxnId="{7EF554ED-B62D-4A26-8095-331B7F9DBA11}">
      <dgm:prSet/>
      <dgm:spPr/>
      <dgm:t>
        <a:bodyPr/>
        <a:lstStyle/>
        <a:p>
          <a:endParaRPr lang="en-US">
            <a:solidFill>
              <a:srgbClr val="FFFF66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049DC85-6E5E-4A3F-AA7F-E680DBC82EF5}">
      <dgm:prSet custT="1"/>
      <dgm:spPr>
        <a:solidFill>
          <a:srgbClr val="002060"/>
        </a:solidFill>
      </dgm:spPr>
      <dgm:t>
        <a:bodyPr/>
        <a:lstStyle/>
        <a:p>
          <a:pPr rtl="0"/>
          <a:r>
            <a:rPr lang="en-US" sz="1400" b="1" dirty="0" smtClean="0">
              <a:solidFill>
                <a:srgbClr val="FFFF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UNEMPLOYED YOUTH</a:t>
          </a:r>
          <a:endParaRPr lang="en-US" sz="1400" b="1" dirty="0">
            <a:solidFill>
              <a:srgbClr val="FFFF66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E0CE4B8-9B1B-45EA-BA20-72F722C00E7C}" type="sibTrans" cxnId="{0934441C-816A-4CCD-BEDF-5649068DC6C5}">
      <dgm:prSet/>
      <dgm:spPr/>
      <dgm:t>
        <a:bodyPr/>
        <a:lstStyle/>
        <a:p>
          <a:endParaRPr lang="en-US" dirty="0">
            <a:solidFill>
              <a:srgbClr val="FFFF66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2A82785-C144-4C43-8A44-3E4BA2AFE158}" type="parTrans" cxnId="{0934441C-816A-4CCD-BEDF-5649068DC6C5}">
      <dgm:prSet/>
      <dgm:spPr/>
      <dgm:t>
        <a:bodyPr/>
        <a:lstStyle/>
        <a:p>
          <a:endParaRPr lang="en-US" dirty="0">
            <a:solidFill>
              <a:srgbClr val="FFFF66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D0417C6-8A35-4982-8C2B-BB3D8F9570C2}">
      <dgm:prSet custT="1"/>
      <dgm:spPr>
        <a:solidFill>
          <a:srgbClr val="660066"/>
        </a:solidFill>
      </dgm:spPr>
      <dgm:t>
        <a:bodyPr/>
        <a:lstStyle/>
        <a:p>
          <a:pPr rtl="0"/>
          <a:r>
            <a:rPr lang="en-US" sz="1400" b="1" dirty="0" smtClean="0">
              <a:solidFill>
                <a:srgbClr val="FFFF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ILL DISCIPLINED FARDC / PNC</a:t>
          </a:r>
          <a:endParaRPr lang="en-US" sz="1400" b="1" dirty="0">
            <a:solidFill>
              <a:srgbClr val="FFFF66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3D35479-A2B5-45A7-BED2-3095838CD014}" type="sibTrans" cxnId="{93494DAE-053A-479A-ADB4-5969A517EA84}">
      <dgm:prSet/>
      <dgm:spPr/>
      <dgm:t>
        <a:bodyPr/>
        <a:lstStyle/>
        <a:p>
          <a:endParaRPr lang="en-US">
            <a:solidFill>
              <a:srgbClr val="FFFF66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7B95696-4CD4-4A70-97FC-CD76C2DC9CC7}" type="parTrans" cxnId="{93494DAE-053A-479A-ADB4-5969A517EA84}">
      <dgm:prSet/>
      <dgm:spPr/>
      <dgm:t>
        <a:bodyPr/>
        <a:lstStyle/>
        <a:p>
          <a:endParaRPr lang="en-US">
            <a:solidFill>
              <a:srgbClr val="FFFF66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63BA837-4C8D-44DB-B44A-85D948178D16}">
      <dgm:prSet custT="1"/>
      <dgm:spPr>
        <a:gradFill flip="none" rotWithShape="1">
          <a:gsLst>
            <a:gs pos="67000">
              <a:srgbClr val="FF0000"/>
            </a:gs>
            <a:gs pos="92000">
              <a:schemeClr val="accent4">
                <a:lumMod val="60000"/>
                <a:lumOff val="40000"/>
              </a:schemeClr>
            </a:gs>
            <a:gs pos="0">
              <a:schemeClr val="bg1"/>
            </a:gs>
          </a:gsLst>
          <a:path path="circle">
            <a:fillToRect l="50000" t="50000" r="50000" b="50000"/>
          </a:path>
          <a:tileRect/>
        </a:gradFill>
        <a:scene3d>
          <a:camera prst="orthographicFront">
            <a:rot lat="0" lon="0" rev="0"/>
          </a:camera>
          <a:lightRig rig="soft" dir="t"/>
        </a:scene3d>
        <a:sp3d>
          <a:bevelT w="63500" h="25400"/>
        </a:sp3d>
      </dgm:spPr>
      <dgm:t>
        <a:bodyPr>
          <a:prstTxWarp prst="textArchUp">
            <a:avLst/>
          </a:prstTxWarp>
          <a:sp3d prstMaterial="dkEdge"/>
        </a:bodyPr>
        <a:lstStyle/>
        <a:p>
          <a:pPr rtl="0"/>
          <a:r>
            <a:rPr lang="en-US" sz="3600" b="1" dirty="0" smtClean="0">
              <a:solidFill>
                <a:srgbClr val="FFFF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POPULATION</a:t>
          </a:r>
          <a:endParaRPr lang="en-US" sz="3600" b="1" dirty="0">
            <a:solidFill>
              <a:srgbClr val="FFFF66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4EA1C2F-D21B-44FF-889C-9C4315861AC0}" type="sibTrans" cxnId="{E8B8D211-2465-458F-B129-A57B17E8A8AA}">
      <dgm:prSet/>
      <dgm:spPr/>
      <dgm:t>
        <a:bodyPr/>
        <a:lstStyle/>
        <a:p>
          <a:endParaRPr lang="en-US" dirty="0">
            <a:solidFill>
              <a:srgbClr val="FFFF66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33DC268-2119-44F1-A687-729A71D9D068}" type="parTrans" cxnId="{E8B8D211-2465-458F-B129-A57B17E8A8AA}">
      <dgm:prSet/>
      <dgm:spPr/>
      <dgm:t>
        <a:bodyPr/>
        <a:lstStyle/>
        <a:p>
          <a:endParaRPr lang="en-US" dirty="0">
            <a:solidFill>
              <a:srgbClr val="FFFF66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31898D8-347A-4C7E-BAD7-FC4F1C6B612E}">
      <dgm:prSet custT="1"/>
      <dgm:spPr>
        <a:solidFill>
          <a:srgbClr val="002060"/>
        </a:solidFill>
      </dgm:spPr>
      <dgm:t>
        <a:bodyPr/>
        <a:lstStyle/>
        <a:p>
          <a:pPr rtl="0"/>
          <a:r>
            <a:rPr lang="en-US" sz="1400" b="1" dirty="0" smtClean="0">
              <a:solidFill>
                <a:srgbClr val="FFFF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POROUS BORDERS</a:t>
          </a:r>
          <a:endParaRPr lang="en-US" sz="1400" b="1" dirty="0">
            <a:solidFill>
              <a:srgbClr val="FFFF66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9488F82-5ACE-4264-A38D-7EC88FDF2408}" type="parTrans" cxnId="{04F35CB4-8D97-41E5-B3A1-497000FC4FA5}">
      <dgm:prSet/>
      <dgm:spPr/>
      <dgm:t>
        <a:bodyPr/>
        <a:lstStyle/>
        <a:p>
          <a:endParaRPr lang="en-US">
            <a:solidFill>
              <a:srgbClr val="FFFF66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7E7C546-6C96-45C7-BDBA-12EEF070E26E}" type="sibTrans" cxnId="{04F35CB4-8D97-41E5-B3A1-497000FC4FA5}">
      <dgm:prSet/>
      <dgm:spPr/>
      <dgm:t>
        <a:bodyPr/>
        <a:lstStyle/>
        <a:p>
          <a:endParaRPr lang="en-US">
            <a:solidFill>
              <a:srgbClr val="FFFF66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1C6A777-44D3-4367-B204-35836244FD0C}">
      <dgm:prSet custT="1"/>
      <dgm:spPr>
        <a:solidFill>
          <a:schemeClr val="accent6">
            <a:lumMod val="50000"/>
          </a:schemeClr>
        </a:solidFill>
      </dgm:spPr>
      <dgm:t>
        <a:bodyPr/>
        <a:lstStyle/>
        <a:p>
          <a:pPr rtl="0"/>
          <a:r>
            <a:rPr lang="en-US" sz="1400" b="1" dirty="0" smtClean="0">
              <a:solidFill>
                <a:srgbClr val="FFFF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RETURN OF IDPs/REFUGEES - LAND CONFLICTS</a:t>
          </a:r>
          <a:endParaRPr lang="en-US" sz="1400" b="1" dirty="0">
            <a:solidFill>
              <a:srgbClr val="FFFF66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EABCAEC-8D90-4C56-AD81-54B0F128B287}" type="parTrans" cxnId="{57696C60-0AE8-4AE4-86FE-004FA2A76CAF}">
      <dgm:prSet/>
      <dgm:spPr/>
      <dgm:t>
        <a:bodyPr/>
        <a:lstStyle/>
        <a:p>
          <a:endParaRPr lang="en-US">
            <a:solidFill>
              <a:srgbClr val="FFFF66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911136D-D080-45DF-88F4-23785E4F5966}" type="sibTrans" cxnId="{57696C60-0AE8-4AE4-86FE-004FA2A76CAF}">
      <dgm:prSet/>
      <dgm:spPr/>
      <dgm:t>
        <a:bodyPr/>
        <a:lstStyle/>
        <a:p>
          <a:endParaRPr lang="en-US">
            <a:solidFill>
              <a:srgbClr val="FFFF66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FD19767-7AA8-40B0-9D17-7C3DE8B8247F}">
      <dgm:prSet custT="1"/>
      <dgm:spPr>
        <a:solidFill>
          <a:srgbClr val="C00000"/>
        </a:solidFill>
      </dgm:spPr>
      <dgm:t>
        <a:bodyPr/>
        <a:lstStyle/>
        <a:p>
          <a:pPr rtl="0"/>
          <a:r>
            <a:rPr lang="en-US" sz="1400" b="1" dirty="0" smtClean="0">
              <a:solidFill>
                <a:srgbClr val="FFFF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ECONOMIC INTERESTS OF KEY PLAYERS</a:t>
          </a:r>
          <a:endParaRPr lang="en-US" sz="1400" b="1" dirty="0">
            <a:solidFill>
              <a:srgbClr val="FFFF66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3FBC09D-3592-46C7-B3FC-D3F69249A4EA}" type="parTrans" cxnId="{5BB403B3-92F7-4D94-92E4-07EEDA972D8C}">
      <dgm:prSet/>
      <dgm:spPr/>
      <dgm:t>
        <a:bodyPr/>
        <a:lstStyle/>
        <a:p>
          <a:endParaRPr lang="en-US">
            <a:solidFill>
              <a:srgbClr val="FFFF66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4B3EDEC-E485-4276-9922-1A2C4B033C76}" type="sibTrans" cxnId="{5BB403B3-92F7-4D94-92E4-07EEDA972D8C}">
      <dgm:prSet/>
      <dgm:spPr/>
      <dgm:t>
        <a:bodyPr/>
        <a:lstStyle/>
        <a:p>
          <a:endParaRPr lang="en-US">
            <a:solidFill>
              <a:srgbClr val="FFFF66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4C2A4AB-F267-4DD5-8C3D-612DE0E62990}">
      <dgm:prSet custT="1"/>
      <dgm:spPr>
        <a:solidFill>
          <a:srgbClr val="008000"/>
        </a:solidFill>
      </dgm:spPr>
      <dgm:t>
        <a:bodyPr/>
        <a:lstStyle/>
        <a:p>
          <a:pPr rtl="0"/>
          <a:r>
            <a:rPr lang="en-US" sz="1400" b="1" dirty="0" smtClean="0">
              <a:solidFill>
                <a:srgbClr val="FFFF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ARMED GROUPS</a:t>
          </a:r>
          <a:endParaRPr lang="en-US" sz="1400" b="1" dirty="0">
            <a:solidFill>
              <a:srgbClr val="FFFF66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7709C79-B77C-4AE4-856F-FA70137DF8A5}" type="parTrans" cxnId="{2CAFCC4F-B8FA-4E9F-B50A-D9C52B757FFC}">
      <dgm:prSet/>
      <dgm:spPr/>
      <dgm:t>
        <a:bodyPr/>
        <a:lstStyle/>
        <a:p>
          <a:endParaRPr lang="en-US">
            <a:solidFill>
              <a:srgbClr val="FFFF66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16E50B0-0E18-46C5-A7C9-18D6306EED8E}" type="sibTrans" cxnId="{2CAFCC4F-B8FA-4E9F-B50A-D9C52B757FFC}">
      <dgm:prSet/>
      <dgm:spPr/>
      <dgm:t>
        <a:bodyPr/>
        <a:lstStyle/>
        <a:p>
          <a:endParaRPr lang="en-US">
            <a:solidFill>
              <a:srgbClr val="FFFF66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EC4B45B-5C24-41FB-8033-C711C40C34A2}">
      <dgm:prSet custT="1"/>
      <dgm:spPr>
        <a:solidFill>
          <a:srgbClr val="800000"/>
        </a:solidFill>
      </dgm:spPr>
      <dgm:t>
        <a:bodyPr/>
        <a:lstStyle/>
        <a:p>
          <a:pPr rtl="0"/>
          <a:r>
            <a:rPr lang="en-US" sz="1400" b="1" dirty="0" smtClean="0">
              <a:solidFill>
                <a:srgbClr val="FFFF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IMPUNITY OF STATE &amp; NON-STATE ACTORS FOR HR VIOLATIONS</a:t>
          </a:r>
          <a:endParaRPr lang="en-US" sz="1400" b="1" dirty="0">
            <a:solidFill>
              <a:srgbClr val="FFFF66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AC4CCC6-107F-4974-834E-29F2C7B27C7F}" type="parTrans" cxnId="{C2042D41-34AC-499A-BA68-B11AD27CC1AD}">
      <dgm:prSet/>
      <dgm:spPr/>
      <dgm:t>
        <a:bodyPr/>
        <a:lstStyle/>
        <a:p>
          <a:endParaRPr lang="en-IN"/>
        </a:p>
      </dgm:t>
    </dgm:pt>
    <dgm:pt modelId="{0A6EC511-2642-4403-89BD-59C24BCD26B3}" type="sibTrans" cxnId="{C2042D41-34AC-499A-BA68-B11AD27CC1AD}">
      <dgm:prSet/>
      <dgm:spPr/>
      <dgm:t>
        <a:bodyPr/>
        <a:lstStyle/>
        <a:p>
          <a:endParaRPr lang="en-IN"/>
        </a:p>
      </dgm:t>
    </dgm:pt>
    <dgm:pt modelId="{8F828ACA-B283-446C-BFB7-62321F5B4DA3}" type="pres">
      <dgm:prSet presAssocID="{7A70FD2F-2071-4832-AD00-F3129003FB7B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0AFD514-3E3D-411D-A1FD-90985B8388AE}" type="pres">
      <dgm:prSet presAssocID="{7A70FD2F-2071-4832-AD00-F3129003FB7B}" presName="radial" presStyleCnt="0">
        <dgm:presLayoutVars>
          <dgm:animLvl val="ctr"/>
        </dgm:presLayoutVars>
      </dgm:prSet>
      <dgm:spPr/>
      <dgm:t>
        <a:bodyPr/>
        <a:lstStyle/>
        <a:p>
          <a:endParaRPr lang="en-US"/>
        </a:p>
      </dgm:t>
    </dgm:pt>
    <dgm:pt modelId="{37F1A161-C8D4-43D6-BED3-627982E426BA}" type="pres">
      <dgm:prSet presAssocID="{E63BA837-4C8D-44DB-B44A-85D948178D16}" presName="centerShape" presStyleLbl="vennNode1" presStyleIdx="0" presStyleCnt="13" custAng="564514"/>
      <dgm:spPr/>
      <dgm:t>
        <a:bodyPr/>
        <a:lstStyle/>
        <a:p>
          <a:endParaRPr lang="en-US"/>
        </a:p>
      </dgm:t>
    </dgm:pt>
    <dgm:pt modelId="{1365DE2B-DD38-4BB4-AB7F-9C5C77894F9A}" type="pres">
      <dgm:prSet presAssocID="{94C2A4AB-F267-4DD5-8C3D-612DE0E62990}" presName="node" presStyleLbl="vennNode1" presStyleIdx="1" presStyleCnt="13" custScaleX="135642" custRadScaleRad="100094" custRadScaleInc="-6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DCE9215-AC52-4149-B9D7-929D25FCE81C}" type="pres">
      <dgm:prSet presAssocID="{8D0417C6-8A35-4982-8C2B-BB3D8F9570C2}" presName="node" presStyleLbl="vennNode1" presStyleIdx="2" presStyleCnt="13" custScaleX="135642" custRadScaleRad="114485" custRadScaleInc="2970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94D021C-BDD2-42CF-A21A-9E3BAE657720}" type="pres">
      <dgm:prSet presAssocID="{A049DC85-6E5E-4A3F-AA7F-E680DBC82EF5}" presName="node" presStyleLbl="vennNode1" presStyleIdx="3" presStyleCnt="13" custScaleX="135642" custRadScaleRad="126932" custRadScaleInc="2367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A775506-07B3-4909-8462-360DD4D4C451}" type="pres">
      <dgm:prSet presAssocID="{B0A14FB6-C2C4-4187-8BDC-04AAC6F39F31}" presName="node" presStyleLbl="vennNode1" presStyleIdx="4" presStyleCnt="13" custScaleX="135642" custRadScaleRad="137980" custRadScaleInc="-1165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3906474-4160-4319-A2FA-72CD90943A28}" type="pres">
      <dgm:prSet presAssocID="{1EDC5621-141C-44C9-9030-96672FB015F5}" presName="node" presStyleLbl="vennNode1" presStyleIdx="5" presStyleCnt="13" custScaleX="145737" custRadScaleRad="135512" custRadScaleInc="-4064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28F9D56-0E15-4C4A-9D42-A900A80D8BA1}" type="pres">
      <dgm:prSet presAssocID="{9C20DA2F-9BE6-45AC-BA17-9FE2D62BDD73}" presName="node" presStyleLbl="vennNode1" presStyleIdx="6" presStyleCnt="13" custScaleX="135642" custRadScaleRad="110974" custRadScaleInc="-3880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D319409-2B5E-4F3C-84FA-E71F6974B50C}" type="pres">
      <dgm:prSet presAssocID="{D74EBE7A-99A4-4EF6-9450-96F28316EC1F}" presName="node" presStyleLbl="vennNode1" presStyleIdx="7" presStyleCnt="13" custScaleX="135642" custRadScaleRad="100683" custRadScaleInc="-2228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6264983-C065-4374-AEDD-64D1B9E710AE}" type="pres">
      <dgm:prSet presAssocID="{3B7E2672-C3DC-44C0-899C-8BB1B8EDF9B1}" presName="node" presStyleLbl="vennNode1" presStyleIdx="8" presStyleCnt="13" custScaleX="155104" custRadScaleRad="116206" custRadScaleInc="1696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BFD3BEF-60BB-47C9-82B1-FF33B24267DB}" type="pres">
      <dgm:prSet presAssocID="{431898D8-347A-4C7E-BAD7-FC4F1C6B612E}" presName="node" presStyleLbl="vennNode1" presStyleIdx="9" presStyleCnt="13" custScaleX="135642" custRadScaleRad="133726" custRadScaleInc="1209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56A42A8-E39B-44BC-AA2D-24B28B39A3FE}" type="pres">
      <dgm:prSet presAssocID="{A1C6A777-44D3-4367-B204-35836244FD0C}" presName="node" presStyleLbl="vennNode1" presStyleIdx="10" presStyleCnt="13" custScaleX="144029" custRadScaleRad="139141" custRadScaleInc="-1143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E8F293D-3369-48B6-B671-86659CE17FCE}" type="pres">
      <dgm:prSet presAssocID="{1FD19767-7AA8-40B0-9D17-7C3DE8B8247F}" presName="node" presStyleLbl="vennNode1" presStyleIdx="11" presStyleCnt="13" custScaleX="135642" custRadScaleRad="141088" custRadScaleInc="-3397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BC6C2DE-AA1C-452B-82DF-A3D4FD7284AD}" type="pres">
      <dgm:prSet presAssocID="{BEC4B45B-5C24-41FB-8033-C711C40C34A2}" presName="node" presStyleLbl="vennNode1" presStyleIdx="12" presStyleCnt="13" custScaleX="141563" custRadScaleRad="113962" custRadScaleInc="-35142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</dgm:ptLst>
  <dgm:cxnLst>
    <dgm:cxn modelId="{7EF554ED-B62D-4A26-8095-331B7F9DBA11}" srcId="{E63BA837-4C8D-44DB-B44A-85D948178D16}" destId="{B0A14FB6-C2C4-4187-8BDC-04AAC6F39F31}" srcOrd="3" destOrd="0" parTransId="{542757CF-58CD-4BEC-98E3-E98707DCD019}" sibTransId="{62B5E31F-73F9-484C-92E8-74F5E1994E1F}"/>
    <dgm:cxn modelId="{C2042D41-34AC-499A-BA68-B11AD27CC1AD}" srcId="{E63BA837-4C8D-44DB-B44A-85D948178D16}" destId="{BEC4B45B-5C24-41FB-8033-C711C40C34A2}" srcOrd="11" destOrd="0" parTransId="{CAC4CCC6-107F-4974-834E-29F2C7B27C7F}" sibTransId="{0A6EC511-2642-4403-89BD-59C24BCD26B3}"/>
    <dgm:cxn modelId="{04F35CB4-8D97-41E5-B3A1-497000FC4FA5}" srcId="{E63BA837-4C8D-44DB-B44A-85D948178D16}" destId="{431898D8-347A-4C7E-BAD7-FC4F1C6B612E}" srcOrd="8" destOrd="0" parTransId="{69488F82-5ACE-4264-A38D-7EC88FDF2408}" sibTransId="{27E7C546-6C96-45C7-BDBA-12EEF070E26E}"/>
    <dgm:cxn modelId="{55A59ECB-90E5-4E68-9879-D9A12AC4A1E2}" type="presOf" srcId="{94C2A4AB-F267-4DD5-8C3D-612DE0E62990}" destId="{1365DE2B-DD38-4BB4-AB7F-9C5C77894F9A}" srcOrd="0" destOrd="0" presId="urn:microsoft.com/office/officeart/2005/8/layout/radial3"/>
    <dgm:cxn modelId="{D79AA041-3573-4F88-8A18-A9E0A8C317F1}" type="presOf" srcId="{1FD19767-7AA8-40B0-9D17-7C3DE8B8247F}" destId="{AE8F293D-3369-48B6-B671-86659CE17FCE}" srcOrd="0" destOrd="0" presId="urn:microsoft.com/office/officeart/2005/8/layout/radial3"/>
    <dgm:cxn modelId="{8F1DF059-071F-4AB1-9694-C2DB4A0764E1}" type="presOf" srcId="{9C20DA2F-9BE6-45AC-BA17-9FE2D62BDD73}" destId="{E28F9D56-0E15-4C4A-9D42-A900A80D8BA1}" srcOrd="0" destOrd="0" presId="urn:microsoft.com/office/officeart/2005/8/layout/radial3"/>
    <dgm:cxn modelId="{96439E9A-CECF-40A3-85A1-059AA420F514}" type="presOf" srcId="{1EDC5621-141C-44C9-9030-96672FB015F5}" destId="{63906474-4160-4319-A2FA-72CD90943A28}" srcOrd="0" destOrd="0" presId="urn:microsoft.com/office/officeart/2005/8/layout/radial3"/>
    <dgm:cxn modelId="{775C845C-A2D1-4C77-88AD-14B6C2EE9255}" type="presOf" srcId="{A049DC85-6E5E-4A3F-AA7F-E680DBC82EF5}" destId="{394D021C-BDD2-42CF-A21A-9E3BAE657720}" srcOrd="0" destOrd="0" presId="urn:microsoft.com/office/officeart/2005/8/layout/radial3"/>
    <dgm:cxn modelId="{2346889D-E3B8-4AD1-89D1-43AE7A7CF275}" type="presOf" srcId="{B0A14FB6-C2C4-4187-8BDC-04AAC6F39F31}" destId="{9A775506-07B3-4909-8462-360DD4D4C451}" srcOrd="0" destOrd="0" presId="urn:microsoft.com/office/officeart/2005/8/layout/radial3"/>
    <dgm:cxn modelId="{93494DAE-053A-479A-ADB4-5969A517EA84}" srcId="{E63BA837-4C8D-44DB-B44A-85D948178D16}" destId="{8D0417C6-8A35-4982-8C2B-BB3D8F9570C2}" srcOrd="1" destOrd="0" parTransId="{67B95696-4CD4-4A70-97FC-CD76C2DC9CC7}" sibTransId="{83D35479-A2B5-45A7-BED2-3095838CD014}"/>
    <dgm:cxn modelId="{5655E384-F8E0-42DF-B35C-20640FFE4711}" type="presOf" srcId="{3B7E2672-C3DC-44C0-899C-8BB1B8EDF9B1}" destId="{A6264983-C065-4374-AEDD-64D1B9E710AE}" srcOrd="0" destOrd="0" presId="urn:microsoft.com/office/officeart/2005/8/layout/radial3"/>
    <dgm:cxn modelId="{0C8D8727-0F60-4E37-8AD1-155E71A54B21}" srcId="{E63BA837-4C8D-44DB-B44A-85D948178D16}" destId="{D74EBE7A-99A4-4EF6-9450-96F28316EC1F}" srcOrd="6" destOrd="0" parTransId="{0D6AABD7-05F3-4D71-9D93-339AA4BE76A4}" sibTransId="{60BF4465-6A0A-424E-A475-FA060BE0FE30}"/>
    <dgm:cxn modelId="{C8B4C9B4-5044-4DA1-81CE-B86DED6965FE}" srcId="{E63BA837-4C8D-44DB-B44A-85D948178D16}" destId="{1EDC5621-141C-44C9-9030-96672FB015F5}" srcOrd="4" destOrd="0" parTransId="{5098448C-8315-4E70-9D1F-20A92980BB28}" sibTransId="{576EB105-1B02-4C82-BF3A-71EED553A500}"/>
    <dgm:cxn modelId="{42439DA8-51B6-42AA-B84C-28C91DA8A917}" type="presOf" srcId="{431898D8-347A-4C7E-BAD7-FC4F1C6B612E}" destId="{3BFD3BEF-60BB-47C9-82B1-FF33B24267DB}" srcOrd="0" destOrd="0" presId="urn:microsoft.com/office/officeart/2005/8/layout/radial3"/>
    <dgm:cxn modelId="{0934441C-816A-4CCD-BEDF-5649068DC6C5}" srcId="{E63BA837-4C8D-44DB-B44A-85D948178D16}" destId="{A049DC85-6E5E-4A3F-AA7F-E680DBC82EF5}" srcOrd="2" destOrd="0" parTransId="{52A82785-C144-4C43-8A44-3E4BA2AFE158}" sibTransId="{CE0CE4B8-9B1B-45EA-BA20-72F722C00E7C}"/>
    <dgm:cxn modelId="{5BB403B3-92F7-4D94-92E4-07EEDA972D8C}" srcId="{E63BA837-4C8D-44DB-B44A-85D948178D16}" destId="{1FD19767-7AA8-40B0-9D17-7C3DE8B8247F}" srcOrd="10" destOrd="0" parTransId="{03FBC09D-3592-46C7-B3FC-D3F69249A4EA}" sibTransId="{54B3EDEC-E485-4276-9922-1A2C4B033C76}"/>
    <dgm:cxn modelId="{CEFC459C-1A34-47DC-8671-FBAF35CD49AA}" type="presOf" srcId="{8D0417C6-8A35-4982-8C2B-BB3D8F9570C2}" destId="{9DCE9215-AC52-4149-B9D7-929D25FCE81C}" srcOrd="0" destOrd="0" presId="urn:microsoft.com/office/officeart/2005/8/layout/radial3"/>
    <dgm:cxn modelId="{2CAFCC4F-B8FA-4E9F-B50A-D9C52B757FFC}" srcId="{E63BA837-4C8D-44DB-B44A-85D948178D16}" destId="{94C2A4AB-F267-4DD5-8C3D-612DE0E62990}" srcOrd="0" destOrd="0" parTransId="{77709C79-B77C-4AE4-856F-FA70137DF8A5}" sibTransId="{516E50B0-0E18-46C5-A7C9-18D6306EED8E}"/>
    <dgm:cxn modelId="{30B8D533-AE0D-4962-B46B-2827A6975ED1}" type="presOf" srcId="{E63BA837-4C8D-44DB-B44A-85D948178D16}" destId="{37F1A161-C8D4-43D6-BED3-627982E426BA}" srcOrd="0" destOrd="0" presId="urn:microsoft.com/office/officeart/2005/8/layout/radial3"/>
    <dgm:cxn modelId="{499FDB2A-FEE9-41D4-A0C9-69B9CDBF4BA3}" srcId="{E63BA837-4C8D-44DB-B44A-85D948178D16}" destId="{3B7E2672-C3DC-44C0-899C-8BB1B8EDF9B1}" srcOrd="7" destOrd="0" parTransId="{27A49600-31DB-4BA6-A92E-FC916CDF2C18}" sibTransId="{AAA2A3E8-32D5-4BB8-B280-EB8D6FB99A22}"/>
    <dgm:cxn modelId="{57696C60-0AE8-4AE4-86FE-004FA2A76CAF}" srcId="{E63BA837-4C8D-44DB-B44A-85D948178D16}" destId="{A1C6A777-44D3-4367-B204-35836244FD0C}" srcOrd="9" destOrd="0" parTransId="{BEABCAEC-8D90-4C56-AD81-54B0F128B287}" sibTransId="{4911136D-D080-45DF-88F4-23785E4F5966}"/>
    <dgm:cxn modelId="{DBAC750A-F676-4B22-A7BE-814716932CF8}" type="presOf" srcId="{7A70FD2F-2071-4832-AD00-F3129003FB7B}" destId="{8F828ACA-B283-446C-BFB7-62321F5B4DA3}" srcOrd="0" destOrd="0" presId="urn:microsoft.com/office/officeart/2005/8/layout/radial3"/>
    <dgm:cxn modelId="{FE293E40-0A51-48A5-A6A8-2D1AE075D281}" type="presOf" srcId="{D74EBE7A-99A4-4EF6-9450-96F28316EC1F}" destId="{7D319409-2B5E-4F3C-84FA-E71F6974B50C}" srcOrd="0" destOrd="0" presId="urn:microsoft.com/office/officeart/2005/8/layout/radial3"/>
    <dgm:cxn modelId="{31A8DCDA-A1E1-4E7D-82AC-7CCEE6DD31C7}" type="presOf" srcId="{BEC4B45B-5C24-41FB-8033-C711C40C34A2}" destId="{7BC6C2DE-AA1C-452B-82DF-A3D4FD7284AD}" srcOrd="0" destOrd="0" presId="urn:microsoft.com/office/officeart/2005/8/layout/radial3"/>
    <dgm:cxn modelId="{E3A2DB71-25BC-46BD-A8C6-93FBC000B660}" type="presOf" srcId="{A1C6A777-44D3-4367-B204-35836244FD0C}" destId="{756A42A8-E39B-44BC-AA2D-24B28B39A3FE}" srcOrd="0" destOrd="0" presId="urn:microsoft.com/office/officeart/2005/8/layout/radial3"/>
    <dgm:cxn modelId="{902D36C6-E8B5-42D7-8C39-5F912BB74A6B}" srcId="{E63BA837-4C8D-44DB-B44A-85D948178D16}" destId="{9C20DA2F-9BE6-45AC-BA17-9FE2D62BDD73}" srcOrd="5" destOrd="0" parTransId="{77FCFE44-498A-4237-BD0B-AE129B5D5B57}" sibTransId="{7F1FF658-4A26-4962-A17F-F607AA16A034}"/>
    <dgm:cxn modelId="{E8B8D211-2465-458F-B129-A57B17E8A8AA}" srcId="{7A70FD2F-2071-4832-AD00-F3129003FB7B}" destId="{E63BA837-4C8D-44DB-B44A-85D948178D16}" srcOrd="0" destOrd="0" parTransId="{633DC268-2119-44F1-A687-729A71D9D068}" sibTransId="{34EA1C2F-D21B-44FF-889C-9C4315861AC0}"/>
    <dgm:cxn modelId="{0143F26B-3672-4C8C-BA17-0422C35438F1}" type="presParOf" srcId="{8F828ACA-B283-446C-BFB7-62321F5B4DA3}" destId="{20AFD514-3E3D-411D-A1FD-90985B8388AE}" srcOrd="0" destOrd="0" presId="urn:microsoft.com/office/officeart/2005/8/layout/radial3"/>
    <dgm:cxn modelId="{87809F56-C46B-4F1F-B952-33B4EF4B1AFB}" type="presParOf" srcId="{20AFD514-3E3D-411D-A1FD-90985B8388AE}" destId="{37F1A161-C8D4-43D6-BED3-627982E426BA}" srcOrd="0" destOrd="0" presId="urn:microsoft.com/office/officeart/2005/8/layout/radial3"/>
    <dgm:cxn modelId="{0BE43743-F1AA-49FC-B271-1AB7CE124E27}" type="presParOf" srcId="{20AFD514-3E3D-411D-A1FD-90985B8388AE}" destId="{1365DE2B-DD38-4BB4-AB7F-9C5C77894F9A}" srcOrd="1" destOrd="0" presId="urn:microsoft.com/office/officeart/2005/8/layout/radial3"/>
    <dgm:cxn modelId="{26BE96AD-1E03-4593-A8E6-6B5E99AC7FE0}" type="presParOf" srcId="{20AFD514-3E3D-411D-A1FD-90985B8388AE}" destId="{9DCE9215-AC52-4149-B9D7-929D25FCE81C}" srcOrd="2" destOrd="0" presId="urn:microsoft.com/office/officeart/2005/8/layout/radial3"/>
    <dgm:cxn modelId="{B3477568-2CE8-47B9-A1C7-2E32C8D24F29}" type="presParOf" srcId="{20AFD514-3E3D-411D-A1FD-90985B8388AE}" destId="{394D021C-BDD2-42CF-A21A-9E3BAE657720}" srcOrd="3" destOrd="0" presId="urn:microsoft.com/office/officeart/2005/8/layout/radial3"/>
    <dgm:cxn modelId="{4D3591A4-675E-424C-8B3F-052CB7C85539}" type="presParOf" srcId="{20AFD514-3E3D-411D-A1FD-90985B8388AE}" destId="{9A775506-07B3-4909-8462-360DD4D4C451}" srcOrd="4" destOrd="0" presId="urn:microsoft.com/office/officeart/2005/8/layout/radial3"/>
    <dgm:cxn modelId="{081647BE-A33F-416A-99D5-158A526683EF}" type="presParOf" srcId="{20AFD514-3E3D-411D-A1FD-90985B8388AE}" destId="{63906474-4160-4319-A2FA-72CD90943A28}" srcOrd="5" destOrd="0" presId="urn:microsoft.com/office/officeart/2005/8/layout/radial3"/>
    <dgm:cxn modelId="{459F1C43-AC64-46E2-9751-B59631934C05}" type="presParOf" srcId="{20AFD514-3E3D-411D-A1FD-90985B8388AE}" destId="{E28F9D56-0E15-4C4A-9D42-A900A80D8BA1}" srcOrd="6" destOrd="0" presId="urn:microsoft.com/office/officeart/2005/8/layout/radial3"/>
    <dgm:cxn modelId="{B1469ADD-B776-4ACA-8217-CEF8B2936C78}" type="presParOf" srcId="{20AFD514-3E3D-411D-A1FD-90985B8388AE}" destId="{7D319409-2B5E-4F3C-84FA-E71F6974B50C}" srcOrd="7" destOrd="0" presId="urn:microsoft.com/office/officeart/2005/8/layout/radial3"/>
    <dgm:cxn modelId="{D3E89590-18FE-4210-9C8A-F92D70C828C7}" type="presParOf" srcId="{20AFD514-3E3D-411D-A1FD-90985B8388AE}" destId="{A6264983-C065-4374-AEDD-64D1B9E710AE}" srcOrd="8" destOrd="0" presId="urn:microsoft.com/office/officeart/2005/8/layout/radial3"/>
    <dgm:cxn modelId="{01A1E10C-C63B-43A8-9289-2C6A9FF1784A}" type="presParOf" srcId="{20AFD514-3E3D-411D-A1FD-90985B8388AE}" destId="{3BFD3BEF-60BB-47C9-82B1-FF33B24267DB}" srcOrd="9" destOrd="0" presId="urn:microsoft.com/office/officeart/2005/8/layout/radial3"/>
    <dgm:cxn modelId="{75C3B01C-6B2F-42CE-BCE9-524446F48C20}" type="presParOf" srcId="{20AFD514-3E3D-411D-A1FD-90985B8388AE}" destId="{756A42A8-E39B-44BC-AA2D-24B28B39A3FE}" srcOrd="10" destOrd="0" presId="urn:microsoft.com/office/officeart/2005/8/layout/radial3"/>
    <dgm:cxn modelId="{DEBF5A63-FB68-43CC-A032-A9E4AFAE636D}" type="presParOf" srcId="{20AFD514-3E3D-411D-A1FD-90985B8388AE}" destId="{AE8F293D-3369-48B6-B671-86659CE17FCE}" srcOrd="11" destOrd="0" presId="urn:microsoft.com/office/officeart/2005/8/layout/radial3"/>
    <dgm:cxn modelId="{A542C697-3D35-41B9-A775-42C502ECB186}" type="presParOf" srcId="{20AFD514-3E3D-411D-A1FD-90985B8388AE}" destId="{7BC6C2DE-AA1C-452B-82DF-A3D4FD7284AD}" srcOrd="12" destOrd="0" presId="urn:microsoft.com/office/officeart/2005/8/layout/radial3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34B21178-C7F4-4990-8151-3D8832A63615}" type="doc">
      <dgm:prSet loTypeId="urn:microsoft.com/office/officeart/2005/8/layout/vList4#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AC28A40-ABE6-4495-95B1-30BF2BD70F3B}" type="pres">
      <dgm:prSet presAssocID="{34B21178-C7F4-4990-8151-3D8832A63615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</dgm:ptLst>
  <dgm:cxnLst>
    <dgm:cxn modelId="{C3BA1CAB-4880-4624-BDD3-6027BBA1F78B}" type="presOf" srcId="{34B21178-C7F4-4990-8151-3D8832A63615}" destId="{AAC28A40-ABE6-4495-95B1-30BF2BD70F3B}" srcOrd="0" destOrd="0" presId="urn:microsoft.com/office/officeart/2005/8/layout/vList4#1"/>
  </dgm:cxnLst>
  <dgm:bg/>
  <dgm:whole/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42EF4E-E879-4A53-B7AE-DFE6EDC31AA2}">
      <dsp:nvSpPr>
        <dsp:cNvPr id="0" name=""/>
        <dsp:cNvSpPr/>
      </dsp:nvSpPr>
      <dsp:spPr>
        <a:xfrm>
          <a:off x="4252" y="0"/>
          <a:ext cx="8706867" cy="4000528"/>
        </a:xfrm>
        <a:prstGeom prst="roundRect">
          <a:avLst/>
        </a:prstGeom>
        <a:solidFill>
          <a:srgbClr val="FF0000">
            <a:alpha val="8000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2880" tIns="83820" rIns="91440" bIns="83820" numCol="1" spcCol="1270" anchor="ctr" anchorCtr="0">
          <a:noAutofit/>
        </a:bodyPr>
        <a:lstStyle/>
        <a:p>
          <a:pPr marL="457200" lvl="0" indent="0" algn="ctr" defTabSz="1955800" rtl="0">
            <a:lnSpc>
              <a:spcPct val="90000"/>
            </a:lnSpc>
            <a:spcBef>
              <a:spcPct val="0"/>
            </a:spcBef>
            <a:spcAft>
              <a:spcPts val="1800"/>
            </a:spcAft>
          </a:pPr>
          <a:r>
            <a:rPr lang="en-US" sz="4400" b="1" u="sng" kern="1200" dirty="0" smtClean="0"/>
            <a:t>MILITARY RESPONSES : PROTECTION OF CIVILIANS</a:t>
          </a:r>
          <a:r>
            <a:rPr lang="en-US" sz="3200" b="1" kern="1200" dirty="0" smtClean="0"/>
            <a:t> </a:t>
          </a:r>
          <a:endParaRPr lang="en-US" sz="3200" b="1" kern="1200" dirty="0"/>
        </a:p>
      </dsp:txBody>
      <dsp:txXfrm>
        <a:off x="199542" y="195290"/>
        <a:ext cx="8316287" cy="3609948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42EF4E-E879-4A53-B7AE-DFE6EDC31AA2}">
      <dsp:nvSpPr>
        <dsp:cNvPr id="0" name=""/>
        <dsp:cNvSpPr/>
      </dsp:nvSpPr>
      <dsp:spPr>
        <a:xfrm>
          <a:off x="4252" y="0"/>
          <a:ext cx="8706867" cy="3425404"/>
        </a:xfrm>
        <a:prstGeom prst="roundRect">
          <a:avLst/>
        </a:prstGeom>
        <a:solidFill>
          <a:srgbClr val="FF0000">
            <a:alpha val="8000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2880" tIns="83820" rIns="91440" bIns="83820" numCol="1" spcCol="1270" anchor="ctr" anchorCtr="0">
          <a:noAutofit/>
        </a:bodyPr>
        <a:lstStyle/>
        <a:p>
          <a:pPr marL="457200" lvl="0" indent="0" algn="ctr" defTabSz="1955800" rtl="0">
            <a:lnSpc>
              <a:spcPct val="90000"/>
            </a:lnSpc>
            <a:spcBef>
              <a:spcPct val="0"/>
            </a:spcBef>
            <a:spcAft>
              <a:spcPts val="1800"/>
            </a:spcAft>
          </a:pPr>
          <a:r>
            <a:rPr lang="en-US" sz="4400" b="1" u="sng" kern="1200" dirty="0" smtClean="0"/>
            <a:t>MECHANISMS FOR PROTECTION OF CIVILIANS</a:t>
          </a:r>
          <a:endParaRPr lang="en-US" sz="3200" b="1" kern="1200" dirty="0"/>
        </a:p>
      </dsp:txBody>
      <dsp:txXfrm>
        <a:off x="171466" y="167214"/>
        <a:ext cx="8372439" cy="3090976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CCAEA6-D98E-4CE8-8FD4-2CDBDC74BA81}">
      <dsp:nvSpPr>
        <dsp:cNvPr id="0" name=""/>
        <dsp:cNvSpPr/>
      </dsp:nvSpPr>
      <dsp:spPr>
        <a:xfrm>
          <a:off x="0" y="19259"/>
          <a:ext cx="8458200" cy="1010880"/>
        </a:xfrm>
        <a:prstGeom prst="roundRect">
          <a:avLst/>
        </a:prstGeom>
        <a:solidFill>
          <a:srgbClr val="663300">
            <a:alpha val="95686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1800" b="1" kern="1200" dirty="0" smtClean="0"/>
            <a:t>ON COMPLETION OF MILITARY OPERATIONS BY FARDC,  MINIMISE ARMED GROUP THREATS &amp; RESTORE STABILITY</a:t>
          </a:r>
          <a:endParaRPr lang="en-IN" sz="1800" b="1" kern="1200" dirty="0"/>
        </a:p>
      </dsp:txBody>
      <dsp:txXfrm>
        <a:off x="49347" y="68606"/>
        <a:ext cx="8359506" cy="912186"/>
      </dsp:txXfrm>
    </dsp:sp>
    <dsp:sp modelId="{39003287-4501-49B8-89D2-937C616B3778}">
      <dsp:nvSpPr>
        <dsp:cNvPr id="0" name=""/>
        <dsp:cNvSpPr/>
      </dsp:nvSpPr>
      <dsp:spPr>
        <a:xfrm>
          <a:off x="0" y="1185659"/>
          <a:ext cx="8458200" cy="1010880"/>
        </a:xfrm>
        <a:prstGeom prst="roundRect">
          <a:avLst/>
        </a:prstGeom>
        <a:solidFill>
          <a:srgbClr val="006600">
            <a:alpha val="9100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solidFill>
                <a:schemeClr val="bg1"/>
              </a:solidFill>
            </a:rPr>
            <a:t>ENABLE </a:t>
          </a:r>
          <a:r>
            <a:rPr lang="en-US" sz="1800" b="1" kern="1200" dirty="0" err="1" smtClean="0">
              <a:solidFill>
                <a:schemeClr val="bg1"/>
              </a:solidFill>
            </a:rPr>
            <a:t>GoDRC</a:t>
          </a:r>
          <a:r>
            <a:rPr lang="en-US" sz="1800" b="1" kern="1200" dirty="0" smtClean="0">
              <a:solidFill>
                <a:schemeClr val="bg1"/>
              </a:solidFill>
            </a:rPr>
            <a:t> TO ESTABLISH SUSTAINABLE SECURITY FORCES TO PROGRESSIVELY TAKE OVER SECURITY DUTIES  FROM  MONUSCO</a:t>
          </a:r>
          <a:endParaRPr lang="en-US" sz="1800" b="1" kern="1200" dirty="0"/>
        </a:p>
      </dsp:txBody>
      <dsp:txXfrm>
        <a:off x="49347" y="1235006"/>
        <a:ext cx="8359506" cy="912186"/>
      </dsp:txXfrm>
    </dsp:sp>
    <dsp:sp modelId="{780443A2-F3E1-4CE5-A067-EAF42B50CA96}">
      <dsp:nvSpPr>
        <dsp:cNvPr id="0" name=""/>
        <dsp:cNvSpPr/>
      </dsp:nvSpPr>
      <dsp:spPr>
        <a:xfrm>
          <a:off x="0" y="2352059"/>
          <a:ext cx="8458200" cy="1010880"/>
        </a:xfrm>
        <a:prstGeom prst="roundRect">
          <a:avLst/>
        </a:prstGeom>
        <a:solidFill>
          <a:srgbClr val="800080">
            <a:alpha val="8800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solidFill>
                <a:schemeClr val="bg1"/>
              </a:solidFill>
              <a:latin typeface="Arial"/>
              <a:cs typeface="Arial" charset="0"/>
            </a:rPr>
            <a:t>IN AREAS FREE OF ARMED GROUPS, CONSOLIDATE STATE AUTHORITY THROUGH ESTABLISHMENT  OF CIVIL  ADMINISTRATION , POLICE &amp;  LAW AGENCIES</a:t>
          </a:r>
          <a:endParaRPr lang="en-US" sz="1800" b="1" kern="1200" dirty="0"/>
        </a:p>
      </dsp:txBody>
      <dsp:txXfrm>
        <a:off x="49347" y="2401406"/>
        <a:ext cx="8359506" cy="912186"/>
      </dsp:txXfrm>
    </dsp:sp>
    <dsp:sp modelId="{E6433E46-FEDF-40FC-8163-CDA05CF61F17}">
      <dsp:nvSpPr>
        <dsp:cNvPr id="0" name=""/>
        <dsp:cNvSpPr/>
      </dsp:nvSpPr>
      <dsp:spPr>
        <a:xfrm>
          <a:off x="0" y="3518460"/>
          <a:ext cx="8458200" cy="1010880"/>
        </a:xfrm>
        <a:prstGeom prst="roundRect">
          <a:avLst/>
        </a:prstGeom>
        <a:solidFill>
          <a:srgbClr val="000099">
            <a:alpha val="92941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solidFill>
                <a:schemeClr val="bg1"/>
              </a:solidFill>
            </a:rPr>
            <a:t>DRC &amp; RWANDA TO WK TOGETHER ON CLEAR END STATE OBJECTIVES IN RESPECT OF  FDLR</a:t>
          </a:r>
          <a:endParaRPr lang="en-US" sz="1800" b="1" kern="1200" dirty="0"/>
        </a:p>
      </dsp:txBody>
      <dsp:txXfrm>
        <a:off x="49347" y="3567807"/>
        <a:ext cx="8359506" cy="912186"/>
      </dsp:txXfrm>
    </dsp:sp>
    <dsp:sp modelId="{7B4AFDB0-8252-4B31-AC73-5C7865C54C95}">
      <dsp:nvSpPr>
        <dsp:cNvPr id="0" name=""/>
        <dsp:cNvSpPr/>
      </dsp:nvSpPr>
      <dsp:spPr>
        <a:xfrm>
          <a:off x="0" y="4684860"/>
          <a:ext cx="8458200" cy="1010880"/>
        </a:xfrm>
        <a:prstGeom prst="roundRect">
          <a:avLst/>
        </a:prstGeom>
        <a:solidFill>
          <a:schemeClr val="accent6">
            <a:lumMod val="50000"/>
            <a:alpha val="9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sz="1800" b="1" kern="1200" dirty="0" smtClean="0"/>
            <a:t>PROVIDE TECHNICAL AND LOGISTICAL SUPPORT TO </a:t>
          </a:r>
          <a:r>
            <a:rPr lang="en-US" sz="1800" b="1" kern="1200" dirty="0" err="1" smtClean="0"/>
            <a:t>GoDRC</a:t>
          </a:r>
          <a:r>
            <a:rPr lang="en-US" sz="1800" b="1" kern="1200" dirty="0" smtClean="0"/>
            <a:t> FOR THE CONDUCT OF ELECTIONS</a:t>
          </a:r>
          <a:endParaRPr lang="en-US" sz="1800" b="1" kern="1200" dirty="0"/>
        </a:p>
      </dsp:txBody>
      <dsp:txXfrm>
        <a:off x="49347" y="4734207"/>
        <a:ext cx="8359506" cy="912186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F1A161-C8D4-43D6-BED3-627982E426BA}">
      <dsp:nvSpPr>
        <dsp:cNvPr id="0" name=""/>
        <dsp:cNvSpPr/>
      </dsp:nvSpPr>
      <dsp:spPr>
        <a:xfrm rot="564514">
          <a:off x="2979064" y="1501229"/>
          <a:ext cx="2864941" cy="2864941"/>
        </a:xfrm>
        <a:prstGeom prst="ellipse">
          <a:avLst/>
        </a:prstGeom>
        <a:gradFill flip="none" rotWithShape="1">
          <a:gsLst>
            <a:gs pos="67000">
              <a:srgbClr val="FF0000"/>
            </a:gs>
            <a:gs pos="92000">
              <a:schemeClr val="accent4">
                <a:lumMod val="60000"/>
                <a:lumOff val="40000"/>
              </a:schemeClr>
            </a:gs>
            <a:gs pos="0">
              <a:schemeClr val="bg1"/>
            </a:gs>
          </a:gsLst>
          <a:path path="circle">
            <a:fillToRect l="50000" t="50000" r="50000" b="50000"/>
          </a:path>
          <a:tileRect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soft" dir="t"/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  <dsp:txBody>
        <a:bodyPr spcFirstLastPara="0" vert="horz" wrap="square" lIns="45720" tIns="45720" rIns="45720" bIns="45720" numCol="1" spcCol="1270" anchor="ctr" anchorCtr="0">
          <a:prstTxWarp prst="textArchUp">
            <a:avLst/>
          </a:prstTxWarp>
          <a:noAutofit/>
          <a:sp3d prstMaterial="dkEdge"/>
        </a:bodyPr>
        <a:lstStyle/>
        <a:p>
          <a:pPr lvl="0" algn="ctr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1" kern="1200" dirty="0" smtClean="0">
              <a:solidFill>
                <a:srgbClr val="FFFF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POPULATION</a:t>
          </a:r>
          <a:endParaRPr lang="en-US" sz="3600" b="1" kern="1200" dirty="0">
            <a:solidFill>
              <a:srgbClr val="FFFF66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398625" y="1920790"/>
        <a:ext cx="2025819" cy="2025819"/>
      </dsp:txXfrm>
    </dsp:sp>
    <dsp:sp modelId="{1365DE2B-DD38-4BB4-AB7F-9C5C77894F9A}">
      <dsp:nvSpPr>
        <dsp:cNvPr id="0" name=""/>
        <dsp:cNvSpPr/>
      </dsp:nvSpPr>
      <dsp:spPr>
        <a:xfrm>
          <a:off x="3432913" y="0"/>
          <a:ext cx="1943031" cy="1432470"/>
        </a:xfrm>
        <a:prstGeom prst="ellipse">
          <a:avLst/>
        </a:prstGeom>
        <a:solidFill>
          <a:srgbClr val="008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solidFill>
                <a:srgbClr val="FFFF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ARMED GROUPS</a:t>
          </a:r>
          <a:endParaRPr lang="en-US" sz="1400" b="1" kern="1200" dirty="0">
            <a:solidFill>
              <a:srgbClr val="FFFF66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717463" y="209780"/>
        <a:ext cx="1373931" cy="1012910"/>
      </dsp:txXfrm>
    </dsp:sp>
    <dsp:sp modelId="{9DCE9215-AC52-4149-B9D7-929D25FCE81C}">
      <dsp:nvSpPr>
        <dsp:cNvPr id="0" name=""/>
        <dsp:cNvSpPr/>
      </dsp:nvSpPr>
      <dsp:spPr>
        <a:xfrm>
          <a:off x="5033110" y="243914"/>
          <a:ext cx="1943031" cy="1432470"/>
        </a:xfrm>
        <a:prstGeom prst="ellipse">
          <a:avLst/>
        </a:prstGeom>
        <a:solidFill>
          <a:srgbClr val="660066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solidFill>
                <a:srgbClr val="FFFF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ILL DISCIPLINED FARDC / PNC</a:t>
          </a:r>
          <a:endParaRPr lang="en-US" sz="1400" b="1" kern="1200" dirty="0">
            <a:solidFill>
              <a:srgbClr val="FFFF66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317660" y="453694"/>
        <a:ext cx="1373931" cy="1012910"/>
      </dsp:txXfrm>
    </dsp:sp>
    <dsp:sp modelId="{394D021C-BDD2-42CF-A21A-9E3BAE657720}">
      <dsp:nvSpPr>
        <dsp:cNvPr id="0" name=""/>
        <dsp:cNvSpPr/>
      </dsp:nvSpPr>
      <dsp:spPr>
        <a:xfrm>
          <a:off x="6030514" y="1123393"/>
          <a:ext cx="1943031" cy="1432470"/>
        </a:xfrm>
        <a:prstGeom prst="ellipse">
          <a:avLst/>
        </a:prstGeom>
        <a:solidFill>
          <a:srgbClr val="00206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solidFill>
                <a:srgbClr val="FFFF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UNEMPLOYED YOUTH</a:t>
          </a:r>
          <a:endParaRPr lang="en-US" sz="1400" b="1" kern="1200" dirty="0">
            <a:solidFill>
              <a:srgbClr val="FFFF66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315064" y="1333173"/>
        <a:ext cx="1373931" cy="1012910"/>
      </dsp:txXfrm>
    </dsp:sp>
    <dsp:sp modelId="{9A775506-07B3-4909-8462-360DD4D4C451}">
      <dsp:nvSpPr>
        <dsp:cNvPr id="0" name=""/>
        <dsp:cNvSpPr/>
      </dsp:nvSpPr>
      <dsp:spPr>
        <a:xfrm>
          <a:off x="6491142" y="2031037"/>
          <a:ext cx="1943031" cy="1432470"/>
        </a:xfrm>
        <a:prstGeom prst="ellipse">
          <a:avLst/>
        </a:prstGeom>
        <a:solidFill>
          <a:schemeClr val="accent6">
            <a:lumMod val="5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solidFill>
                <a:srgbClr val="FFFF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DEMOBILISED SOLDIERS</a:t>
          </a:r>
          <a:endParaRPr lang="en-US" sz="1400" b="1" kern="1200" dirty="0">
            <a:solidFill>
              <a:srgbClr val="FFFF66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775692" y="2240817"/>
        <a:ext cx="1373931" cy="1012910"/>
      </dsp:txXfrm>
    </dsp:sp>
    <dsp:sp modelId="{63906474-4160-4319-A2FA-72CD90943A28}">
      <dsp:nvSpPr>
        <dsp:cNvPr id="0" name=""/>
        <dsp:cNvSpPr/>
      </dsp:nvSpPr>
      <dsp:spPr>
        <a:xfrm>
          <a:off x="6226009" y="3135602"/>
          <a:ext cx="2087639" cy="1432470"/>
        </a:xfrm>
        <a:prstGeom prst="ellipse">
          <a:avLst/>
        </a:prstGeom>
        <a:solidFill>
          <a:srgbClr val="C00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solidFill>
                <a:srgbClr val="FFFF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IDEOLOGICAL DIFFERENCES</a:t>
          </a:r>
          <a:endParaRPr lang="en-US" sz="1400" b="1" kern="1200" dirty="0">
            <a:solidFill>
              <a:srgbClr val="FFFF66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531737" y="3345382"/>
        <a:ext cx="1476183" cy="1012910"/>
      </dsp:txXfrm>
    </dsp:sp>
    <dsp:sp modelId="{E28F9D56-0E15-4C4A-9D42-A900A80D8BA1}">
      <dsp:nvSpPr>
        <dsp:cNvPr id="0" name=""/>
        <dsp:cNvSpPr/>
      </dsp:nvSpPr>
      <dsp:spPr>
        <a:xfrm>
          <a:off x="5073656" y="4054733"/>
          <a:ext cx="1943031" cy="1432470"/>
        </a:xfrm>
        <a:prstGeom prst="ellipse">
          <a:avLst/>
        </a:prstGeom>
        <a:solidFill>
          <a:srgbClr val="800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solidFill>
                <a:srgbClr val="FFFF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INEFFECTIVE LAW AND ORDER</a:t>
          </a:r>
          <a:endParaRPr lang="en-US" sz="1400" b="1" kern="1200" dirty="0">
            <a:solidFill>
              <a:srgbClr val="FFFF66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358206" y="4264513"/>
        <a:ext cx="1373931" cy="1012910"/>
      </dsp:txXfrm>
    </dsp:sp>
    <dsp:sp modelId="{7D319409-2B5E-4F3C-84FA-E71F6974B50C}">
      <dsp:nvSpPr>
        <dsp:cNvPr id="0" name=""/>
        <dsp:cNvSpPr/>
      </dsp:nvSpPr>
      <dsp:spPr>
        <a:xfrm>
          <a:off x="3699673" y="4432834"/>
          <a:ext cx="1943031" cy="1432470"/>
        </a:xfrm>
        <a:prstGeom prst="ellipse">
          <a:avLst/>
        </a:prstGeom>
        <a:solidFill>
          <a:srgbClr val="008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solidFill>
                <a:srgbClr val="FFFF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ETHNIC DIFFERENCES</a:t>
          </a:r>
          <a:endParaRPr lang="en-US" sz="1400" b="1" kern="1200" dirty="0">
            <a:solidFill>
              <a:srgbClr val="FFFF66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984223" y="4642614"/>
        <a:ext cx="1373931" cy="1012910"/>
      </dsp:txXfrm>
    </dsp:sp>
    <dsp:sp modelId="{A6264983-C065-4374-AEDD-64D1B9E710AE}">
      <dsp:nvSpPr>
        <dsp:cNvPr id="0" name=""/>
        <dsp:cNvSpPr/>
      </dsp:nvSpPr>
      <dsp:spPr>
        <a:xfrm>
          <a:off x="1820689" y="4323998"/>
          <a:ext cx="2221819" cy="1432470"/>
        </a:xfrm>
        <a:prstGeom prst="ellipse">
          <a:avLst/>
        </a:prstGeom>
        <a:solidFill>
          <a:srgbClr val="6C006C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solidFill>
                <a:srgbClr val="FFFF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PROLIFERATION  OF WEAPONS</a:t>
          </a:r>
          <a:endParaRPr lang="en-US" sz="1400" b="1" kern="1200" dirty="0">
            <a:solidFill>
              <a:srgbClr val="FFFF66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146067" y="4533778"/>
        <a:ext cx="1571063" cy="1012910"/>
      </dsp:txXfrm>
    </dsp:sp>
    <dsp:sp modelId="{3BFD3BEF-60BB-47C9-82B1-FF33B24267DB}">
      <dsp:nvSpPr>
        <dsp:cNvPr id="0" name=""/>
        <dsp:cNvSpPr/>
      </dsp:nvSpPr>
      <dsp:spPr>
        <a:xfrm>
          <a:off x="785728" y="3533351"/>
          <a:ext cx="1943031" cy="1432470"/>
        </a:xfrm>
        <a:prstGeom prst="ellipse">
          <a:avLst/>
        </a:prstGeom>
        <a:solidFill>
          <a:srgbClr val="00206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solidFill>
                <a:srgbClr val="FFFF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POROUS BORDERS</a:t>
          </a:r>
          <a:endParaRPr lang="en-US" sz="1400" b="1" kern="1200" dirty="0">
            <a:solidFill>
              <a:srgbClr val="FFFF66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070278" y="3743131"/>
        <a:ext cx="1373931" cy="1012910"/>
      </dsp:txXfrm>
    </dsp:sp>
    <dsp:sp modelId="{756A42A8-E39B-44BC-AA2D-24B28B39A3FE}">
      <dsp:nvSpPr>
        <dsp:cNvPr id="0" name=""/>
        <dsp:cNvSpPr/>
      </dsp:nvSpPr>
      <dsp:spPr>
        <a:xfrm>
          <a:off x="302934" y="2401852"/>
          <a:ext cx="2063173" cy="1432470"/>
        </a:xfrm>
        <a:prstGeom prst="ellipse">
          <a:avLst/>
        </a:prstGeom>
        <a:solidFill>
          <a:schemeClr val="accent6">
            <a:lumMod val="5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solidFill>
                <a:srgbClr val="FFFF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RETURN OF IDPs/REFUGEES - LAND CONFLICTS</a:t>
          </a:r>
          <a:endParaRPr lang="en-US" sz="1400" b="1" kern="1200" dirty="0">
            <a:solidFill>
              <a:srgbClr val="FFFF66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05079" y="2611632"/>
        <a:ext cx="1458883" cy="1012910"/>
      </dsp:txXfrm>
    </dsp:sp>
    <dsp:sp modelId="{AE8F293D-3369-48B6-B671-86659CE17FCE}">
      <dsp:nvSpPr>
        <dsp:cNvPr id="0" name=""/>
        <dsp:cNvSpPr/>
      </dsp:nvSpPr>
      <dsp:spPr>
        <a:xfrm>
          <a:off x="499266" y="1158328"/>
          <a:ext cx="1943031" cy="1432470"/>
        </a:xfrm>
        <a:prstGeom prst="ellipse">
          <a:avLst/>
        </a:prstGeom>
        <a:solidFill>
          <a:srgbClr val="C00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solidFill>
                <a:srgbClr val="FFFF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ECONOMIC INTERESTS OF KEY PLAYERS</a:t>
          </a:r>
          <a:endParaRPr lang="en-US" sz="1400" b="1" kern="1200" dirty="0">
            <a:solidFill>
              <a:srgbClr val="FFFF66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783816" y="1368108"/>
        <a:ext cx="1373931" cy="1012910"/>
      </dsp:txXfrm>
    </dsp:sp>
    <dsp:sp modelId="{7BC6C2DE-AA1C-452B-82DF-A3D4FD7284AD}">
      <dsp:nvSpPr>
        <dsp:cNvPr id="0" name=""/>
        <dsp:cNvSpPr/>
      </dsp:nvSpPr>
      <dsp:spPr>
        <a:xfrm>
          <a:off x="1756511" y="298874"/>
          <a:ext cx="2027848" cy="1432470"/>
        </a:xfrm>
        <a:prstGeom prst="ellipse">
          <a:avLst/>
        </a:prstGeom>
        <a:solidFill>
          <a:srgbClr val="800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solidFill>
                <a:srgbClr val="FFFF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IMPUNITY OF STATE &amp; NON-STATE ACTORS FOR HR VIOLATIONS</a:t>
          </a:r>
          <a:endParaRPr lang="en-US" sz="1400" b="1" kern="1200" dirty="0">
            <a:solidFill>
              <a:srgbClr val="FFFF66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053482" y="508654"/>
        <a:ext cx="1433906" cy="101291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7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8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9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0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1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C967FE-1644-4FC0-8AA3-B67A042A8189}" type="datetimeFigureOut">
              <a:rPr lang="en-US" smtClean="0"/>
              <a:pPr/>
              <a:t>4/24/2012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522489-D05A-4323-BBB9-8EB31B0627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7083467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D24AF5-14AB-4AEE-B7D7-52F375426BD1}" type="datetimeFigureOut">
              <a:rPr lang="en-US" smtClean="0"/>
              <a:pPr/>
              <a:t>4/24/2012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B7CD2C-A018-467A-B31F-6169BD2F2C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4988815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8505A288-336F-457B-8502-B4EFCDEB15B2}" type="slidenum">
              <a:rPr lang="en-US" sz="1200">
                <a:solidFill>
                  <a:prstClr val="black"/>
                </a:solidFill>
              </a:rPr>
              <a:pPr algn="r"/>
              <a:t>2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183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330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13304C4-F0EA-4BDD-A90A-7F0E8FF44ED9}" type="slidenum">
              <a:rPr lang="en-US" smtClean="0">
                <a:solidFill>
                  <a:prstClr val="black"/>
                </a:solidFill>
                <a:cs typeface="Arial" charset="0"/>
              </a:rPr>
              <a:pPr/>
              <a:t>11</a:t>
            </a:fld>
            <a:endParaRPr lang="en-US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GB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8505A288-336F-457B-8502-B4EFCDEB15B2}" type="slidenum">
              <a:rPr lang="en-US" sz="1200">
                <a:solidFill>
                  <a:prstClr val="black"/>
                </a:solidFill>
              </a:rPr>
              <a:pPr algn="r"/>
              <a:t>12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183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330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8505A288-336F-457B-8502-B4EFCDEB15B2}" type="slidenum">
              <a:rPr lang="en-US" sz="1200">
                <a:solidFill>
                  <a:prstClr val="black"/>
                </a:solidFill>
              </a:rPr>
              <a:pPr algn="r"/>
              <a:t>23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183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330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B8B5DAC-4899-49B0-B1D3-004F34D78F6E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29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238595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03C6872D-353F-4EB0-8870-FEA492C61019}" type="slidenum">
              <a:rPr lang="en-US" sz="1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29</a:t>
            </a:fld>
            <a:endParaRPr lang="en-US" sz="120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859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859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8505A288-336F-457B-8502-B4EFCDEB15B2}" type="slidenum">
              <a:rPr lang="en-US" sz="1200">
                <a:solidFill>
                  <a:prstClr val="black"/>
                </a:solidFill>
              </a:rPr>
              <a:pPr algn="r"/>
              <a:t>30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183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330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8505A288-336F-457B-8502-B4EFCDEB15B2}" type="slidenum">
              <a:rPr lang="en-US" sz="1200">
                <a:solidFill>
                  <a:prstClr val="black"/>
                </a:solidFill>
              </a:rPr>
              <a:pPr algn="r"/>
              <a:t>31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183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330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8505A288-336F-457B-8502-B4EFCDEB15B2}" type="slidenum">
              <a:rPr lang="en-US" sz="1200">
                <a:solidFill>
                  <a:prstClr val="black"/>
                </a:solidFill>
              </a:rPr>
              <a:pPr algn="r"/>
              <a:t>32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183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330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B8B5DAC-4899-49B0-B1D3-004F34D78F6E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33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238595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03C6872D-353F-4EB0-8870-FEA492C61019}" type="slidenum">
              <a:rPr lang="en-US" sz="1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33</a:t>
            </a:fld>
            <a:endParaRPr lang="en-US" sz="120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859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859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8505A288-336F-457B-8502-B4EFCDEB15B2}" type="slidenum">
              <a:rPr lang="en-US" sz="1200">
                <a:solidFill>
                  <a:prstClr val="black"/>
                </a:solidFill>
              </a:rPr>
              <a:pPr algn="r"/>
              <a:t>34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183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330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8505A288-336F-457B-8502-B4EFCDEB15B2}" type="slidenum">
              <a:rPr lang="en-US" sz="1200">
                <a:solidFill>
                  <a:prstClr val="black"/>
                </a:solidFill>
              </a:rPr>
              <a:pPr algn="r"/>
              <a:t>35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183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330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B8B1491-66C5-49C3-BB7A-54AE6E47D890}" type="slidenum">
              <a:rPr lang="en-US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6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67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8505A288-336F-457B-8502-B4EFCDEB15B2}" type="slidenum">
              <a:rPr lang="en-US" sz="1200">
                <a:solidFill>
                  <a:prstClr val="black"/>
                </a:solidFill>
              </a:rPr>
              <a:pPr algn="r"/>
              <a:t>36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183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330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8505A288-336F-457B-8502-B4EFCDEB15B2}" type="slidenum">
              <a:rPr lang="en-US" sz="1200">
                <a:solidFill>
                  <a:prstClr val="black"/>
                </a:solidFill>
              </a:rPr>
              <a:pPr algn="r"/>
              <a:t>37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183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330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8505A288-336F-457B-8502-B4EFCDEB15B2}" type="slidenum">
              <a:rPr lang="en-US" sz="1200">
                <a:solidFill>
                  <a:prstClr val="black"/>
                </a:solidFill>
              </a:rPr>
              <a:pPr algn="r"/>
              <a:t>39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183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330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8505A288-336F-457B-8502-B4EFCDEB15B2}" type="slidenum">
              <a:rPr lang="en-US" sz="1200">
                <a:solidFill>
                  <a:prstClr val="black"/>
                </a:solidFill>
              </a:rPr>
              <a:pPr algn="r"/>
              <a:t>40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183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330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B8B5DAC-4899-49B0-B1D3-004F34D78F6E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41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238595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03C6872D-353F-4EB0-8870-FEA492C61019}" type="slidenum">
              <a:rPr lang="en-US" sz="1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41</a:t>
            </a:fld>
            <a:endParaRPr lang="en-US" sz="120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859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859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8505A288-336F-457B-8502-B4EFCDEB15B2}" type="slidenum">
              <a:rPr lang="en-US" sz="1200">
                <a:solidFill>
                  <a:prstClr val="black"/>
                </a:solidFill>
              </a:rPr>
              <a:pPr algn="r"/>
              <a:t>42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183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330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8505A288-336F-457B-8502-B4EFCDEB15B2}" type="slidenum">
              <a:rPr lang="en-US" sz="1200">
                <a:solidFill>
                  <a:prstClr val="black"/>
                </a:solidFill>
              </a:rPr>
              <a:pPr algn="r"/>
              <a:t>43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183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330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8505A288-336F-457B-8502-B4EFCDEB15B2}" type="slidenum">
              <a:rPr lang="en-US" sz="1200">
                <a:solidFill>
                  <a:prstClr val="black"/>
                </a:solidFill>
              </a:rPr>
              <a:pPr algn="r"/>
              <a:t>44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183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330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8505A288-336F-457B-8502-B4EFCDEB15B2}" type="slidenum">
              <a:rPr lang="en-US" sz="1200">
                <a:solidFill>
                  <a:prstClr val="black"/>
                </a:solidFill>
              </a:rPr>
              <a:pPr algn="r"/>
              <a:t>45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183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330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8505A288-336F-457B-8502-B4EFCDEB15B2}" type="slidenum">
              <a:rPr lang="en-US" sz="1200">
                <a:solidFill>
                  <a:prstClr val="black"/>
                </a:solidFill>
              </a:rPr>
              <a:pPr algn="r"/>
              <a:t>46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183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330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C3A03690-015E-46E2-A527-DF6BA1C9A9B5}" type="slidenum">
              <a:rPr lang="en-US">
                <a:solidFill>
                  <a:srgbClr val="000000"/>
                </a:solidFill>
                <a:cs typeface="Arial" pitchFamily="34" charset="0"/>
              </a:rPr>
              <a:pPr>
                <a:defRPr/>
              </a:pPr>
              <a:t>4</a:t>
            </a:fld>
            <a:endParaRPr lang="en-US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IN" dirty="0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8505A288-336F-457B-8502-B4EFCDEB15B2}" type="slidenum">
              <a:rPr lang="en-US" sz="1200">
                <a:solidFill>
                  <a:prstClr val="black"/>
                </a:solidFill>
              </a:rPr>
              <a:pPr algn="r"/>
              <a:t>47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183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330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8505A288-336F-457B-8502-B4EFCDEB15B2}" type="slidenum">
              <a:rPr lang="en-US" sz="1200">
                <a:solidFill>
                  <a:prstClr val="black"/>
                </a:solidFill>
              </a:rPr>
              <a:pPr algn="r"/>
              <a:t>49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183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330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8505A288-336F-457B-8502-B4EFCDEB15B2}" type="slidenum">
              <a:rPr lang="en-US" sz="1200">
                <a:solidFill>
                  <a:prstClr val="black"/>
                </a:solidFill>
              </a:rPr>
              <a:pPr algn="r"/>
              <a:t>50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183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330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8505A288-336F-457B-8502-B4EFCDEB15B2}" type="slidenum">
              <a:rPr lang="en-US" sz="1200">
                <a:solidFill>
                  <a:prstClr val="black"/>
                </a:solidFill>
              </a:rPr>
              <a:pPr algn="r"/>
              <a:t>53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183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330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8505A288-336F-457B-8502-B4EFCDEB15B2}" type="slidenum">
              <a:rPr lang="en-US" sz="1200">
                <a:solidFill>
                  <a:prstClr val="black"/>
                </a:solidFill>
              </a:rPr>
              <a:pPr algn="r"/>
              <a:t>54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183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330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8505A288-336F-457B-8502-B4EFCDEB15B2}" type="slidenum">
              <a:rPr lang="en-US" sz="1200">
                <a:solidFill>
                  <a:prstClr val="black"/>
                </a:solidFill>
              </a:rPr>
              <a:pPr algn="r"/>
              <a:t>5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183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330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8505A288-336F-457B-8502-B4EFCDEB15B2}" type="slidenum">
              <a:rPr lang="en-US" sz="1200">
                <a:solidFill>
                  <a:prstClr val="black"/>
                </a:solidFill>
              </a:rPr>
              <a:pPr algn="r"/>
              <a:t>6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183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330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F6783E9-C17E-4608-8C5B-AF08387BEF6E}" type="slidenum">
              <a:rPr lang="en-US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/>
              <a:t>7</a:t>
            </a:fld>
            <a:endParaRPr lang="en-US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IN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8505A288-336F-457B-8502-B4EFCDEB15B2}" type="slidenum">
              <a:rPr lang="en-US" sz="1200">
                <a:solidFill>
                  <a:prstClr val="black"/>
                </a:solidFill>
              </a:rPr>
              <a:pPr algn="r"/>
              <a:t>8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183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330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83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fr-FR" smtClean="0"/>
              <a:t>The Force is structured around 17 000 Troops divided into  4 Brigades and 2 Sectors</a:t>
            </a:r>
          </a:p>
          <a:p>
            <a:endParaRPr lang="fr-FR" smtClean="0"/>
          </a:p>
          <a:p>
            <a:r>
              <a:rPr lang="en-US" smtClean="0"/>
              <a:t>To meet our mission, the Force has 16 INF BATT, 3 SF Coys (EGY – GUATEMALA-JORDAN) , 6 ENG Coys (NEPAL-INDONESIA-BANGLADESH-URUGUAY-,CHINA-RSAFRICA) 01 URU Riverine Units and 14 military Helicopters.  FY: We have recently lost 04 helicopters 5-MI 17</a:t>
            </a:r>
          </a:p>
          <a:p>
            <a:endParaRPr lang="en-US" smtClean="0"/>
          </a:p>
          <a:p>
            <a:r>
              <a:rPr lang="fr-FR" smtClean="0"/>
              <a:t>We have two HQs the MAIN one IN KINSHASA and the FWD one IN GOMA. </a:t>
            </a:r>
          </a:p>
          <a:p>
            <a:endParaRPr lang="fr-FR" smtClean="0"/>
          </a:p>
          <a:p>
            <a:r>
              <a:rPr lang="en-GB" smtClean="0"/>
              <a:t>The GoDRC has requested MONUC to withdraw 2,000 troops by 30 June 2010. </a:t>
            </a:r>
          </a:p>
          <a:p>
            <a:r>
              <a:rPr lang="fr-FR" smtClean="0"/>
              <a:t>In the framework of the draw down, some units, have already withdraw.  I will cover this part at the end of my presentation. </a:t>
            </a:r>
            <a:r>
              <a:rPr lang="en-US" smtClean="0"/>
              <a:t>After drawdown we will have effectively Inf 16 Bns</a:t>
            </a:r>
          </a:p>
          <a:p>
            <a:endParaRPr lang="en-US" smtClean="0"/>
          </a:p>
          <a:p>
            <a:r>
              <a:rPr lang="en-GB" smtClean="0"/>
              <a:t>1-SENBATT 458 Kisangani</a:t>
            </a:r>
            <a:endParaRPr lang="en-US" smtClean="0"/>
          </a:p>
          <a:p>
            <a:r>
              <a:rPr lang="en-GB" smtClean="0"/>
              <a:t>2-TUNBATT 464 Kinshasa</a:t>
            </a:r>
            <a:endParaRPr lang="en-US" smtClean="0"/>
          </a:p>
          <a:p>
            <a:r>
              <a:rPr lang="en-GB" smtClean="0"/>
              <a:t>3-BENBATT 747 Kalemie</a:t>
            </a:r>
            <a:endParaRPr lang="en-US" smtClean="0"/>
          </a:p>
          <a:p>
            <a:r>
              <a:rPr lang="en-GB" smtClean="0"/>
              <a:t>4-BOLIVIA 200 Bukavu</a:t>
            </a:r>
            <a:endParaRPr lang="en-US" smtClean="0"/>
          </a:p>
          <a:p>
            <a:r>
              <a:rPr lang="en-GB" smtClean="0"/>
              <a:t>5-URU RIVERINE 2 108 Entebbe</a:t>
            </a:r>
            <a:endParaRPr lang="en-US" smtClean="0"/>
          </a:p>
          <a:p>
            <a:r>
              <a:rPr lang="en-GB" smtClean="0"/>
              <a:t>Total- 1977</a:t>
            </a:r>
            <a:endParaRPr lang="en-US" smtClean="0"/>
          </a:p>
          <a:p>
            <a:r>
              <a:rPr lang="en-GB" smtClean="0"/>
              <a:t> </a:t>
            </a:r>
            <a:endParaRPr lang="en-US" smtClean="0"/>
          </a:p>
          <a:p>
            <a:endParaRPr lang="fr-FR" smtClean="0"/>
          </a:p>
          <a:p>
            <a:pPr eaLnBrk="1" hangingPunct="1"/>
            <a:endParaRPr lang="en-US" smtClean="0"/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7A4B59D-FD4F-48B5-9C6D-104EAB5BCCA6}" type="slidenum">
              <a:rPr lang="en-US">
                <a:solidFill>
                  <a:prstClr val="black"/>
                </a:solidFill>
              </a:rPr>
              <a:pPr>
                <a:defRPr/>
              </a:pPr>
              <a:t>9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8505A288-336F-457B-8502-B4EFCDEB15B2}" type="slidenum">
              <a:rPr lang="en-US" sz="1200">
                <a:solidFill>
                  <a:prstClr val="black"/>
                </a:solidFill>
              </a:rPr>
              <a:pPr algn="r"/>
              <a:t>10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183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330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476D4-AD4E-43A5-9F64-CA4CEEFEED3B}" type="datetimeFigureOut">
              <a:rPr lang="en-US" smtClean="0"/>
              <a:pPr/>
              <a:t>4/24/2012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486E0-A561-4274-AFC1-7B8E3D6DD00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272064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476D4-AD4E-43A5-9F64-CA4CEEFEED3B}" type="datetimeFigureOut">
              <a:rPr lang="en-US" smtClean="0"/>
              <a:pPr/>
              <a:t>4/24/2012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486E0-A561-4274-AFC1-7B8E3D6DD00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91262598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8088" y="0"/>
            <a:ext cx="6705600" cy="9144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5FED7D-96BE-41BE-A476-616CFE1BA7D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4/24/2012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63B2A0-FD46-4F28-9609-9F65C0876F6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6665996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51D9EF-9A48-443F-A278-6C3E64C233F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4/24/2012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25BD8D-FCAF-4DDC-AA4C-4CE517CFFD1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6815607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1" y="0"/>
            <a:ext cx="6426200" cy="990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endParaRPr lang="en-US" noProof="0" dirty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76813107"/>
      </p:ext>
    </p:extLst>
  </p:cSld>
  <p:clrMapOvr>
    <a:masterClrMapping/>
  </p:clrMapOvr>
  <p:transition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1"/>
          <p:cNvCxnSpPr>
            <a:cxnSpLocks noChangeShapeType="1"/>
          </p:cNvCxnSpPr>
          <p:nvPr/>
        </p:nvCxnSpPr>
        <p:spPr bwMode="auto">
          <a:xfrm>
            <a:off x="0" y="914400"/>
            <a:ext cx="9144000" cy="1588"/>
          </a:xfrm>
          <a:prstGeom prst="line">
            <a:avLst/>
          </a:prstGeom>
          <a:noFill/>
          <a:ln w="57150" algn="ctr">
            <a:solidFill>
              <a:srgbClr val="FF0000"/>
            </a:solidFill>
            <a:round/>
            <a:headEnd/>
            <a:tailEnd/>
          </a:ln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0"/>
            <a:ext cx="7086600" cy="9144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52400" y="990600"/>
            <a:ext cx="8839200" cy="55626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 b="1"/>
            </a:lvl1pPr>
            <a:lvl2pPr>
              <a:defRPr sz="2000" b="1"/>
            </a:lvl2pPr>
            <a:lvl3pPr>
              <a:defRPr sz="2000" b="1"/>
            </a:lvl3pPr>
            <a:lvl4pPr>
              <a:defRPr sz="2000" b="1"/>
            </a:lvl4pPr>
            <a:lvl5pPr>
              <a:defRPr sz="2000" b="1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80735372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066800" y="0"/>
            <a:ext cx="7086600" cy="9144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152400" y="990600"/>
            <a:ext cx="8839200" cy="55626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 b="1"/>
            </a:lvl1pPr>
            <a:lvl2pPr>
              <a:defRPr sz="2000" b="1"/>
            </a:lvl2pPr>
            <a:lvl3pPr>
              <a:defRPr sz="2000" b="1"/>
            </a:lvl3pPr>
            <a:lvl4pPr>
              <a:defRPr sz="2000" b="1"/>
            </a:lvl4pPr>
            <a:lvl5pPr>
              <a:defRPr sz="2000" b="1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22205642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81000" y="14478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572000" y="14478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381000" y="3786190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72000" y="3786190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CAEBFC-1FF8-49CC-86BC-33F480066717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4/24/2012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94527454"/>
      </p:ext>
    </p:extLst>
  </p:cSld>
  <p:clrMapOvr>
    <a:masterClrMapping/>
  </p:clrMapOvr>
  <p:transition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C8D31B-E655-450D-A99E-4A8D4A9E178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4/24/2012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6C77C0-DFBA-454D-B388-118AA9FA6AD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0738939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414" y="0"/>
            <a:ext cx="6715172" cy="9144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7F7B27-B8E4-43EC-A4F9-FE45F68334A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4/24/2012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A90EA2-AA63-402A-AA3C-C5719CF3D9A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537989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EC8B56-0FA4-4189-8164-26532DEDF44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4/24/2012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195FA1-133C-490C-AEE0-CE7007E6FC5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2060604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8088" y="0"/>
            <a:ext cx="6705600" cy="9144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0FEC85-9FB1-4247-AC73-7717D11C991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4/24/2012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86F5BD-B550-4E91-B61F-149DAD6B8FF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904004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476D4-AD4E-43A5-9F64-CA4CEEFEED3B}" type="datetimeFigureOut">
              <a:rPr lang="en-US" smtClean="0"/>
              <a:pPr/>
              <a:t>4/24/2012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486E0-A561-4274-AFC1-7B8E3D6DD00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95454753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8088" y="0"/>
            <a:ext cx="6705600" cy="9144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7F7570-FD12-43FC-BFFD-116A7B74F55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4/24/2012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664F51-E21A-497D-A9B5-2139F41ACA0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69124716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8088" y="0"/>
            <a:ext cx="6705600" cy="9144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0F4EDD-4BC0-4A1B-8BE2-BFEF51A5B42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4/24/2012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607225-7E34-4C26-AD8C-4D42A4B273C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07398444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3B998B-CB4C-4ED4-B97A-31CB86D0863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4/24/2012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4649EC-8B14-499A-A465-3D4BA280B5E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4273353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1B5974-7464-4E48-A9E4-984881D5016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4/24/2012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BE2276-F4BD-4C89-96A2-FE91474AF87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50971120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F14ECF-F8A4-4BC8-A373-D793CA018E8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4/24/2012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DC428F-1F9C-4F62-A218-DA3BEC09B50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2469405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8088" y="0"/>
            <a:ext cx="6705600" cy="9144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3F7938-27A7-4D96-936A-0F05D95E29B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4/24/2012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61A163-6464-4A83-81BC-45551782E98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00626173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DD3693-3C0D-4C37-BB73-5AD0D57058A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4/24/2012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6DD485-0A64-4AE4-B723-593993B0CD8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34936535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0"/>
            <a:ext cx="6426200" cy="990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endParaRPr lang="en-US" noProof="0" dirty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04342440"/>
      </p:ext>
    </p:extLst>
  </p:cSld>
  <p:clrMapOvr>
    <a:masterClrMapping/>
  </p:clrMapOvr>
  <p:transition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1"/>
          <p:cNvCxnSpPr>
            <a:cxnSpLocks noChangeShapeType="1"/>
          </p:cNvCxnSpPr>
          <p:nvPr/>
        </p:nvCxnSpPr>
        <p:spPr bwMode="auto">
          <a:xfrm>
            <a:off x="0" y="914400"/>
            <a:ext cx="9144000" cy="1588"/>
          </a:xfrm>
          <a:prstGeom prst="line">
            <a:avLst/>
          </a:prstGeom>
          <a:noFill/>
          <a:ln w="57150" algn="ctr">
            <a:solidFill>
              <a:srgbClr val="FF0000"/>
            </a:solidFill>
            <a:round/>
            <a:headEnd/>
            <a:tailEnd/>
          </a:ln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0"/>
            <a:ext cx="7086600" cy="9144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52400" y="990600"/>
            <a:ext cx="8839200" cy="55626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 b="1"/>
            </a:lvl1pPr>
            <a:lvl2pPr>
              <a:defRPr sz="2000" b="1"/>
            </a:lvl2pPr>
            <a:lvl3pPr>
              <a:defRPr sz="2000" b="1"/>
            </a:lvl3pPr>
            <a:lvl4pPr>
              <a:defRPr sz="2000" b="1"/>
            </a:lvl4pPr>
            <a:lvl5pPr>
              <a:defRPr sz="2000" b="1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137287190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066800" y="0"/>
            <a:ext cx="7086600" cy="9144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152400" y="990600"/>
            <a:ext cx="8839200" cy="55626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 b="1"/>
            </a:lvl1pPr>
            <a:lvl2pPr>
              <a:defRPr sz="2000" b="1"/>
            </a:lvl2pPr>
            <a:lvl3pPr>
              <a:defRPr sz="2000" b="1"/>
            </a:lvl3pPr>
            <a:lvl4pPr>
              <a:defRPr sz="2000" b="1"/>
            </a:lvl4pPr>
            <a:lvl5pPr>
              <a:defRPr sz="2000" b="1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9933426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I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63474514"/>
      </p:ext>
    </p:extLst>
  </p:cSld>
  <p:clrMapOvr>
    <a:masterClrMapping/>
  </p:clrMapOvr>
  <p:transition>
    <p:zoom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1346346579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4067887766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CF76F-D644-466A-ACCE-730494939D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4/24/2012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386D9-0A6D-4FE5-8F1F-5EE0F60648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56518497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CF76F-D644-466A-ACCE-730494939D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4/24/2012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386D9-0A6D-4FE5-8F1F-5EE0F60648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82138394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CF76F-D644-466A-ACCE-730494939D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4/24/2012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386D9-0A6D-4FE5-8F1F-5EE0F60648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23828033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CF76F-D644-466A-ACCE-730494939D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4/24/2012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386D9-0A6D-4FE5-8F1F-5EE0F60648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65348859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CF76F-D644-466A-ACCE-730494939D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4/24/2012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386D9-0A6D-4FE5-8F1F-5EE0F60648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82592617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CF76F-D644-466A-ACCE-730494939D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4/24/2012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386D9-0A6D-4FE5-8F1F-5EE0F60648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39908018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CF76F-D644-466A-ACCE-730494939D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4/24/2012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386D9-0A6D-4FE5-8F1F-5EE0F60648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0358987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CF76F-D644-466A-ACCE-730494939D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4/24/2012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386D9-0A6D-4FE5-8F1F-5EE0F60648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799902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29170738"/>
      </p:ext>
    </p:extLst>
  </p:cSld>
  <p:clrMapOvr>
    <a:masterClrMapping/>
  </p:clrMapOvr>
  <p:transition>
    <p:zoom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CF76F-D644-466A-ACCE-730494939D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4/24/2012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386D9-0A6D-4FE5-8F1F-5EE0F60648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63516314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CF76F-D644-466A-ACCE-730494939D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4/24/2012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386D9-0A6D-4FE5-8F1F-5EE0F60648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48343357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CF76F-D644-466A-ACCE-730494939D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4/24/2012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386D9-0A6D-4FE5-8F1F-5EE0F60648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227107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74044423"/>
      </p:ext>
    </p:extLst>
  </p:cSld>
  <p:clrMapOvr>
    <a:masterClrMapping/>
  </p:clrMapOvr>
  <p:transition>
    <p:zo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4478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478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7257372"/>
      </p:ext>
    </p:extLst>
  </p:cSld>
  <p:clrMapOvr>
    <a:masterClrMapping/>
  </p:clrMapOvr>
  <p:transition>
    <p:zo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18440180"/>
      </p:ext>
    </p:extLst>
  </p:cSld>
  <p:clrMapOvr>
    <a:masterClrMapping/>
  </p:clrMapOvr>
  <p:transition>
    <p:zo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72498395"/>
      </p:ext>
    </p:extLst>
  </p:cSld>
  <p:clrMapOvr>
    <a:masterClrMapping/>
  </p:clrMapOvr>
  <p:transition>
    <p:zo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43199513"/>
      </p:ext>
    </p:extLst>
  </p:cSld>
  <p:clrMapOvr>
    <a:masterClrMapping/>
  </p:clrMapOvr>
  <p:transition>
    <p:zo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78157964"/>
      </p:ext>
    </p:extLst>
  </p:cSld>
  <p:clrMapOvr>
    <a:masterClrMapping/>
  </p:clrMapOvr>
  <p:transition>
    <p:zo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476D4-AD4E-43A5-9F64-CA4CEEFEED3B}" type="datetimeFigureOut">
              <a:rPr lang="en-US" smtClean="0"/>
              <a:pPr/>
              <a:t>4/24/2012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486E0-A561-4274-AFC1-7B8E3D6DD00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9912900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IN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250301"/>
      </p:ext>
    </p:extLst>
  </p:cSld>
  <p:clrMapOvr>
    <a:masterClrMapping/>
  </p:clrMapOvr>
  <p:transition>
    <p:zo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53445175"/>
      </p:ext>
    </p:extLst>
  </p:cSld>
  <p:clrMapOvr>
    <a:masterClrMapping/>
  </p:clrMapOvr>
  <p:transition>
    <p:zo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24650" y="152400"/>
            <a:ext cx="2114550" cy="5410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0" y="152400"/>
            <a:ext cx="6191250" cy="5410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50044380"/>
      </p:ext>
    </p:extLst>
  </p:cSld>
  <p:clrMapOvr>
    <a:masterClrMapping/>
  </p:clrMapOvr>
  <p:transition>
    <p:zo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4582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447800"/>
            <a:ext cx="7772400" cy="4114800"/>
          </a:xfrm>
        </p:spPr>
        <p:txBody>
          <a:bodyPr/>
          <a:lstStyle/>
          <a:p>
            <a:pPr lvl="0"/>
            <a:endParaRPr lang="en-IN" noProof="0" dirty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68068017"/>
      </p:ext>
    </p:extLst>
  </p:cSld>
  <p:clrMapOvr>
    <a:masterClrMapping/>
  </p:clrMapOvr>
  <p:transition>
    <p:zo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688A02-DE4B-4CCE-9CD0-4D0B92CB2F3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4/24/2012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AAD6FD-97D9-4C5E-B2FC-F5BA94A3CCB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770924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414" y="0"/>
            <a:ext cx="6715172" cy="9144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DB4F9D-F0A3-48DC-B8D6-BA96DC7CBB2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4/24/2012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8E20C6-2A21-44E1-98F7-D83AAB82518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728320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41FD47-FB40-4ECD-AD5E-964E9BF4E48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4/24/2012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4D4A66-DD37-481A-8E12-7586B7ECCE1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1802545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8088" y="0"/>
            <a:ext cx="6705600" cy="9144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00CCA7-D02A-499A-9666-C01CBE9607F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4/24/2012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F535A8-DFA2-4BA6-9F92-8456CE04AAD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1369174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8088" y="0"/>
            <a:ext cx="6705600" cy="9144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C7524A-5E62-4795-B94C-1D9765AED1B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4/24/2012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2BA270-377B-4035-B13D-A65D4988ADC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7931990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8088" y="0"/>
            <a:ext cx="6705600" cy="9144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BB5EAA-482B-4E86-8C35-392FCFB4A18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4/24/2012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57DC41-2AC3-4D06-A82D-2377FAB2953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887461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476D4-AD4E-43A5-9F64-CA4CEEFEED3B}" type="datetimeFigureOut">
              <a:rPr lang="en-US" smtClean="0"/>
              <a:pPr/>
              <a:t>4/24/2012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486E0-A561-4274-AFC1-7B8E3D6DD00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73915035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B6BD20-8AFB-4011-91F6-E52BA75321D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4/24/2012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8749CF-B93F-4707-8775-77EF1A1E9F7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0170878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208BC7-A074-4B39-A2E7-9D2B5998697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4/24/2012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3D22CF-4FA2-4CA8-A526-626E7DE3799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59808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473D44-3AC8-4F84-A7CD-099C9F82F22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4/24/2012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D8FF64-C8A8-421F-8E94-230338E2BA4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033336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8088" y="0"/>
            <a:ext cx="6705600" cy="9144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BB5C28-E4D7-4AB7-AE74-9B45E5BC9C4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4/24/2012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A192AD-9EF6-4CB8-AC73-096411C8A0A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2847590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1DF78C-E3E8-4C54-ABC7-89665A0EE4A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4/24/2012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D0D838-35B6-4E50-AC63-379EF50FDDD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6216368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1" y="0"/>
            <a:ext cx="6426200" cy="990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endParaRPr lang="en-US" noProof="0" dirty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26346499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1"/>
          <p:cNvCxnSpPr>
            <a:cxnSpLocks noChangeShapeType="1"/>
          </p:cNvCxnSpPr>
          <p:nvPr/>
        </p:nvCxnSpPr>
        <p:spPr bwMode="auto">
          <a:xfrm>
            <a:off x="0" y="914400"/>
            <a:ext cx="9144000" cy="1588"/>
          </a:xfrm>
          <a:prstGeom prst="line">
            <a:avLst/>
          </a:prstGeom>
          <a:noFill/>
          <a:ln w="57150" algn="ctr">
            <a:solidFill>
              <a:srgbClr val="FF0000"/>
            </a:solidFill>
            <a:round/>
            <a:headEnd/>
            <a:tailEnd/>
          </a:ln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0"/>
            <a:ext cx="7086600" cy="9144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52400" y="990600"/>
            <a:ext cx="8839200" cy="55626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 b="1"/>
            </a:lvl1pPr>
            <a:lvl2pPr>
              <a:defRPr sz="2000" b="1"/>
            </a:lvl2pPr>
            <a:lvl3pPr>
              <a:defRPr sz="2000" b="1"/>
            </a:lvl3pPr>
            <a:lvl4pPr>
              <a:defRPr sz="2000" b="1"/>
            </a:lvl4pPr>
            <a:lvl5pPr>
              <a:defRPr sz="2000" b="1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04074653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066800" y="0"/>
            <a:ext cx="7086600" cy="9144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152400" y="990600"/>
            <a:ext cx="8839200" cy="55626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 b="1"/>
            </a:lvl1pPr>
            <a:lvl2pPr>
              <a:defRPr sz="2000" b="1"/>
            </a:lvl2pPr>
            <a:lvl3pPr>
              <a:defRPr sz="2000" b="1"/>
            </a:lvl3pPr>
            <a:lvl4pPr>
              <a:defRPr sz="2000" b="1"/>
            </a:lvl4pPr>
            <a:lvl5pPr>
              <a:defRPr sz="2000" b="1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3452960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81000" y="14478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572000" y="14478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381000" y="3786190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72000" y="3786190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CAEBFC-1FF8-49CC-86BC-33F480066717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4/24/2012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2079596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D82C4F-0054-4DBD-8595-8FBA058B6403}" type="datetimeFigureOut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4/24/2012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FAA856-76C9-4FA4-A119-96557D4009B1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48565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476D4-AD4E-43A5-9F64-CA4CEEFEED3B}" type="datetimeFigureOut">
              <a:rPr lang="en-US" smtClean="0"/>
              <a:pPr/>
              <a:t>4/24/2012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486E0-A561-4274-AFC1-7B8E3D6DD00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76815418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C6EC03-35A2-4E5E-AA14-A9550659F129}" type="datetimeFigureOut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4/24/2012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133C50-F521-499C-8A26-74DDB164F310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0444814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0651F2-E3FD-474A-A3F1-21B62D49F542}" type="datetimeFigureOut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4/24/2012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62C9BA-53DC-4CF0-B10D-27DB06D6C396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7102792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143000"/>
            <a:ext cx="4305300" cy="5562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143000"/>
            <a:ext cx="4305300" cy="5562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562EB2-516A-45E6-B40D-E9D4F15B1AE1}" type="datetimeFigureOut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4/24/2012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3945A1-13F9-40D2-BD01-9C5A0BF98F05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6269558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E7F427-8C47-477F-9A72-C06A9463FD17}" type="datetimeFigureOut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4/24/2012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23E95F-81AA-4567-86C3-B87664A5F6A9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0881559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969E36-0886-4520-AE65-12119653F115}" type="datetimeFigureOut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4/24/2012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50E6D5-B327-48DE-BE5D-2FE1386CDAC1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8122680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049EA1-A435-4624-AA66-6FA209E20043}" type="datetimeFigureOut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4/24/2012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50617D-417B-43D7-B2CD-E7E04F1B9FA9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8510195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AAD553-41F6-4EA5-956B-FA5F18DB6995}" type="datetimeFigureOut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4/24/2012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3CF630-FDF9-457C-BAE6-F505F9E81BE2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6256017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F69DD7-D4A0-4581-A3DB-DDF1542ABDF4}" type="datetimeFigureOut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4/24/2012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EC5916-A1FB-46D8-8E1A-7A522E2F109F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2156187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725BB6-920F-4FD1-B2BA-149C0DC2AF84}" type="datetimeFigureOut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4/24/2012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19A555-570E-4EE4-AB54-1F6E12012FB4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9933203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00850" y="274638"/>
            <a:ext cx="2190750" cy="6430962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274638"/>
            <a:ext cx="6419850" cy="64309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0650B9-DDD2-44F5-AD83-DD22F99AB4B9}" type="datetimeFigureOut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4/24/2012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7ECB0B-E478-4474-8976-EFE92525F097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967924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476D4-AD4E-43A5-9F64-CA4CEEFEED3B}" type="datetimeFigureOut">
              <a:rPr lang="en-US" smtClean="0"/>
              <a:pPr/>
              <a:t>4/24/2012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486E0-A561-4274-AFC1-7B8E3D6DD00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81513415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CEFE04-F066-4170-BA33-63217E978D7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4/24/2012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E95F8B-0838-4714-AD5A-C5F51923FC2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5973697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414" y="0"/>
            <a:ext cx="6715172" cy="9144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A117A8-ACAA-4BD3-9414-FE60AA63405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4/24/2012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F718B0-9D9D-4F64-AF49-0C3C2C1FD49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3103396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7B87C5-1FF1-467B-B418-9FA67242080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4/24/2012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14E92A-FFF8-4A78-8134-45818A530F1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993876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8088" y="0"/>
            <a:ext cx="6705600" cy="9144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1C2D6B-AEA2-4FDF-889A-4D234BEF8AB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4/24/2012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E9C269-69EC-417F-A718-42AA56CE94C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8345148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8088" y="0"/>
            <a:ext cx="6705600" cy="9144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1F7BE9-7B7B-47ED-9606-AE8304D2B2C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4/24/2012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F411B0-9BA5-41B0-9A7D-2F1988DE9BD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0968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8088" y="0"/>
            <a:ext cx="6705600" cy="9144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61464A-2A06-4BA5-9741-7E05B8A3E5C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4/24/2012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ACCF03-121D-49A4-86BD-3FB995261F1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8292974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A6CAE4-1C22-4110-A0B1-47E5C411956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4/24/2012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F71E43-BDAC-4602-A444-0CC92B6FF32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3579767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BF0037-A42A-49E5-8B16-EB485EFD170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4/24/2012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248CB2-8D55-45E2-9B7B-C4BC3EDAFC6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654709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FA5662-3287-4F05-9BD1-6991BFAD882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4/24/2012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50D483-C9FC-41D1-99E2-0078EA98344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4984276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8088" y="0"/>
            <a:ext cx="6705600" cy="9144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D14B9A-D2D7-4271-9E04-B9EA5E60397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4/24/2012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548BD8-8BF6-407D-BC5E-EE54456475E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695622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476D4-AD4E-43A5-9F64-CA4CEEFEED3B}" type="datetimeFigureOut">
              <a:rPr lang="en-US" smtClean="0"/>
              <a:pPr/>
              <a:t>4/24/2012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486E0-A561-4274-AFC1-7B8E3D6DD00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49710727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112357-EC13-4917-9514-38679DB15E7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4/24/2012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F7B65F-F4A2-498E-A702-97F832BA726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3127851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1" y="0"/>
            <a:ext cx="6426200" cy="990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endParaRPr lang="en-US" noProof="0" dirty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54119875"/>
      </p:ext>
    </p:extLst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1"/>
          <p:cNvCxnSpPr>
            <a:cxnSpLocks noChangeShapeType="1"/>
          </p:cNvCxnSpPr>
          <p:nvPr/>
        </p:nvCxnSpPr>
        <p:spPr bwMode="auto">
          <a:xfrm>
            <a:off x="0" y="914400"/>
            <a:ext cx="9144000" cy="1588"/>
          </a:xfrm>
          <a:prstGeom prst="line">
            <a:avLst/>
          </a:prstGeom>
          <a:noFill/>
          <a:ln w="57150" algn="ctr">
            <a:solidFill>
              <a:srgbClr val="FF0000"/>
            </a:solidFill>
            <a:round/>
            <a:headEnd/>
            <a:tailEnd/>
          </a:ln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0"/>
            <a:ext cx="7086600" cy="9144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52400" y="990600"/>
            <a:ext cx="8839200" cy="55626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 b="1"/>
            </a:lvl1pPr>
            <a:lvl2pPr>
              <a:defRPr sz="2000" b="1"/>
            </a:lvl2pPr>
            <a:lvl3pPr>
              <a:defRPr sz="2000" b="1"/>
            </a:lvl3pPr>
            <a:lvl4pPr>
              <a:defRPr sz="2000" b="1"/>
            </a:lvl4pPr>
            <a:lvl5pPr>
              <a:defRPr sz="2000" b="1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3406912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066800" y="0"/>
            <a:ext cx="7086600" cy="9144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152400" y="990600"/>
            <a:ext cx="8839200" cy="55626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 b="1"/>
            </a:lvl1pPr>
            <a:lvl2pPr>
              <a:defRPr sz="2000" b="1"/>
            </a:lvl2pPr>
            <a:lvl3pPr>
              <a:defRPr sz="2000" b="1"/>
            </a:lvl3pPr>
            <a:lvl4pPr>
              <a:defRPr sz="2000" b="1"/>
            </a:lvl4pPr>
            <a:lvl5pPr>
              <a:defRPr sz="2000" b="1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65718038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81000" y="14478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572000" y="14478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381000" y="3786190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72000" y="3786190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CAEBFC-1FF8-49CC-86BC-33F480066717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4/24/2012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24634736"/>
      </p:ext>
    </p:extLst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77DC43-B20C-423E-9A7C-F370FF8B910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4/24/2012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76C316-DF00-44A8-9320-8A2192E02B8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6524443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55498B-405E-4171-B4B9-202180121BE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4/24/2012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10798A-414E-4C5D-9BD5-6B2CEFD85CE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0558609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457DB0-D268-4F90-86F4-455DF47EADB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4/24/2012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5C40E6-2988-4E8A-9411-ABD7722D8D7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2573065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B52A93-8AB5-40BE-84B5-8F772B9CEE1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4/24/2012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FF2E86-3EBC-42B4-826F-81718027254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5817802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D6625C-DBC0-45E2-B043-DE59A9068AA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4/24/2012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5E2F1C-BB92-446A-AF8D-8E2AC8E84A1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019469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476D4-AD4E-43A5-9F64-CA4CEEFEED3B}" type="datetimeFigureOut">
              <a:rPr lang="en-US" smtClean="0"/>
              <a:pPr/>
              <a:t>4/24/2012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486E0-A561-4274-AFC1-7B8E3D6DD00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08557725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188A42-8FCD-4D2E-B837-A5ECB8DE143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4/24/2012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45649A-0206-41E0-8608-7F5856777F2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32672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FF52C4-2ABD-4AD9-A0A9-E9B47BF48EF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4/24/2012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E0028F-C0D2-4372-BE65-4236E952D2C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390789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8D2189-05D0-45EA-9F5D-B86F193E304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4/24/2012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112B6C-A3CA-4D1E-8E75-7A8A0F42A36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5890464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314646-DC0C-4B11-8FC8-60A49D65A5E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4/24/2012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C6C4A7-C0AA-4C84-948E-17B139B00B1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4288388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82CB59-2D3E-4DD4-AA10-962432031E9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4/24/2012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96E3F1-0E4E-4868-BC39-87B85EE17AC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9995172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3E18CC-6D1B-4B2D-BF0A-5D8EBE049D4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4/24/2012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5F78A8-946B-4118-A469-3DD43FD8E86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1771326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22829E-C9B1-41A6-BFB4-68D359B6F43E}" type="datetimeFigureOut">
              <a:rPr lang="en-US"/>
              <a:pPr>
                <a:defRPr/>
              </a:pPr>
              <a:t>4/24/2012</a:t>
            </a:fld>
            <a:endParaRPr lang="en-GB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6B1DD3-1D12-4BDC-9BE1-E87D9B9E0325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981782905"/>
      </p:ext>
    </p:extLst>
  </p:cSld>
  <p:clrMapOvr>
    <a:masterClrMapping/>
  </p:clrMapOvr>
  <p:transition spd="med">
    <p:wipe dir="d"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90DF64-962D-4FC4-BC8D-B8B3A7E50795}" type="datetimeFigureOut">
              <a:rPr lang="en-US"/>
              <a:pPr>
                <a:defRPr/>
              </a:pPr>
              <a:t>4/24/2012</a:t>
            </a:fld>
            <a:endParaRPr lang="en-GB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D17126-8858-4607-B5E1-BE0919C694BA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2180945682"/>
      </p:ext>
    </p:extLst>
  </p:cSld>
  <p:clrMapOvr>
    <a:masterClrMapping/>
  </p:clrMapOvr>
  <p:transition spd="med">
    <p:wipe dir="d"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3D7C3A-E576-4865-A4C2-6598FD7813EC}" type="datetimeFigureOut">
              <a:rPr lang="en-US"/>
              <a:pPr>
                <a:defRPr/>
              </a:pPr>
              <a:t>4/24/2012</a:t>
            </a:fld>
            <a:endParaRPr lang="en-GB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A4F4DA-2CE2-4899-AD1D-6300DF06C1F2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1945131519"/>
      </p:ext>
    </p:extLst>
  </p:cSld>
  <p:clrMapOvr>
    <a:masterClrMapping/>
  </p:clrMapOvr>
  <p:transition spd="med">
    <p:wipe dir="d"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5E14D3-DCBA-407C-81D1-894E2D10C0A2}" type="datetimeFigureOut">
              <a:rPr lang="en-US"/>
              <a:pPr>
                <a:defRPr/>
              </a:pPr>
              <a:t>4/24/2012</a:t>
            </a:fld>
            <a:endParaRPr lang="en-GB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A48B5E-9B66-47FC-A0E8-1AC86805F57F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1783105751"/>
      </p:ext>
    </p:extLst>
  </p:cSld>
  <p:clrMapOvr>
    <a:masterClrMapping/>
  </p:clrMapOvr>
  <p:transition spd="med">
    <p:wipe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476D4-AD4E-43A5-9F64-CA4CEEFEED3B}" type="datetimeFigureOut">
              <a:rPr lang="en-US" smtClean="0"/>
              <a:pPr/>
              <a:t>4/24/2012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486E0-A561-4274-AFC1-7B8E3D6DD00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70043905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D2DC74-98C7-471E-B43B-8FB8E6C575E4}" type="datetimeFigureOut">
              <a:rPr lang="en-US"/>
              <a:pPr>
                <a:defRPr/>
              </a:pPr>
              <a:t>4/24/2012</a:t>
            </a:fld>
            <a:endParaRPr lang="en-GB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CB8B36-122C-42DF-A8AE-DBE22B81B90E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1964947528"/>
      </p:ext>
    </p:extLst>
  </p:cSld>
  <p:clrMapOvr>
    <a:masterClrMapping/>
  </p:clrMapOvr>
  <p:transition spd="med">
    <p:wipe dir="d"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C2E5EE-0CC6-4F58-8FD3-4460EC075308}" type="datetimeFigureOut">
              <a:rPr lang="en-US"/>
              <a:pPr>
                <a:defRPr/>
              </a:pPr>
              <a:t>4/24/2012</a:t>
            </a:fld>
            <a:endParaRPr lang="en-GB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A31005-2959-4132-AF84-F1531EE735C9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1774450855"/>
      </p:ext>
    </p:extLst>
  </p:cSld>
  <p:clrMapOvr>
    <a:masterClrMapping/>
  </p:clrMapOvr>
  <p:transition spd="med">
    <p:wipe dir="d"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83B578-BBC0-4AFF-907E-E87215B71C95}" type="datetimeFigureOut">
              <a:rPr lang="en-US"/>
              <a:pPr>
                <a:defRPr/>
              </a:pPr>
              <a:t>4/24/2012</a:t>
            </a:fld>
            <a:endParaRPr lang="en-GB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70BF8A-1B12-4834-9521-6419C53266EF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4234162687"/>
      </p:ext>
    </p:extLst>
  </p:cSld>
  <p:clrMapOvr>
    <a:masterClrMapping/>
  </p:clrMapOvr>
  <p:transition spd="med">
    <p:wipe dir="d"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5ECBA7-9CF6-4274-A099-EFC4B889D1E2}" type="datetimeFigureOut">
              <a:rPr lang="en-US"/>
              <a:pPr>
                <a:defRPr/>
              </a:pPr>
              <a:t>4/24/2012</a:t>
            </a:fld>
            <a:endParaRPr lang="en-GB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79BC1B-6F97-4F56-9990-84418B76E425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584804038"/>
      </p:ext>
    </p:extLst>
  </p:cSld>
  <p:clrMapOvr>
    <a:masterClrMapping/>
  </p:clrMapOvr>
  <p:transition spd="med">
    <p:wipe dir="d"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2C64EE-563D-4465-93CD-BB42F956B7A2}" type="datetimeFigureOut">
              <a:rPr lang="en-US"/>
              <a:pPr>
                <a:defRPr/>
              </a:pPr>
              <a:t>4/24/2012</a:t>
            </a:fld>
            <a:endParaRPr lang="en-GB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B53107-BD71-4C10-8571-ADBA0F9B0D03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1090372190"/>
      </p:ext>
    </p:extLst>
  </p:cSld>
  <p:clrMapOvr>
    <a:masterClrMapping/>
  </p:clrMapOvr>
  <p:transition spd="med">
    <p:wipe dir="d"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6E1606-B140-44E5-ADE6-4A2C86FDDEA4}" type="datetimeFigureOut">
              <a:rPr lang="en-US"/>
              <a:pPr>
                <a:defRPr/>
              </a:pPr>
              <a:t>4/24/2012</a:t>
            </a:fld>
            <a:endParaRPr lang="en-GB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CCDDD3-6C5B-4693-B893-C90392F71E63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2428739961"/>
      </p:ext>
    </p:extLst>
  </p:cSld>
  <p:clrMapOvr>
    <a:masterClrMapping/>
  </p:clrMapOvr>
  <p:transition spd="med">
    <p:wipe dir="d"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769B7E-F3C9-45B1-9AFD-8405628F34DA}" type="datetimeFigureOut">
              <a:rPr lang="en-US"/>
              <a:pPr>
                <a:defRPr/>
              </a:pPr>
              <a:t>4/24/2012</a:t>
            </a:fld>
            <a:endParaRPr lang="en-GB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5BCB40-F275-48CC-8FD3-0DDBD8397275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540037840"/>
      </p:ext>
    </p:extLst>
  </p:cSld>
  <p:clrMapOvr>
    <a:masterClrMapping/>
  </p:clrMapOvr>
  <p:transition spd="med">
    <p:wipe dir="d"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4D9172-3949-447E-885B-DD604B74A1F9}" type="datetimeFigureOut">
              <a:rPr lang="en-US"/>
              <a:pPr>
                <a:defRPr/>
              </a:pPr>
              <a:t>4/24/2012</a:t>
            </a:fld>
            <a:endParaRPr lang="en-GB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01CC2B-318A-40E4-BCBF-654BC75A760E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2619285327"/>
      </p:ext>
    </p:extLst>
  </p:cSld>
  <p:clrMapOvr>
    <a:masterClrMapping/>
  </p:clrMapOvr>
  <p:transition spd="med">
    <p:wipe dir="d"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fld id="{EACF013B-0DC6-4629-8D6C-B52C28A793D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360359901"/>
      </p:ext>
    </p:extLst>
  </p:cSld>
  <p:clrMapOvr>
    <a:masterClrMapping/>
  </p:clrMapOvr>
  <p:transition spd="med">
    <p:wipe dir="d"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fld id="{8900F1F6-A5A7-4F9E-9C5E-B8D12FDF9BC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037196910"/>
      </p:ext>
    </p:extLst>
  </p:cSld>
  <p:clrMapOvr>
    <a:masterClrMapping/>
  </p:clrMapOvr>
  <p:transition spd="med">
    <p:wipe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476D4-AD4E-43A5-9F64-CA4CEEFEED3B}" type="datetimeFigureOut">
              <a:rPr lang="en-US" smtClean="0"/>
              <a:pPr/>
              <a:t>4/24/2012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486E0-A561-4274-AFC1-7B8E3D6DD00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55987328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F18E58-C16C-48A5-B38A-13EC4652A6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943265667"/>
      </p:ext>
    </p:extLst>
  </p:cSld>
  <p:clrMapOvr>
    <a:masterClrMapping/>
  </p:clrMapOvr>
  <p:transition spd="med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444DF4-49F0-4890-8FA8-2A619356FF2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4/24/2012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CA6181-9200-43C6-A348-BB8CD15F8A3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746439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414" y="0"/>
            <a:ext cx="6715172" cy="9144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4E5D44-8052-42FD-AE82-0E03C1AFAA5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4/24/2012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F2439F-634A-4538-ACD8-B7F96AFABC3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6669825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AC3485-A460-4E31-9F4D-46986D88F53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4/24/2012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B05017-E7FB-43BE-A002-ED6B2ECAAD5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783249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8088" y="0"/>
            <a:ext cx="6705600" cy="9144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3C5FF2-C5F7-4A47-AFCA-7B0A30307A1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4/24/2012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FC3BA2-3B2B-4DF2-BF72-86B8164996A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2894467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8088" y="0"/>
            <a:ext cx="6705600" cy="9144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C1C127-ACE8-49ED-8843-FA5E8741C0D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4/24/2012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62752B-1653-4FA9-96DE-27DA1051D4C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8837090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8088" y="0"/>
            <a:ext cx="6705600" cy="9144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752E04-608F-4BE3-968F-7F2FDDDE58D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4/24/2012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DD5994-A363-4F4B-BE80-649FCE8FB96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0546329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498754-F176-4EF3-ADDE-F0A6020ADEB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4/24/2012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554B33-A49D-4BAB-A669-2D6AE94BEDD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1721286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02950C-8EC1-41FE-A467-BEF6D375F1D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4/24/2012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5A77BE-C50C-49DD-9186-87378DB2FA2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1212157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294B80-CC74-4A68-8C3A-4DD3948D889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4/24/2012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859C09-5FC7-4E4D-BF4B-FBC4852C981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50664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image" Target="../media/image3.gif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5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33.xml"/><Relationship Id="rId19" Type="http://schemas.openxmlformats.org/officeDocument/2006/relationships/image" Target="../media/image4.gif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5" Type="http://schemas.openxmlformats.org/officeDocument/2006/relationships/image" Target="../media/image4.gif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image" Target="../media/image3.gif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slideLayout" Target="../slideLayouts/slideLayout62.xml"/><Relationship Id="rId18" Type="http://schemas.openxmlformats.org/officeDocument/2006/relationships/image" Target="../media/image3.gif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51.xml"/><Relationship Id="rId16" Type="http://schemas.openxmlformats.org/officeDocument/2006/relationships/theme" Target="../theme/theme5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59.xml"/><Relationship Id="rId19" Type="http://schemas.openxmlformats.org/officeDocument/2006/relationships/image" Target="../media/image4.gif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slideLayout" Target="../slideLayouts/slideLayout6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image" Target="../media/image3.gif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Relationship Id="rId14" Type="http://schemas.openxmlformats.org/officeDocument/2006/relationships/image" Target="../media/image4.gif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13" Type="http://schemas.openxmlformats.org/officeDocument/2006/relationships/slideLayout" Target="../slideLayouts/slideLayout88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7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77.xml"/><Relationship Id="rId16" Type="http://schemas.openxmlformats.org/officeDocument/2006/relationships/theme" Target="../theme/theme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5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Relationship Id="rId14" Type="http://schemas.openxmlformats.org/officeDocument/2006/relationships/slideLayout" Target="../slideLayouts/slideLayout8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13" Type="http://schemas.openxmlformats.org/officeDocument/2006/relationships/slideLayout" Target="../slideLayouts/slideLayout103.xml"/><Relationship Id="rId18" Type="http://schemas.openxmlformats.org/officeDocument/2006/relationships/image" Target="../media/image3.gif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slideLayout" Target="../slideLayouts/slideLayout10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92.xml"/><Relationship Id="rId16" Type="http://schemas.openxmlformats.org/officeDocument/2006/relationships/theme" Target="../theme/theme8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5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00.xml"/><Relationship Id="rId19" Type="http://schemas.openxmlformats.org/officeDocument/2006/relationships/image" Target="../media/image4.gif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Relationship Id="rId14" Type="http://schemas.openxmlformats.org/officeDocument/2006/relationships/slideLayout" Target="../slideLayouts/slideLayout104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3.xml"/><Relationship Id="rId13" Type="http://schemas.openxmlformats.org/officeDocument/2006/relationships/slideLayout" Target="../slideLayouts/slideLayout118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108.xml"/><Relationship Id="rId7" Type="http://schemas.openxmlformats.org/officeDocument/2006/relationships/slideLayout" Target="../slideLayouts/slideLayout112.xml"/><Relationship Id="rId12" Type="http://schemas.openxmlformats.org/officeDocument/2006/relationships/slideLayout" Target="../slideLayouts/slideLayout117.xml"/><Relationship Id="rId17" Type="http://schemas.openxmlformats.org/officeDocument/2006/relationships/theme" Target="../theme/theme9.xml"/><Relationship Id="rId2" Type="http://schemas.openxmlformats.org/officeDocument/2006/relationships/slideLayout" Target="../slideLayouts/slideLayout107.xml"/><Relationship Id="rId16" Type="http://schemas.openxmlformats.org/officeDocument/2006/relationships/slideLayout" Target="../slideLayouts/slideLayout121.xml"/><Relationship Id="rId20" Type="http://schemas.openxmlformats.org/officeDocument/2006/relationships/image" Target="../media/image6.gif"/><Relationship Id="rId1" Type="http://schemas.openxmlformats.org/officeDocument/2006/relationships/slideLayout" Target="../slideLayouts/slideLayout106.xml"/><Relationship Id="rId6" Type="http://schemas.openxmlformats.org/officeDocument/2006/relationships/slideLayout" Target="../slideLayouts/slideLayout111.xml"/><Relationship Id="rId11" Type="http://schemas.openxmlformats.org/officeDocument/2006/relationships/slideLayout" Target="../slideLayouts/slideLayout116.xml"/><Relationship Id="rId5" Type="http://schemas.openxmlformats.org/officeDocument/2006/relationships/slideLayout" Target="../slideLayouts/slideLayout110.xml"/><Relationship Id="rId15" Type="http://schemas.openxmlformats.org/officeDocument/2006/relationships/slideLayout" Target="../slideLayouts/slideLayout120.xml"/><Relationship Id="rId10" Type="http://schemas.openxmlformats.org/officeDocument/2006/relationships/slideLayout" Target="../slideLayouts/slideLayout115.xml"/><Relationship Id="rId19" Type="http://schemas.openxmlformats.org/officeDocument/2006/relationships/image" Target="../media/image4.gif"/><Relationship Id="rId4" Type="http://schemas.openxmlformats.org/officeDocument/2006/relationships/slideLayout" Target="../slideLayouts/slideLayout109.xml"/><Relationship Id="rId9" Type="http://schemas.openxmlformats.org/officeDocument/2006/relationships/slideLayout" Target="../slideLayouts/slideLayout114.xml"/><Relationship Id="rId14" Type="http://schemas.openxmlformats.org/officeDocument/2006/relationships/slideLayout" Target="../slideLayouts/slideLayout1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9476D4-AD4E-43A5-9F64-CA4CEEFEED3B}" type="datetimeFigureOut">
              <a:rPr lang="en-US" smtClean="0"/>
              <a:pPr/>
              <a:t>4/24/2012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A486E0-A561-4274-AFC1-7B8E3D6DD00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101006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CCF76F-D644-466A-ACCE-730494939D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4/24/2012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2386D9-0A6D-4FE5-8F1F-5EE0F60648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685286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152400"/>
            <a:ext cx="8458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4478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608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62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608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177681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>
    <p:zoom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 Unicode MS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 Unicode MS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 Unicode MS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 Unicode MS" pitchFamily="3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 Unicode MS" pitchFamily="34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 Unicode MS" pitchFamily="34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 Unicode MS" pitchFamily="34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 Unicode MS" pitchFamily="34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Smriti\Pictures\un-logo.gif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1174750" y="1066800"/>
            <a:ext cx="675005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28600" y="1143000"/>
            <a:ext cx="876300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090D7841-6D3E-4BB1-9BA8-A9A0D12768B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4/24/2012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C07FBCDB-515B-4623-9EFF-E065CCDE401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/>
        </p:nvSpPr>
        <p:spPr bwMode="auto">
          <a:xfrm>
            <a:off x="0" y="0"/>
            <a:ext cx="9144000" cy="941388"/>
          </a:xfrm>
          <a:prstGeom prst="rect">
            <a:avLst/>
          </a:prstGeom>
          <a:solidFill>
            <a:srgbClr val="C00000">
              <a:alpha val="68235"/>
            </a:srgbClr>
          </a:solidFill>
          <a:ln>
            <a:solidFill>
              <a:srgbClr val="FF33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381000" h="254000" prst="artDeco"/>
          </a:sp3d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endParaRPr lang="en-US" b="1" u="sng" dirty="0" smtClean="0">
              <a:solidFill>
                <a:prstClr val="white"/>
              </a:solidFill>
              <a:latin typeface="Arial"/>
            </a:endParaRPr>
          </a:p>
        </p:txBody>
      </p:sp>
      <p:pic>
        <p:nvPicPr>
          <p:cNvPr id="2058" name="Picture 15" descr="C:\Documents and Settings\OPS ROOM\My Documents\FLAGS\Inde.gif"/>
          <p:cNvPicPr>
            <a:picLocks noChangeAspect="1" noChangeArrowheads="1" noCrop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-53975" y="-74612"/>
            <a:ext cx="1290638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9" name="Picture 16" descr="C:\Documents and Settings\OPS ROOM\My Documents\FLAGS\NationsUnies.gif"/>
          <p:cNvPicPr>
            <a:picLocks noChangeAspect="1" noChangeArrowheads="1" noCrop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7870826" y="-76200"/>
            <a:ext cx="1293813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138469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  <p:sldLayoutId id="2147483700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 u="sng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 u="sng">
          <a:solidFill>
            <a:schemeClr val="tx1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 u="sng">
          <a:solidFill>
            <a:schemeClr val="tx1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 u="sng">
          <a:solidFill>
            <a:schemeClr val="tx1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 u="sng">
          <a:solidFill>
            <a:schemeClr val="tx1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 b="1" u="sng">
          <a:solidFill>
            <a:schemeClr val="tx1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 b="1" u="sng">
          <a:solidFill>
            <a:schemeClr val="tx1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 b="1" u="sng">
          <a:solidFill>
            <a:schemeClr val="tx1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 b="1" u="sng">
          <a:solidFill>
            <a:schemeClr val="tx1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Smriti\Pictures\un-logo.gif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174750" y="1066800"/>
            <a:ext cx="675005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28600" y="1143000"/>
            <a:ext cx="876300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Arial" charset="0"/>
              </a:defRPr>
            </a:lvl1pPr>
          </a:lstStyle>
          <a:p>
            <a:pPr>
              <a:defRPr/>
            </a:pPr>
            <a:fld id="{99B629B8-330C-4381-BFA2-1FEC1B958612}" type="datetimeFigureOut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4/24/2012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Arial" charset="0"/>
              </a:defRPr>
            </a:lvl1pPr>
          </a:lstStyle>
          <a:p>
            <a:pPr>
              <a:defRPr/>
            </a:pPr>
            <a:fld id="{0B0D5A14-0E79-46AE-8CFC-08974A426B90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/>
        </p:nvSpPr>
        <p:spPr bwMode="auto">
          <a:xfrm>
            <a:off x="0" y="0"/>
            <a:ext cx="9144000" cy="941388"/>
          </a:xfrm>
          <a:prstGeom prst="rect">
            <a:avLst/>
          </a:prstGeom>
          <a:solidFill>
            <a:srgbClr val="C00000">
              <a:alpha val="68235"/>
            </a:srgbClr>
          </a:solidFill>
          <a:ln>
            <a:solidFill>
              <a:srgbClr val="FF33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381000" h="254000" prst="artDeco"/>
          </a:sp3d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endParaRPr lang="en-US" b="1" u="sng" dirty="0" smtClean="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9226" name="Picture 15" descr="C:\Documents and Settings\OPS ROOM\My Documents\FLAGS\Inde.gif"/>
          <p:cNvPicPr>
            <a:picLocks noChangeAspect="1" noChangeArrowheads="1" noCrop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-53975" y="-74612"/>
            <a:ext cx="1290638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7" name="Picture 16" descr="C:\Documents and Settings\OPS ROOM\My Documents\FLAGS\NationsUnies.gif"/>
          <p:cNvPicPr>
            <a:picLocks noChangeAspect="1" noChangeArrowheads="1" noCrop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7870826" y="-76200"/>
            <a:ext cx="1293813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467449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 u="sng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 u="sng">
          <a:solidFill>
            <a:schemeClr val="tx1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 u="sng">
          <a:solidFill>
            <a:schemeClr val="tx1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 u="sng">
          <a:solidFill>
            <a:schemeClr val="tx1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 u="sng">
          <a:solidFill>
            <a:schemeClr val="tx1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 b="1" u="sng">
          <a:solidFill>
            <a:schemeClr val="tx1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 b="1" u="sng">
          <a:solidFill>
            <a:schemeClr val="tx1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 b="1" u="sng">
          <a:solidFill>
            <a:schemeClr val="tx1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 b="1" u="sng">
          <a:solidFill>
            <a:schemeClr val="tx1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mriti\Pictures\un-logo.gif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1174750" y="1066800"/>
            <a:ext cx="675005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28600" y="1143000"/>
            <a:ext cx="876300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E24A1F9B-BF10-481E-84D9-64C46C499A2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4/24/2012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D2FB980E-BC2F-47F9-AEAF-F2C4BACB046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/>
        </p:nvSpPr>
        <p:spPr bwMode="auto">
          <a:xfrm>
            <a:off x="0" y="0"/>
            <a:ext cx="9144000" cy="941388"/>
          </a:xfrm>
          <a:prstGeom prst="rect">
            <a:avLst/>
          </a:prstGeom>
          <a:solidFill>
            <a:srgbClr val="C00000">
              <a:alpha val="68235"/>
            </a:srgbClr>
          </a:solidFill>
          <a:ln>
            <a:solidFill>
              <a:srgbClr val="FF33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381000" h="254000" prst="artDeco"/>
          </a:sp3d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endParaRPr lang="en-US" b="1" u="sng" dirty="0" smtClean="0">
              <a:solidFill>
                <a:prstClr val="white"/>
              </a:solidFill>
              <a:latin typeface="Arial"/>
            </a:endParaRPr>
          </a:p>
        </p:txBody>
      </p:sp>
      <p:pic>
        <p:nvPicPr>
          <p:cNvPr id="1034" name="Picture 15" descr="C:\Documents and Settings\OPS ROOM\My Documents\FLAGS\Inde.gif"/>
          <p:cNvPicPr>
            <a:picLocks noChangeAspect="1" noChangeArrowheads="1" noCrop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-53975" y="-74612"/>
            <a:ext cx="1290638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5" name="Picture 16" descr="C:\Documents and Settings\OPS ROOM\My Documents\FLAGS\NationsUnies.gif"/>
          <p:cNvPicPr>
            <a:picLocks noChangeAspect="1" noChangeArrowheads="1" noCrop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7870826" y="-76200"/>
            <a:ext cx="1293813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748289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  <p:sldLayoutId id="2147483750" r:id="rId13"/>
    <p:sldLayoutId id="2147483751" r:id="rId14"/>
    <p:sldLayoutId id="2147483752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 u="sng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 u="sng">
          <a:solidFill>
            <a:schemeClr val="tx1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 u="sng">
          <a:solidFill>
            <a:schemeClr val="tx1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 u="sng">
          <a:solidFill>
            <a:schemeClr val="tx1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 u="sng">
          <a:solidFill>
            <a:schemeClr val="tx1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 b="1" u="sng">
          <a:solidFill>
            <a:schemeClr val="tx1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 b="1" u="sng">
          <a:solidFill>
            <a:schemeClr val="tx1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 b="1" u="sng">
          <a:solidFill>
            <a:schemeClr val="tx1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 b="1" u="sng">
          <a:solidFill>
            <a:schemeClr val="tx1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fld id="{B4EEC651-C0B0-4225-B26B-149CBB79FA9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4/24/2012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fld id="{2BD4B556-ECAF-4EDE-9378-28FEFCC8974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175" name="Picture 15" descr="C:\Documents and Settings\OPS ROOM\My Documents\FLAGS\Inde.gif"/>
          <p:cNvPicPr>
            <a:picLocks noChangeAspect="1" noChangeArrowheads="1" noCrop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-53975" y="-74612"/>
            <a:ext cx="1290638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6" name="Picture 16" descr="C:\Documents and Settings\OPS ROOM\My Documents\FLAGS\NationsUnies.gif"/>
          <p:cNvPicPr>
            <a:picLocks noChangeAspect="1" noChangeArrowheads="1" noCrop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870826" y="-76200"/>
            <a:ext cx="1293813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65832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341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Times New Roman" pitchFamily="18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156A668-E9DA-4146-AE7D-7B23AF39097A}" type="datetimeFigureOut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4/24/2012</a:t>
            </a:fld>
            <a:endParaRPr lang="en-GB" dirty="0"/>
          </a:p>
        </p:txBody>
      </p:sp>
      <p:sp>
        <p:nvSpPr>
          <p:cNvPr id="4341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Times New Roman" pitchFamily="18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/>
          </a:p>
        </p:txBody>
      </p:sp>
      <p:sp>
        <p:nvSpPr>
          <p:cNvPr id="4341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Times New Roman" pitchFamily="18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E565625-E011-45DF-A313-1311DBD15D61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220336895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  <p:sldLayoutId id="2147483777" r:id="rId12"/>
    <p:sldLayoutId id="2147483778" r:id="rId13"/>
    <p:sldLayoutId id="2147483779" r:id="rId14"/>
    <p:sldLayoutId id="2147483781" r:id="rId15"/>
  </p:sldLayoutIdLst>
  <p:transition spd="med">
    <p:wipe dir="d"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Smriti\Pictures\un-logo.gif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1174750" y="1066800"/>
            <a:ext cx="675005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28600" y="1143000"/>
            <a:ext cx="876300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7C7A1220-5205-4E78-A160-241C857190C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4/24/2012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8F05AC65-2AEE-471B-939F-27541AB1BB5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/>
        </p:nvSpPr>
        <p:spPr bwMode="auto">
          <a:xfrm>
            <a:off x="0" y="0"/>
            <a:ext cx="9144000" cy="941388"/>
          </a:xfrm>
          <a:prstGeom prst="rect">
            <a:avLst/>
          </a:prstGeom>
          <a:solidFill>
            <a:srgbClr val="C00000">
              <a:alpha val="68235"/>
            </a:srgbClr>
          </a:solidFill>
          <a:ln>
            <a:solidFill>
              <a:srgbClr val="FF33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381000" h="254000" prst="artDeco"/>
          </a:sp3d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endParaRPr lang="en-US" b="1" u="sng" dirty="0" smtClean="0">
              <a:solidFill>
                <a:prstClr val="white"/>
              </a:solidFill>
              <a:latin typeface="Arial"/>
            </a:endParaRPr>
          </a:p>
        </p:txBody>
      </p:sp>
      <p:pic>
        <p:nvPicPr>
          <p:cNvPr id="19466" name="Picture 15" descr="C:\Documents and Settings\OPS ROOM\My Documents\FLAGS\Inde.gif"/>
          <p:cNvPicPr>
            <a:picLocks noChangeAspect="1" noChangeArrowheads="1" noCrop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-53975" y="-74612"/>
            <a:ext cx="1290638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7" name="Picture 16" descr="C:\Documents and Settings\OPS ROOM\My Documents\FLAGS\NationsUnies.gif"/>
          <p:cNvPicPr>
            <a:picLocks noChangeAspect="1" noChangeArrowheads="1" noCrop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7870826" y="-76200"/>
            <a:ext cx="1293813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679504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  <p:sldLayoutId id="2147483794" r:id="rId12"/>
    <p:sldLayoutId id="2147483795" r:id="rId13"/>
    <p:sldLayoutId id="2147483796" r:id="rId14"/>
    <p:sldLayoutId id="2147483797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 u="sng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 u="sng">
          <a:solidFill>
            <a:schemeClr val="tx1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 u="sng">
          <a:solidFill>
            <a:schemeClr val="tx1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 u="sng">
          <a:solidFill>
            <a:schemeClr val="tx1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 u="sng">
          <a:solidFill>
            <a:schemeClr val="tx1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 b="1" u="sng">
          <a:solidFill>
            <a:schemeClr val="tx1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 b="1" u="sng">
          <a:solidFill>
            <a:schemeClr val="tx1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 b="1" u="sng">
          <a:solidFill>
            <a:schemeClr val="tx1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 b="1" u="sng">
          <a:solidFill>
            <a:schemeClr val="tx1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Smriti\Pictures\un-logo.gif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1174750" y="1066800"/>
            <a:ext cx="675005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28600" y="1143000"/>
            <a:ext cx="876300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9D70D4C9-BEF8-46B5-AEFD-7295449E01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4/24/2012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464679B6-9468-409C-8B6B-F4CA35564EB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/>
        </p:nvSpPr>
        <p:spPr bwMode="auto">
          <a:xfrm>
            <a:off x="0" y="0"/>
            <a:ext cx="9144000" cy="941388"/>
          </a:xfrm>
          <a:prstGeom prst="rect">
            <a:avLst/>
          </a:prstGeom>
          <a:solidFill>
            <a:srgbClr val="C00000">
              <a:alpha val="68235"/>
            </a:srgbClr>
          </a:solidFill>
          <a:ln>
            <a:solidFill>
              <a:srgbClr val="FF33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381000" h="254000" prst="artDeco"/>
          </a:sp3d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endParaRPr lang="en-US" b="1" u="sng" dirty="0" smtClean="0">
              <a:solidFill>
                <a:prstClr val="white"/>
              </a:solidFill>
              <a:latin typeface="Arial"/>
            </a:endParaRPr>
          </a:p>
        </p:txBody>
      </p:sp>
      <p:pic>
        <p:nvPicPr>
          <p:cNvPr id="5130" name="Picture 16" descr="C:\Documents and Settings\OPS ROOM\My Documents\FLAGS\NationsUnies.gif"/>
          <p:cNvPicPr>
            <a:picLocks noChangeAspect="1" noChangeArrowheads="1" noCrop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0" y="-88900"/>
            <a:ext cx="1293813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1" name="Picture 2" descr="http://www.abflags.com/_flags/flags-of-the-world/Congo,%20Democratic%20Republic%20of%20the%20flag/Congo,%20Democratic%20Republic%20of%20the%20flag-XL-anim.gif"/>
          <p:cNvPicPr>
            <a:picLocks noChangeAspect="1" noChangeArrowheads="1" noCrop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7820025" y="-34925"/>
            <a:ext cx="1323975" cy="94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818474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  <p:sldLayoutId id="2147483820" r:id="rId10"/>
    <p:sldLayoutId id="2147483821" r:id="rId11"/>
    <p:sldLayoutId id="2147483822" r:id="rId12"/>
    <p:sldLayoutId id="2147483823" r:id="rId13"/>
    <p:sldLayoutId id="2147483824" r:id="rId14"/>
    <p:sldLayoutId id="2147483825" r:id="rId15"/>
    <p:sldLayoutId id="2147483826" r:id="rId16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 u="sng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 u="sng">
          <a:solidFill>
            <a:schemeClr val="tx1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 u="sng">
          <a:solidFill>
            <a:schemeClr val="tx1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 u="sng">
          <a:solidFill>
            <a:schemeClr val="tx1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 u="sng">
          <a:solidFill>
            <a:schemeClr val="tx1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 b="1" u="sng">
          <a:solidFill>
            <a:schemeClr val="tx1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 b="1" u="sng">
          <a:solidFill>
            <a:schemeClr val="tx1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 b="1" u="sng">
          <a:solidFill>
            <a:schemeClr val="tx1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 b="1" u="sng">
          <a:solidFill>
            <a:schemeClr val="tx1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65.xml"/><Relationship Id="rId4" Type="http://schemas.openxmlformats.org/officeDocument/2006/relationships/image" Target="../media/image9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9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3" Type="http://schemas.openxmlformats.org/officeDocument/2006/relationships/diagramData" Target="../diagrams/data7.xml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9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7" Type="http://schemas.microsoft.com/office/2007/relationships/diagramDrawing" Target="../diagrams/drawing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9.jpeg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9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9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9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92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92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92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diagramData" Target="../diagrams/data1.xml"/><Relationship Id="rId7" Type="http://schemas.openxmlformats.org/officeDocument/2006/relationships/hyperlink" Target="New%20CMPO%20PRES%20Aug%2009.ppt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92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92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92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9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2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2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2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2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7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5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9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9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9.xml"/><Relationship Id="rId6" Type="http://schemas.openxmlformats.org/officeDocument/2006/relationships/diagramColors" Target="../diagrams/colors13.xml"/><Relationship Id="rId5" Type="http://schemas.openxmlformats.org/officeDocument/2006/relationships/diagramQuickStyle" Target="../diagrams/quickStyle13.xml"/><Relationship Id="rId4" Type="http://schemas.openxmlformats.org/officeDocument/2006/relationships/diagramLayout" Target="../diagrams/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4.xml"/><Relationship Id="rId7" Type="http://schemas.microsoft.com/office/2007/relationships/diagramDrawing" Target="../diagrams/drawing14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7.xml"/><Relationship Id="rId6" Type="http://schemas.openxmlformats.org/officeDocument/2006/relationships/diagramColors" Target="../diagrams/colors14.xml"/><Relationship Id="rId5" Type="http://schemas.openxmlformats.org/officeDocument/2006/relationships/diagramQuickStyle" Target="../diagrams/quickStyle14.xml"/><Relationship Id="rId4" Type="http://schemas.openxmlformats.org/officeDocument/2006/relationships/diagramLayout" Target="../diagrams/layout1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5.xml"/><Relationship Id="rId7" Type="http://schemas.microsoft.com/office/2007/relationships/diagramDrawing" Target="../diagrams/drawing15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9.xml"/><Relationship Id="rId6" Type="http://schemas.openxmlformats.org/officeDocument/2006/relationships/diagramColors" Target="../diagrams/colors15.xml"/><Relationship Id="rId5" Type="http://schemas.openxmlformats.org/officeDocument/2006/relationships/diagramQuickStyle" Target="../diagrams/quickStyle15.xml"/><Relationship Id="rId4" Type="http://schemas.openxmlformats.org/officeDocument/2006/relationships/diagramLayout" Target="../diagrams/layout1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6.xml"/><Relationship Id="rId7" Type="http://schemas.microsoft.com/office/2007/relationships/diagramDrawing" Target="../diagrams/drawing16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9.xml"/><Relationship Id="rId6" Type="http://schemas.openxmlformats.org/officeDocument/2006/relationships/diagramColors" Target="../diagrams/colors16.xml"/><Relationship Id="rId5" Type="http://schemas.openxmlformats.org/officeDocument/2006/relationships/diagramQuickStyle" Target="../diagrams/quickStyle16.xml"/><Relationship Id="rId4" Type="http://schemas.openxmlformats.org/officeDocument/2006/relationships/diagramLayout" Target="../diagrams/layout1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7.xml"/><Relationship Id="rId7" Type="http://schemas.microsoft.com/office/2007/relationships/diagramDrawing" Target="../diagrams/drawing17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9.xml"/><Relationship Id="rId6" Type="http://schemas.openxmlformats.org/officeDocument/2006/relationships/diagramColors" Target="../diagrams/colors17.xml"/><Relationship Id="rId5" Type="http://schemas.openxmlformats.org/officeDocument/2006/relationships/diagramQuickStyle" Target="../diagrams/quickStyle17.xml"/><Relationship Id="rId4" Type="http://schemas.openxmlformats.org/officeDocument/2006/relationships/diagramLayout" Target="../diagrams/layout1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8.xml"/><Relationship Id="rId7" Type="http://schemas.microsoft.com/office/2007/relationships/diagramDrawing" Target="../diagrams/drawing18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9.xml"/><Relationship Id="rId6" Type="http://schemas.openxmlformats.org/officeDocument/2006/relationships/diagramColors" Target="../diagrams/colors18.xml"/><Relationship Id="rId5" Type="http://schemas.openxmlformats.org/officeDocument/2006/relationships/diagramQuickStyle" Target="../diagrams/quickStyle18.xml"/><Relationship Id="rId4" Type="http://schemas.openxmlformats.org/officeDocument/2006/relationships/diagramLayout" Target="../diagrams/layout1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9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9.xml"/><Relationship Id="rId6" Type="http://schemas.openxmlformats.org/officeDocument/2006/relationships/diagramColors" Target="../diagrams/colors19.xml"/><Relationship Id="rId5" Type="http://schemas.openxmlformats.org/officeDocument/2006/relationships/diagramQuickStyle" Target="../diagrams/quickStyle19.xml"/><Relationship Id="rId4" Type="http://schemas.openxmlformats.org/officeDocument/2006/relationships/diagramLayout" Target="../diagrams/layout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0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9.xml"/><Relationship Id="rId6" Type="http://schemas.openxmlformats.org/officeDocument/2006/relationships/diagramColors" Target="../diagrams/colors20.xml"/><Relationship Id="rId5" Type="http://schemas.openxmlformats.org/officeDocument/2006/relationships/diagramQuickStyle" Target="../diagrams/quickStyle20.xml"/><Relationship Id="rId4" Type="http://schemas.openxmlformats.org/officeDocument/2006/relationships/diagramLayout" Target="../diagrams/layout2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1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5.xml"/><Relationship Id="rId6" Type="http://schemas.openxmlformats.org/officeDocument/2006/relationships/diagramColors" Target="../diagrams/colors21.xml"/><Relationship Id="rId5" Type="http://schemas.openxmlformats.org/officeDocument/2006/relationships/diagramQuickStyle" Target="../diagrams/quickStyle21.xml"/><Relationship Id="rId4" Type="http://schemas.openxmlformats.org/officeDocument/2006/relationships/diagramLayout" Target="../diagrams/layout2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2.xml"/><Relationship Id="rId7" Type="http://schemas.microsoft.com/office/2007/relationships/diagramDrawing" Target="../diagrams/drawing19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9.xml"/><Relationship Id="rId6" Type="http://schemas.openxmlformats.org/officeDocument/2006/relationships/diagramColors" Target="../diagrams/colors22.xml"/><Relationship Id="rId5" Type="http://schemas.openxmlformats.org/officeDocument/2006/relationships/diagramQuickStyle" Target="../diagrams/quickStyle22.xml"/><Relationship Id="rId4" Type="http://schemas.openxmlformats.org/officeDocument/2006/relationships/diagramLayout" Target="../diagrams/layout2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3.xml"/><Relationship Id="rId7" Type="http://schemas.microsoft.com/office/2007/relationships/diagramDrawing" Target="../diagrams/drawing20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9.xml"/><Relationship Id="rId6" Type="http://schemas.openxmlformats.org/officeDocument/2006/relationships/diagramColors" Target="../diagrams/colors23.xml"/><Relationship Id="rId5" Type="http://schemas.openxmlformats.org/officeDocument/2006/relationships/diagramQuickStyle" Target="../diagrams/quickStyle23.xml"/><Relationship Id="rId4" Type="http://schemas.openxmlformats.org/officeDocument/2006/relationships/diagramLayout" Target="../diagrams/layout2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4.xml"/><Relationship Id="rId7" Type="http://schemas.microsoft.com/office/2007/relationships/diagramDrawing" Target="../diagrams/drawing21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9.xml"/><Relationship Id="rId6" Type="http://schemas.openxmlformats.org/officeDocument/2006/relationships/diagramColors" Target="../diagrams/colors24.xml"/><Relationship Id="rId5" Type="http://schemas.openxmlformats.org/officeDocument/2006/relationships/diagramQuickStyle" Target="../diagrams/quickStyle24.xml"/><Relationship Id="rId4" Type="http://schemas.openxmlformats.org/officeDocument/2006/relationships/diagramLayout" Target="../diagrams/layout24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diagramData" Target="../diagrams/data25.xml"/><Relationship Id="rId7" Type="http://schemas.openxmlformats.org/officeDocument/2006/relationships/image" Target="../media/image70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9.xml"/><Relationship Id="rId6" Type="http://schemas.openxmlformats.org/officeDocument/2006/relationships/diagramColors" Target="../diagrams/colors25.xml"/><Relationship Id="rId5" Type="http://schemas.openxmlformats.org/officeDocument/2006/relationships/diagramQuickStyle" Target="../diagrams/quickStyle25.xml"/><Relationship Id="rId4" Type="http://schemas.openxmlformats.org/officeDocument/2006/relationships/diagramLayout" Target="../diagrams/layout25.xml"/><Relationship Id="rId9" Type="http://schemas.microsoft.com/office/2007/relationships/diagramDrawing" Target="../diagrams/drawing22.xml"/></Relationships>
</file>

<file path=ppt/slides/_rels/slide4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3.xml"/><Relationship Id="rId3" Type="http://schemas.openxmlformats.org/officeDocument/2006/relationships/diagramData" Target="../diagrams/data26.xml"/><Relationship Id="rId7" Type="http://schemas.openxmlformats.org/officeDocument/2006/relationships/image" Target="../media/image7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9.xml"/><Relationship Id="rId6" Type="http://schemas.openxmlformats.org/officeDocument/2006/relationships/diagramColors" Target="../diagrams/colors26.xml"/><Relationship Id="rId5" Type="http://schemas.openxmlformats.org/officeDocument/2006/relationships/diagramQuickStyle" Target="../diagrams/quickStyle26.xml"/><Relationship Id="rId4" Type="http://schemas.openxmlformats.org/officeDocument/2006/relationships/diagramLayout" Target="../diagrams/layout26.xml"/></Relationships>
</file>

<file path=ppt/slides/_rels/slide4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4.xml"/><Relationship Id="rId3" Type="http://schemas.openxmlformats.org/officeDocument/2006/relationships/diagramData" Target="../diagrams/data27.xml"/><Relationship Id="rId7" Type="http://schemas.openxmlformats.org/officeDocument/2006/relationships/image" Target="../media/image73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9.xml"/><Relationship Id="rId6" Type="http://schemas.openxmlformats.org/officeDocument/2006/relationships/diagramColors" Target="../diagrams/colors27.xml"/><Relationship Id="rId5" Type="http://schemas.openxmlformats.org/officeDocument/2006/relationships/diagramQuickStyle" Target="../diagrams/quickStyle27.xml"/><Relationship Id="rId4" Type="http://schemas.openxmlformats.org/officeDocument/2006/relationships/diagramLayout" Target="../diagrams/layout2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diagramData" Target="../diagrams/data28.xml"/><Relationship Id="rId7" Type="http://schemas.openxmlformats.org/officeDocument/2006/relationships/image" Target="../media/image74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9.xml"/><Relationship Id="rId6" Type="http://schemas.openxmlformats.org/officeDocument/2006/relationships/diagramColors" Target="../diagrams/colors28.xml"/><Relationship Id="rId11" Type="http://schemas.microsoft.com/office/2007/relationships/diagramDrawing" Target="../diagrams/drawing25.xml"/><Relationship Id="rId5" Type="http://schemas.openxmlformats.org/officeDocument/2006/relationships/diagramQuickStyle" Target="../diagrams/quickStyle28.xml"/><Relationship Id="rId10" Type="http://schemas.openxmlformats.org/officeDocument/2006/relationships/image" Target="../media/image77.jpeg"/><Relationship Id="rId4" Type="http://schemas.openxmlformats.org/officeDocument/2006/relationships/diagramLayout" Target="../diagrams/layout28.xml"/><Relationship Id="rId9" Type="http://schemas.openxmlformats.org/officeDocument/2006/relationships/image" Target="../media/image7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wmf"/><Relationship Id="rId13" Type="http://schemas.openxmlformats.org/officeDocument/2006/relationships/image" Target="../media/image17.wmf"/><Relationship Id="rId18" Type="http://schemas.openxmlformats.org/officeDocument/2006/relationships/image" Target="../media/image21.wmf"/><Relationship Id="rId26" Type="http://schemas.microsoft.com/office/2007/relationships/diagramDrawing" Target="../diagrams/drawing3.xml"/><Relationship Id="rId3" Type="http://schemas.openxmlformats.org/officeDocument/2006/relationships/notesSlide" Target="../notesSlides/notesSlide4.xml"/><Relationship Id="rId21" Type="http://schemas.openxmlformats.org/officeDocument/2006/relationships/hyperlink" Target="http://www.google.com/imgres?imgurl=http://www.flags.net/images/largeflags/BELG0005.GIF&amp;imgrefurl=http://www.flags.net/BELG.htm&amp;h=260&amp;w=388&amp;sz=7&amp;tbnid=1aP5p8YH-2MQYM:&amp;tbnh=82&amp;tbnw=123&amp;prev=/search?q=flag+of+belgium&amp;tbm=isch&amp;tbo=u&amp;zoom=1&amp;q=flag+of+belgium&amp;hl=en&amp;usg=__GEZ__hWRksDBEutniA4HxFFzkc8=&amp;sa=X&amp;ei=Mg7vTsaYAvLZ4QSv5M3vCA&amp;ved=0CB0Q9QEwAg" TargetMode="External"/><Relationship Id="rId7" Type="http://schemas.openxmlformats.org/officeDocument/2006/relationships/diagramColors" Target="../diagrams/colors3.xml"/><Relationship Id="rId12" Type="http://schemas.openxmlformats.org/officeDocument/2006/relationships/image" Target="../media/image16.png"/><Relationship Id="rId17" Type="http://schemas.openxmlformats.org/officeDocument/2006/relationships/image" Target="../media/image20.wmf"/><Relationship Id="rId25" Type="http://schemas.openxmlformats.org/officeDocument/2006/relationships/image" Target="../media/image26.wmf"/><Relationship Id="rId2" Type="http://schemas.openxmlformats.org/officeDocument/2006/relationships/slideLayout" Target="../slideLayouts/slideLayout29.xml"/><Relationship Id="rId16" Type="http://schemas.openxmlformats.org/officeDocument/2006/relationships/oleObject" Target="../embeddings/oleObject1.bin"/><Relationship Id="rId20" Type="http://schemas.openxmlformats.org/officeDocument/2006/relationships/image" Target="../media/image23.png"/><Relationship Id="rId1" Type="http://schemas.openxmlformats.org/officeDocument/2006/relationships/vmlDrawing" Target="../drawings/vmlDrawing1.vml"/><Relationship Id="rId6" Type="http://schemas.openxmlformats.org/officeDocument/2006/relationships/diagramQuickStyle" Target="../diagrams/quickStyle3.xml"/><Relationship Id="rId11" Type="http://schemas.openxmlformats.org/officeDocument/2006/relationships/image" Target="../media/image15.wmf"/><Relationship Id="rId24" Type="http://schemas.openxmlformats.org/officeDocument/2006/relationships/image" Target="../media/image25.jpeg"/><Relationship Id="rId5" Type="http://schemas.openxmlformats.org/officeDocument/2006/relationships/diagramLayout" Target="../diagrams/layout3.xml"/><Relationship Id="rId15" Type="http://schemas.openxmlformats.org/officeDocument/2006/relationships/image" Target="../media/image19.wmf"/><Relationship Id="rId23" Type="http://schemas.openxmlformats.org/officeDocument/2006/relationships/hyperlink" Target="http://www.google.com/imgres?imgurl=http://www.flags.net/images/largeflags/SERB0001.GIF&amp;imgrefurl=http://www.flags.net/SERB.htm&amp;h=260&amp;w=388&amp;sz=9&amp;tbnid=f-Ttnk5HlZNIrM:&amp;tbnh=82&amp;tbnw=123&amp;prev=/search?q=flag+of+serbia&amp;tbm=isch&amp;tbo=u&amp;zoom=1&amp;q=flag+of+serbia&amp;hl=en&amp;usg=__Qw7RZgNgVgQjjDkQZeO3tL1b5DY=&amp;sa=X&amp;ei=YA_vTuSrPIWhOuH4-LcI&amp;ved=0CCAQ9QEwAw" TargetMode="External"/><Relationship Id="rId10" Type="http://schemas.openxmlformats.org/officeDocument/2006/relationships/image" Target="../media/image14.wmf"/><Relationship Id="rId19" Type="http://schemas.openxmlformats.org/officeDocument/2006/relationships/image" Target="../media/image22.wmf"/><Relationship Id="rId4" Type="http://schemas.openxmlformats.org/officeDocument/2006/relationships/diagramData" Target="../diagrams/data3.xml"/><Relationship Id="rId9" Type="http://schemas.openxmlformats.org/officeDocument/2006/relationships/image" Target="../media/image13.wmf"/><Relationship Id="rId14" Type="http://schemas.openxmlformats.org/officeDocument/2006/relationships/image" Target="../media/image18.png"/><Relationship Id="rId22" Type="http://schemas.openxmlformats.org/officeDocument/2006/relationships/image" Target="../media/image24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9.xml"/><Relationship Id="rId7" Type="http://schemas.microsoft.com/office/2007/relationships/diagramDrawing" Target="../diagrams/drawing26.xm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9.xml"/><Relationship Id="rId6" Type="http://schemas.openxmlformats.org/officeDocument/2006/relationships/diagramColors" Target="../diagrams/colors29.xml"/><Relationship Id="rId5" Type="http://schemas.openxmlformats.org/officeDocument/2006/relationships/diagramQuickStyle" Target="../diagrams/quickStyle29.xml"/><Relationship Id="rId4" Type="http://schemas.openxmlformats.org/officeDocument/2006/relationships/diagramLayout" Target="../diagrams/layout29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40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40.xml"/></Relationships>
</file>

<file path=ppt/slides/_rels/slide5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7.xml"/><Relationship Id="rId3" Type="http://schemas.openxmlformats.org/officeDocument/2006/relationships/diagramData" Target="../diagrams/data30.xml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9.xml"/><Relationship Id="rId6" Type="http://schemas.openxmlformats.org/officeDocument/2006/relationships/diagramColors" Target="../diagrams/colors30.xml"/><Relationship Id="rId5" Type="http://schemas.openxmlformats.org/officeDocument/2006/relationships/diagramQuickStyle" Target="../diagrams/quickStyle30.xml"/><Relationship Id="rId4" Type="http://schemas.openxmlformats.org/officeDocument/2006/relationships/diagramLayout" Target="../diagrams/layout30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1.xml"/><Relationship Id="rId7" Type="http://schemas.microsoft.com/office/2007/relationships/diagramDrawing" Target="../diagrams/drawing28.xm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9.xml"/><Relationship Id="rId6" Type="http://schemas.openxmlformats.org/officeDocument/2006/relationships/diagramColors" Target="../diagrams/colors31.xml"/><Relationship Id="rId5" Type="http://schemas.openxmlformats.org/officeDocument/2006/relationships/diagramQuickStyle" Target="../diagrams/quickStyle31.xml"/><Relationship Id="rId4" Type="http://schemas.openxmlformats.org/officeDocument/2006/relationships/diagramLayout" Target="../diagrams/layout3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9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3050630"/>
            <a:ext cx="8229600" cy="1314450"/>
          </a:xfrm>
          <a:solidFill>
            <a:srgbClr val="FFFF66"/>
          </a:solidFill>
          <a:effectLst>
            <a:glow rad="101600">
              <a:srgbClr val="FF99FF">
                <a:alpha val="60000"/>
              </a:srgbClr>
            </a:glow>
          </a:effectLst>
          <a:scene3d>
            <a:camera prst="obliqueBottomLeft"/>
            <a:lightRig rig="threePt" dir="t"/>
          </a:scene3d>
        </p:spPr>
        <p:txBody>
          <a:bodyPr anchor="ctr" anchorCtr="0"/>
          <a:lstStyle/>
          <a:p>
            <a:r>
              <a:rPr lang="en-US" sz="4800" b="1" u="sng" dirty="0" smtClean="0"/>
              <a:t>MONUSCO : ROLE OF MILITARY</a:t>
            </a:r>
            <a:endParaRPr lang="en-US" sz="4800" b="1" u="sng" dirty="0"/>
          </a:p>
        </p:txBody>
      </p:sp>
      <p:pic>
        <p:nvPicPr>
          <p:cNvPr id="382978" name="Picture 2" descr="C:\Documents and Settings\OPS ROOM\My Documents\My Pictures\Farm Patrol.gif"/>
          <p:cNvPicPr>
            <a:picLocks noChangeAspect="1" noChangeArrowheads="1"/>
          </p:cNvPicPr>
          <p:nvPr/>
        </p:nvPicPr>
        <p:blipFill>
          <a:blip r:embed="rId2"/>
          <a:srcRect t="7411" r="4571"/>
          <a:stretch>
            <a:fillRect/>
          </a:stretch>
        </p:blipFill>
        <p:spPr bwMode="auto">
          <a:xfrm>
            <a:off x="1" y="4572075"/>
            <a:ext cx="3120571" cy="2285927"/>
          </a:xfrm>
          <a:prstGeom prst="round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82980" name="Picture 4" descr="C:\Documents and Settings\OPS ROOM\My Documents\My Pictures\QRT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50857" y="4533248"/>
            <a:ext cx="3193143" cy="2324753"/>
          </a:xfrm>
          <a:prstGeom prst="round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3" name="Picture 6" descr="http://www.inthenews.co.uk/photo/un-backed-drc-troops-murdering-hundreds--$7020824$30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95600" y="0"/>
            <a:ext cx="3048000" cy="304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30369869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 txBox="1">
            <a:spLocks noChangeArrowheads="1"/>
          </p:cNvSpPr>
          <p:nvPr/>
        </p:nvSpPr>
        <p:spPr bwMode="auto">
          <a:xfrm>
            <a:off x="0" y="2"/>
            <a:ext cx="9144000" cy="91439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scene3d>
            <a:camera prst="orthographicFront"/>
            <a:lightRig rig="chilly" dir="t"/>
          </a:scene3d>
          <a:sp3d prstMaterial="plastic">
            <a:bevelT/>
          </a:sp3d>
        </p:spPr>
        <p:txBody>
          <a:bodyPr tIns="182880" anchor="ctr"/>
          <a:lstStyle/>
          <a:p>
            <a:pPr algn="ctr">
              <a:lnSpc>
                <a:spcPct val="80000"/>
              </a:lnSpc>
              <a:defRPr/>
            </a:pPr>
            <a:r>
              <a:rPr lang="en-US" sz="3600" b="1" u="sng" dirty="0" smtClean="0">
                <a:solidFill>
                  <a:prstClr val="white"/>
                </a:solidFill>
                <a:cs typeface="Times New Roman" pitchFamily="18" charset="0"/>
              </a:rPr>
              <a:t>FORCE CAPCITY</a:t>
            </a:r>
            <a:endParaRPr lang="en-US" sz="3600" b="1" u="sng" dirty="0">
              <a:solidFill>
                <a:prstClr val="white"/>
              </a:solidFill>
              <a:cs typeface="Times New Roman" pitchFamily="18" charset="0"/>
            </a:endParaRPr>
          </a:p>
        </p:txBody>
      </p:sp>
      <p:graphicFrame>
        <p:nvGraphicFramePr>
          <p:cNvPr id="13" name="Diagram 12"/>
          <p:cNvGraphicFramePr/>
          <p:nvPr>
            <p:extLst>
              <p:ext uri="{D42A27DB-BD31-4B8C-83A1-F6EECF244321}">
                <p14:modId xmlns="" xmlns:p14="http://schemas.microsoft.com/office/powerpoint/2010/main" val="4004316429"/>
              </p:ext>
            </p:extLst>
          </p:nvPr>
        </p:nvGraphicFramePr>
        <p:xfrm>
          <a:off x="0" y="990600"/>
          <a:ext cx="9144000" cy="6096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52400" y="1198964"/>
            <a:ext cx="9144000" cy="5506636"/>
          </a:xfrm>
          <a:prstGeom prst="rect">
            <a:avLst/>
          </a:prstGeom>
          <a:solidFill>
            <a:srgbClr val="000000">
              <a:alpha val="69804"/>
            </a:srgbClr>
          </a:solidFill>
        </p:spPr>
        <p:txBody>
          <a:bodyPr wrap="square" lIns="90488" tIns="44450" rIns="90488" bIns="44450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sz="2400" b="1" u="sng" dirty="0" smtClean="0">
                <a:solidFill>
                  <a:srgbClr val="FFFF00"/>
                </a:solidFill>
              </a:rPr>
              <a:t>MANOEUVRE UNITS</a:t>
            </a:r>
          </a:p>
          <a:p>
            <a:pPr lvl="1">
              <a:spcBef>
                <a:spcPct val="0"/>
              </a:spcBef>
            </a:pPr>
            <a:r>
              <a:rPr lang="en-US" sz="2000" b="1" dirty="0" smtClean="0">
                <a:solidFill>
                  <a:srgbClr val="FFFF00"/>
                </a:solidFill>
              </a:rPr>
              <a:t>17 X INFANTRY BATTALIONS </a:t>
            </a:r>
          </a:p>
          <a:p>
            <a:pPr eaLnBrk="1" hangingPunct="1">
              <a:spcBef>
                <a:spcPct val="0"/>
              </a:spcBef>
            </a:pPr>
            <a:r>
              <a:rPr lang="en-US" sz="2400" b="1" u="sng" dirty="0" smtClean="0">
                <a:solidFill>
                  <a:srgbClr val="FFFF00"/>
                </a:solidFill>
              </a:rPr>
              <a:t>FORCE MULTIPLIERS</a:t>
            </a:r>
            <a:endParaRPr lang="en-US" sz="2400" b="1" dirty="0" smtClean="0">
              <a:solidFill>
                <a:srgbClr val="FFFF00"/>
              </a:solidFill>
            </a:endParaRPr>
          </a:p>
          <a:p>
            <a:pPr lvl="1">
              <a:spcBef>
                <a:spcPct val="0"/>
              </a:spcBef>
            </a:pPr>
            <a:r>
              <a:rPr lang="en-US" sz="2000" b="1" dirty="0" smtClean="0">
                <a:solidFill>
                  <a:srgbClr val="FFFF00"/>
                </a:solidFill>
              </a:rPr>
              <a:t>3 X SPECIAL FORCES COMPANIES </a:t>
            </a:r>
          </a:p>
          <a:p>
            <a:pPr lvl="1">
              <a:spcBef>
                <a:spcPct val="0"/>
              </a:spcBef>
            </a:pPr>
            <a:r>
              <a:rPr lang="en-US" sz="2000" b="1" dirty="0" smtClean="0">
                <a:solidFill>
                  <a:srgbClr val="FFFF00"/>
                </a:solidFill>
              </a:rPr>
              <a:t>6 X AVIATION UNIT S </a:t>
            </a:r>
          </a:p>
          <a:p>
            <a:pPr lvl="1">
              <a:spcBef>
                <a:spcPct val="0"/>
              </a:spcBef>
            </a:pPr>
            <a:r>
              <a:rPr lang="en-US" sz="2000" b="1" dirty="0" smtClean="0">
                <a:solidFill>
                  <a:srgbClr val="FFFF00"/>
                </a:solidFill>
              </a:rPr>
              <a:t>1 X RIVERINE COMPANY</a:t>
            </a:r>
          </a:p>
          <a:p>
            <a:pPr eaLnBrk="1" hangingPunct="1">
              <a:spcBef>
                <a:spcPct val="0"/>
              </a:spcBef>
            </a:pPr>
            <a:r>
              <a:rPr lang="en-US" sz="2400" b="1" u="sng" dirty="0" smtClean="0">
                <a:solidFill>
                  <a:srgbClr val="FFFF00"/>
                </a:solidFill>
              </a:rPr>
              <a:t>FORCE ENABLERS</a:t>
            </a:r>
            <a:endParaRPr lang="en-US" sz="2400" b="1" dirty="0" smtClean="0">
              <a:solidFill>
                <a:srgbClr val="FFFF00"/>
              </a:solidFill>
            </a:endParaRPr>
          </a:p>
          <a:p>
            <a:pPr lvl="1">
              <a:spcBef>
                <a:spcPct val="0"/>
              </a:spcBef>
            </a:pPr>
            <a:r>
              <a:rPr lang="en-US" sz="2000" b="1" dirty="0" smtClean="0">
                <a:solidFill>
                  <a:srgbClr val="FFFF00"/>
                </a:solidFill>
              </a:rPr>
              <a:t>6 ENGINEER COMPANIES</a:t>
            </a:r>
          </a:p>
          <a:p>
            <a:pPr lvl="1">
              <a:spcBef>
                <a:spcPct val="0"/>
              </a:spcBef>
            </a:pPr>
            <a:r>
              <a:rPr lang="en-US" sz="2000" b="1" dirty="0" smtClean="0">
                <a:solidFill>
                  <a:srgbClr val="FFFF00"/>
                </a:solidFill>
              </a:rPr>
              <a:t>WATER TREATMENT UNITS</a:t>
            </a:r>
          </a:p>
          <a:p>
            <a:pPr lvl="1">
              <a:spcBef>
                <a:spcPct val="0"/>
              </a:spcBef>
            </a:pPr>
            <a:r>
              <a:rPr lang="en-US" sz="2000" b="1" dirty="0" smtClean="0">
                <a:solidFill>
                  <a:srgbClr val="FFFF00"/>
                </a:solidFill>
              </a:rPr>
              <a:t>AIR FIELDD SUPPORT UNITS</a:t>
            </a:r>
          </a:p>
          <a:p>
            <a:pPr lvl="1">
              <a:spcBef>
                <a:spcPct val="0"/>
              </a:spcBef>
            </a:pPr>
            <a:r>
              <a:rPr lang="en-US" sz="2000" b="1" dirty="0" smtClean="0">
                <a:solidFill>
                  <a:srgbClr val="FFFF00"/>
                </a:solidFill>
              </a:rPr>
              <a:t>MILITARY POLICE DETACHMENTS</a:t>
            </a:r>
          </a:p>
          <a:p>
            <a:pPr lvl="1">
              <a:spcBef>
                <a:spcPct val="0"/>
              </a:spcBef>
            </a:pPr>
            <a:r>
              <a:rPr lang="en-US" sz="2000" b="1" dirty="0" smtClean="0">
                <a:solidFill>
                  <a:srgbClr val="FFFF00"/>
                </a:solidFill>
              </a:rPr>
              <a:t>MEDICAL; 3 X LEVEL II HOSPITALS AND  1 X LEVEL III HOSPITAL.</a:t>
            </a:r>
          </a:p>
          <a:p>
            <a:pPr lvl="1">
              <a:spcBef>
                <a:spcPct val="0"/>
              </a:spcBef>
            </a:pPr>
            <a:r>
              <a:rPr lang="en-US" sz="2000" b="1" dirty="0" smtClean="0">
                <a:solidFill>
                  <a:srgbClr val="FFFF00"/>
                </a:solidFill>
              </a:rPr>
              <a:t>MILITARY TRAINING TEAM</a:t>
            </a:r>
          </a:p>
          <a:p>
            <a:pPr lvl="1">
              <a:spcBef>
                <a:spcPct val="0"/>
              </a:spcBef>
            </a:pPr>
            <a:r>
              <a:rPr lang="en-US" sz="2000" b="1" dirty="0" smtClean="0">
                <a:solidFill>
                  <a:srgbClr val="FFFF00"/>
                </a:solidFill>
              </a:rPr>
              <a:t>48 MILITARY OBSERVER TEAM SITES</a:t>
            </a:r>
          </a:p>
          <a:p>
            <a:pPr lvl="1">
              <a:spcBef>
                <a:spcPct val="0"/>
              </a:spcBef>
            </a:pPr>
            <a:r>
              <a:rPr lang="en-US" sz="2000" b="1" dirty="0" smtClean="0">
                <a:solidFill>
                  <a:srgbClr val="FFFF00"/>
                </a:solidFill>
              </a:rPr>
              <a:t>MONUSCO CIVIL TRANSPORT AIRCRAFT (1 X AN-72, 3 X IL-76,            6 x C130, 4 x MI-26, 30 x MI-8, 2 x BOEING 737 &amp; 3x CRJ 200)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sz="2000" b="1" dirty="0" smtClean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0714910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7DC3D25A-C8AE-406B-A9B1-B9972E6FC8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13">
                                            <p:graphicEl>
                                              <a:dgm id="{7DC3D25A-C8AE-406B-A9B1-B9972E6FC8A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4B57F4AB-99D7-4AE2-B893-33FA92F183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" dur="1000"/>
                                        <p:tgtEl>
                                          <p:spTgt spid="13">
                                            <p:graphicEl>
                                              <a:dgm id="{4B57F4AB-99D7-4AE2-B893-33FA92F183A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3" grpId="0">
        <p:bldSub>
          <a:bldDgm bld="one"/>
        </p:bldSub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/>
          <a:srcRect l="14844" t="33333" r="36719" b="625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4099" name="Freeform 3"/>
          <p:cNvSpPr>
            <a:spLocks/>
          </p:cNvSpPr>
          <p:nvPr/>
        </p:nvSpPr>
        <p:spPr bwMode="auto">
          <a:xfrm>
            <a:off x="7037388" y="1843088"/>
            <a:ext cx="1277937" cy="246221"/>
          </a:xfrm>
          <a:custGeom>
            <a:avLst/>
            <a:gdLst>
              <a:gd name="T0" fmla="*/ 2147483647 w 805"/>
              <a:gd name="T1" fmla="*/ 0 h 635"/>
              <a:gd name="T2" fmla="*/ 2147483647 w 805"/>
              <a:gd name="T3" fmla="*/ 2147483647 h 635"/>
              <a:gd name="T4" fmla="*/ 2147483647 w 805"/>
              <a:gd name="T5" fmla="*/ 2147483647 h 635"/>
              <a:gd name="T6" fmla="*/ 2147483647 w 805"/>
              <a:gd name="T7" fmla="*/ 2147483647 h 635"/>
              <a:gd name="T8" fmla="*/ 2147483647 w 805"/>
              <a:gd name="T9" fmla="*/ 2147483647 h 635"/>
              <a:gd name="T10" fmla="*/ 2147483647 w 805"/>
              <a:gd name="T11" fmla="*/ 2147483647 h 635"/>
              <a:gd name="T12" fmla="*/ 2147483647 w 805"/>
              <a:gd name="T13" fmla="*/ 2147483647 h 635"/>
              <a:gd name="T14" fmla="*/ 2147483647 w 805"/>
              <a:gd name="T15" fmla="*/ 2147483647 h 635"/>
              <a:gd name="T16" fmla="*/ 2147483647 w 805"/>
              <a:gd name="T17" fmla="*/ 2147483647 h 635"/>
              <a:gd name="T18" fmla="*/ 2147483647 w 805"/>
              <a:gd name="T19" fmla="*/ 2147483647 h 635"/>
              <a:gd name="T20" fmla="*/ 2147483647 w 805"/>
              <a:gd name="T21" fmla="*/ 2147483647 h 635"/>
              <a:gd name="T22" fmla="*/ 2147483647 w 805"/>
              <a:gd name="T23" fmla="*/ 2147483647 h 635"/>
              <a:gd name="T24" fmla="*/ 2147483647 w 805"/>
              <a:gd name="T25" fmla="*/ 2147483647 h 635"/>
              <a:gd name="T26" fmla="*/ 2147483647 w 805"/>
              <a:gd name="T27" fmla="*/ 2147483647 h 635"/>
              <a:gd name="T28" fmla="*/ 2147483647 w 805"/>
              <a:gd name="T29" fmla="*/ 2147483647 h 635"/>
              <a:gd name="T30" fmla="*/ 2147483647 w 805"/>
              <a:gd name="T31" fmla="*/ 2147483647 h 635"/>
              <a:gd name="T32" fmla="*/ 2147483647 w 805"/>
              <a:gd name="T33" fmla="*/ 2147483647 h 635"/>
              <a:gd name="T34" fmla="*/ 2147483647 w 805"/>
              <a:gd name="T35" fmla="*/ 2147483647 h 635"/>
              <a:gd name="T36" fmla="*/ 2147483647 w 805"/>
              <a:gd name="T37" fmla="*/ 2147483647 h 635"/>
              <a:gd name="T38" fmla="*/ 2147483647 w 805"/>
              <a:gd name="T39" fmla="*/ 2147483647 h 635"/>
              <a:gd name="T40" fmla="*/ 2147483647 w 805"/>
              <a:gd name="T41" fmla="*/ 2147483647 h 635"/>
              <a:gd name="T42" fmla="*/ 2147483647 w 805"/>
              <a:gd name="T43" fmla="*/ 2147483647 h 635"/>
              <a:gd name="T44" fmla="*/ 2147483647 w 805"/>
              <a:gd name="T45" fmla="*/ 2147483647 h 635"/>
              <a:gd name="T46" fmla="*/ 2147483647 w 805"/>
              <a:gd name="T47" fmla="*/ 2147483647 h 635"/>
              <a:gd name="T48" fmla="*/ 2147483647 w 805"/>
              <a:gd name="T49" fmla="*/ 2147483647 h 635"/>
              <a:gd name="T50" fmla="*/ 2147483647 w 805"/>
              <a:gd name="T51" fmla="*/ 2147483647 h 635"/>
              <a:gd name="T52" fmla="*/ 2147483647 w 805"/>
              <a:gd name="T53" fmla="*/ 2147483647 h 635"/>
              <a:gd name="T54" fmla="*/ 2147483647 w 805"/>
              <a:gd name="T55" fmla="*/ 2147483647 h 635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805"/>
              <a:gd name="T85" fmla="*/ 0 h 635"/>
              <a:gd name="T86" fmla="*/ 805 w 805"/>
              <a:gd name="T87" fmla="*/ 635 h 635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805" h="635">
                <a:moveTo>
                  <a:pt x="805" y="0"/>
                </a:moveTo>
                <a:cubicBezTo>
                  <a:pt x="751" y="3"/>
                  <a:pt x="697" y="2"/>
                  <a:pt x="643" y="9"/>
                </a:cubicBezTo>
                <a:cubicBezTo>
                  <a:pt x="590" y="16"/>
                  <a:pt x="535" y="45"/>
                  <a:pt x="481" y="54"/>
                </a:cubicBezTo>
                <a:cubicBezTo>
                  <a:pt x="439" y="51"/>
                  <a:pt x="397" y="51"/>
                  <a:pt x="355" y="45"/>
                </a:cubicBezTo>
                <a:cubicBezTo>
                  <a:pt x="336" y="42"/>
                  <a:pt x="301" y="27"/>
                  <a:pt x="301" y="27"/>
                </a:cubicBezTo>
                <a:cubicBezTo>
                  <a:pt x="256" y="30"/>
                  <a:pt x="210" y="29"/>
                  <a:pt x="166" y="36"/>
                </a:cubicBezTo>
                <a:cubicBezTo>
                  <a:pt x="157" y="38"/>
                  <a:pt x="186" y="38"/>
                  <a:pt x="193" y="45"/>
                </a:cubicBezTo>
                <a:cubicBezTo>
                  <a:pt x="200" y="52"/>
                  <a:pt x="198" y="64"/>
                  <a:pt x="202" y="72"/>
                </a:cubicBezTo>
                <a:cubicBezTo>
                  <a:pt x="221" y="110"/>
                  <a:pt x="229" y="127"/>
                  <a:pt x="238" y="171"/>
                </a:cubicBezTo>
                <a:cubicBezTo>
                  <a:pt x="235" y="198"/>
                  <a:pt x="239" y="227"/>
                  <a:pt x="229" y="252"/>
                </a:cubicBezTo>
                <a:cubicBezTo>
                  <a:pt x="225" y="261"/>
                  <a:pt x="211" y="259"/>
                  <a:pt x="202" y="261"/>
                </a:cubicBezTo>
                <a:cubicBezTo>
                  <a:pt x="178" y="268"/>
                  <a:pt x="130" y="279"/>
                  <a:pt x="130" y="279"/>
                </a:cubicBezTo>
                <a:cubicBezTo>
                  <a:pt x="109" y="341"/>
                  <a:pt x="123" y="272"/>
                  <a:pt x="166" y="315"/>
                </a:cubicBezTo>
                <a:cubicBezTo>
                  <a:pt x="173" y="322"/>
                  <a:pt x="165" y="337"/>
                  <a:pt x="157" y="342"/>
                </a:cubicBezTo>
                <a:cubicBezTo>
                  <a:pt x="144" y="350"/>
                  <a:pt x="127" y="348"/>
                  <a:pt x="112" y="351"/>
                </a:cubicBezTo>
                <a:cubicBezTo>
                  <a:pt x="109" y="363"/>
                  <a:pt x="112" y="379"/>
                  <a:pt x="103" y="387"/>
                </a:cubicBezTo>
                <a:cubicBezTo>
                  <a:pt x="89" y="399"/>
                  <a:pt x="65" y="394"/>
                  <a:pt x="49" y="405"/>
                </a:cubicBezTo>
                <a:cubicBezTo>
                  <a:pt x="40" y="411"/>
                  <a:pt x="31" y="417"/>
                  <a:pt x="22" y="423"/>
                </a:cubicBezTo>
                <a:cubicBezTo>
                  <a:pt x="0" y="488"/>
                  <a:pt x="37" y="501"/>
                  <a:pt x="85" y="513"/>
                </a:cubicBezTo>
                <a:cubicBezTo>
                  <a:pt x="91" y="531"/>
                  <a:pt x="97" y="549"/>
                  <a:pt x="103" y="567"/>
                </a:cubicBezTo>
                <a:cubicBezTo>
                  <a:pt x="106" y="576"/>
                  <a:pt x="104" y="589"/>
                  <a:pt x="112" y="594"/>
                </a:cubicBezTo>
                <a:cubicBezTo>
                  <a:pt x="130" y="606"/>
                  <a:pt x="166" y="630"/>
                  <a:pt x="166" y="630"/>
                </a:cubicBezTo>
                <a:cubicBezTo>
                  <a:pt x="220" y="627"/>
                  <a:pt x="276" y="635"/>
                  <a:pt x="328" y="621"/>
                </a:cubicBezTo>
                <a:cubicBezTo>
                  <a:pt x="340" y="618"/>
                  <a:pt x="326" y="591"/>
                  <a:pt x="337" y="585"/>
                </a:cubicBezTo>
                <a:cubicBezTo>
                  <a:pt x="358" y="573"/>
                  <a:pt x="385" y="579"/>
                  <a:pt x="409" y="576"/>
                </a:cubicBezTo>
                <a:cubicBezTo>
                  <a:pt x="435" y="567"/>
                  <a:pt x="452" y="557"/>
                  <a:pt x="481" y="576"/>
                </a:cubicBezTo>
                <a:cubicBezTo>
                  <a:pt x="489" y="581"/>
                  <a:pt x="482" y="598"/>
                  <a:pt x="490" y="603"/>
                </a:cubicBezTo>
                <a:cubicBezTo>
                  <a:pt x="500" y="609"/>
                  <a:pt x="514" y="603"/>
                  <a:pt x="526" y="603"/>
                </a:cubicBez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/>
            <a:endParaRPr lang="en-US" sz="1600">
              <a:solidFill>
                <a:srgbClr val="FFFFFF"/>
              </a:solidFill>
            </a:endParaRPr>
          </a:p>
        </p:txBody>
      </p:sp>
      <p:sp>
        <p:nvSpPr>
          <p:cNvPr id="4100" name="Freeform 4"/>
          <p:cNvSpPr>
            <a:spLocks/>
          </p:cNvSpPr>
          <p:nvPr/>
        </p:nvSpPr>
        <p:spPr bwMode="auto">
          <a:xfrm>
            <a:off x="6796088" y="2763838"/>
            <a:ext cx="1047750" cy="246221"/>
          </a:xfrm>
          <a:custGeom>
            <a:avLst/>
            <a:gdLst>
              <a:gd name="T0" fmla="*/ 2147483647 w 660"/>
              <a:gd name="T1" fmla="*/ 2147483647 h 739"/>
              <a:gd name="T2" fmla="*/ 2147483647 w 660"/>
              <a:gd name="T3" fmla="*/ 2147483647 h 739"/>
              <a:gd name="T4" fmla="*/ 2147483647 w 660"/>
              <a:gd name="T5" fmla="*/ 2147483647 h 739"/>
              <a:gd name="T6" fmla="*/ 2147483647 w 660"/>
              <a:gd name="T7" fmla="*/ 2147483647 h 739"/>
              <a:gd name="T8" fmla="*/ 2147483647 w 660"/>
              <a:gd name="T9" fmla="*/ 2147483647 h 739"/>
              <a:gd name="T10" fmla="*/ 2147483647 w 660"/>
              <a:gd name="T11" fmla="*/ 2147483647 h 739"/>
              <a:gd name="T12" fmla="*/ 2147483647 w 660"/>
              <a:gd name="T13" fmla="*/ 2147483647 h 739"/>
              <a:gd name="T14" fmla="*/ 2147483647 w 660"/>
              <a:gd name="T15" fmla="*/ 2147483647 h 739"/>
              <a:gd name="T16" fmla="*/ 2147483647 w 660"/>
              <a:gd name="T17" fmla="*/ 2147483647 h 739"/>
              <a:gd name="T18" fmla="*/ 2147483647 w 660"/>
              <a:gd name="T19" fmla="*/ 2147483647 h 739"/>
              <a:gd name="T20" fmla="*/ 2147483647 w 660"/>
              <a:gd name="T21" fmla="*/ 2147483647 h 739"/>
              <a:gd name="T22" fmla="*/ 2147483647 w 660"/>
              <a:gd name="T23" fmla="*/ 2147483647 h 739"/>
              <a:gd name="T24" fmla="*/ 2147483647 w 660"/>
              <a:gd name="T25" fmla="*/ 2147483647 h 739"/>
              <a:gd name="T26" fmla="*/ 2147483647 w 660"/>
              <a:gd name="T27" fmla="*/ 2147483647 h 739"/>
              <a:gd name="T28" fmla="*/ 2147483647 w 660"/>
              <a:gd name="T29" fmla="*/ 2147483647 h 739"/>
              <a:gd name="T30" fmla="*/ 2147483647 w 660"/>
              <a:gd name="T31" fmla="*/ 2147483647 h 739"/>
              <a:gd name="T32" fmla="*/ 2147483647 w 660"/>
              <a:gd name="T33" fmla="*/ 2147483647 h 739"/>
              <a:gd name="T34" fmla="*/ 2147483647 w 660"/>
              <a:gd name="T35" fmla="*/ 2147483647 h 739"/>
              <a:gd name="T36" fmla="*/ 2147483647 w 660"/>
              <a:gd name="T37" fmla="*/ 2147483647 h 739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660"/>
              <a:gd name="T58" fmla="*/ 0 h 739"/>
              <a:gd name="T59" fmla="*/ 660 w 660"/>
              <a:gd name="T60" fmla="*/ 739 h 739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660" h="739">
                <a:moveTo>
                  <a:pt x="660" y="41"/>
                </a:moveTo>
                <a:cubicBezTo>
                  <a:pt x="648" y="38"/>
                  <a:pt x="634" y="40"/>
                  <a:pt x="624" y="32"/>
                </a:cubicBezTo>
                <a:cubicBezTo>
                  <a:pt x="617" y="26"/>
                  <a:pt x="624" y="7"/>
                  <a:pt x="615" y="5"/>
                </a:cubicBezTo>
                <a:cubicBezTo>
                  <a:pt x="585" y="0"/>
                  <a:pt x="555" y="11"/>
                  <a:pt x="525" y="14"/>
                </a:cubicBezTo>
                <a:cubicBezTo>
                  <a:pt x="522" y="26"/>
                  <a:pt x="528" y="46"/>
                  <a:pt x="516" y="50"/>
                </a:cubicBezTo>
                <a:cubicBezTo>
                  <a:pt x="476" y="63"/>
                  <a:pt x="432" y="57"/>
                  <a:pt x="390" y="59"/>
                </a:cubicBezTo>
                <a:cubicBezTo>
                  <a:pt x="318" y="63"/>
                  <a:pt x="246" y="65"/>
                  <a:pt x="174" y="68"/>
                </a:cubicBezTo>
                <a:cubicBezTo>
                  <a:pt x="168" y="77"/>
                  <a:pt x="166" y="92"/>
                  <a:pt x="156" y="95"/>
                </a:cubicBezTo>
                <a:cubicBezTo>
                  <a:pt x="127" y="105"/>
                  <a:pt x="82" y="78"/>
                  <a:pt x="66" y="104"/>
                </a:cubicBezTo>
                <a:cubicBezTo>
                  <a:pt x="0" y="214"/>
                  <a:pt x="52" y="222"/>
                  <a:pt x="102" y="239"/>
                </a:cubicBezTo>
                <a:cubicBezTo>
                  <a:pt x="124" y="304"/>
                  <a:pt x="102" y="227"/>
                  <a:pt x="102" y="356"/>
                </a:cubicBezTo>
                <a:cubicBezTo>
                  <a:pt x="102" y="380"/>
                  <a:pt x="90" y="416"/>
                  <a:pt x="111" y="428"/>
                </a:cubicBezTo>
                <a:cubicBezTo>
                  <a:pt x="153" y="453"/>
                  <a:pt x="255" y="446"/>
                  <a:pt x="255" y="446"/>
                </a:cubicBezTo>
                <a:cubicBezTo>
                  <a:pt x="303" y="462"/>
                  <a:pt x="274" y="450"/>
                  <a:pt x="336" y="491"/>
                </a:cubicBezTo>
                <a:cubicBezTo>
                  <a:pt x="345" y="497"/>
                  <a:pt x="363" y="509"/>
                  <a:pt x="363" y="509"/>
                </a:cubicBezTo>
                <a:cubicBezTo>
                  <a:pt x="380" y="559"/>
                  <a:pt x="409" y="546"/>
                  <a:pt x="462" y="554"/>
                </a:cubicBezTo>
                <a:cubicBezTo>
                  <a:pt x="465" y="563"/>
                  <a:pt x="469" y="572"/>
                  <a:pt x="471" y="581"/>
                </a:cubicBezTo>
                <a:cubicBezTo>
                  <a:pt x="475" y="605"/>
                  <a:pt x="474" y="630"/>
                  <a:pt x="480" y="653"/>
                </a:cubicBezTo>
                <a:cubicBezTo>
                  <a:pt x="504" y="739"/>
                  <a:pt x="588" y="734"/>
                  <a:pt x="651" y="734"/>
                </a:cubicBez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/>
            <a:endParaRPr lang="en-US" sz="1600">
              <a:solidFill>
                <a:srgbClr val="FFFFFF"/>
              </a:solidFill>
            </a:endParaRPr>
          </a:p>
        </p:txBody>
      </p:sp>
      <p:sp>
        <p:nvSpPr>
          <p:cNvPr id="4101" name="Freeform 5"/>
          <p:cNvSpPr>
            <a:spLocks/>
          </p:cNvSpPr>
          <p:nvPr/>
        </p:nvSpPr>
        <p:spPr bwMode="auto">
          <a:xfrm>
            <a:off x="4629150" y="671513"/>
            <a:ext cx="2073275" cy="246221"/>
          </a:xfrm>
          <a:custGeom>
            <a:avLst/>
            <a:gdLst>
              <a:gd name="T0" fmla="*/ 2147483647 w 1306"/>
              <a:gd name="T1" fmla="*/ 0 h 2673"/>
              <a:gd name="T2" fmla="*/ 2147483647 w 1306"/>
              <a:gd name="T3" fmla="*/ 2147483647 h 2673"/>
              <a:gd name="T4" fmla="*/ 2147483647 w 1306"/>
              <a:gd name="T5" fmla="*/ 2147483647 h 2673"/>
              <a:gd name="T6" fmla="*/ 2147483647 w 1306"/>
              <a:gd name="T7" fmla="*/ 2147483647 h 2673"/>
              <a:gd name="T8" fmla="*/ 2147483647 w 1306"/>
              <a:gd name="T9" fmla="*/ 2147483647 h 2673"/>
              <a:gd name="T10" fmla="*/ 2147483647 w 1306"/>
              <a:gd name="T11" fmla="*/ 2147483647 h 2673"/>
              <a:gd name="T12" fmla="*/ 2147483647 w 1306"/>
              <a:gd name="T13" fmla="*/ 2147483647 h 2673"/>
              <a:gd name="T14" fmla="*/ 2147483647 w 1306"/>
              <a:gd name="T15" fmla="*/ 2147483647 h 2673"/>
              <a:gd name="T16" fmla="*/ 2147483647 w 1306"/>
              <a:gd name="T17" fmla="*/ 2147483647 h 2673"/>
              <a:gd name="T18" fmla="*/ 2147483647 w 1306"/>
              <a:gd name="T19" fmla="*/ 2147483647 h 2673"/>
              <a:gd name="T20" fmla="*/ 2147483647 w 1306"/>
              <a:gd name="T21" fmla="*/ 2147483647 h 2673"/>
              <a:gd name="T22" fmla="*/ 2147483647 w 1306"/>
              <a:gd name="T23" fmla="*/ 2147483647 h 2673"/>
              <a:gd name="T24" fmla="*/ 2147483647 w 1306"/>
              <a:gd name="T25" fmla="*/ 2147483647 h 2673"/>
              <a:gd name="T26" fmla="*/ 2147483647 w 1306"/>
              <a:gd name="T27" fmla="*/ 2147483647 h 2673"/>
              <a:gd name="T28" fmla="*/ 2147483647 w 1306"/>
              <a:gd name="T29" fmla="*/ 2147483647 h 2673"/>
              <a:gd name="T30" fmla="*/ 2147483647 w 1306"/>
              <a:gd name="T31" fmla="*/ 2147483647 h 2673"/>
              <a:gd name="T32" fmla="*/ 2147483647 w 1306"/>
              <a:gd name="T33" fmla="*/ 2147483647 h 2673"/>
              <a:gd name="T34" fmla="*/ 2147483647 w 1306"/>
              <a:gd name="T35" fmla="*/ 2147483647 h 2673"/>
              <a:gd name="T36" fmla="*/ 2147483647 w 1306"/>
              <a:gd name="T37" fmla="*/ 2147483647 h 2673"/>
              <a:gd name="T38" fmla="*/ 2147483647 w 1306"/>
              <a:gd name="T39" fmla="*/ 2147483647 h 2673"/>
              <a:gd name="T40" fmla="*/ 2147483647 w 1306"/>
              <a:gd name="T41" fmla="*/ 2147483647 h 2673"/>
              <a:gd name="T42" fmla="*/ 2147483647 w 1306"/>
              <a:gd name="T43" fmla="*/ 2147483647 h 2673"/>
              <a:gd name="T44" fmla="*/ 2147483647 w 1306"/>
              <a:gd name="T45" fmla="*/ 2147483647 h 2673"/>
              <a:gd name="T46" fmla="*/ 2147483647 w 1306"/>
              <a:gd name="T47" fmla="*/ 2147483647 h 2673"/>
              <a:gd name="T48" fmla="*/ 2147483647 w 1306"/>
              <a:gd name="T49" fmla="*/ 2147483647 h 2673"/>
              <a:gd name="T50" fmla="*/ 2147483647 w 1306"/>
              <a:gd name="T51" fmla="*/ 2147483647 h 2673"/>
              <a:gd name="T52" fmla="*/ 2147483647 w 1306"/>
              <a:gd name="T53" fmla="*/ 2147483647 h 2673"/>
              <a:gd name="T54" fmla="*/ 2147483647 w 1306"/>
              <a:gd name="T55" fmla="*/ 2147483647 h 2673"/>
              <a:gd name="T56" fmla="*/ 2147483647 w 1306"/>
              <a:gd name="T57" fmla="*/ 2147483647 h 2673"/>
              <a:gd name="T58" fmla="*/ 2147483647 w 1306"/>
              <a:gd name="T59" fmla="*/ 2147483647 h 2673"/>
              <a:gd name="T60" fmla="*/ 2147483647 w 1306"/>
              <a:gd name="T61" fmla="*/ 2147483647 h 2673"/>
              <a:gd name="T62" fmla="*/ 2147483647 w 1306"/>
              <a:gd name="T63" fmla="*/ 2147483647 h 2673"/>
              <a:gd name="T64" fmla="*/ 2147483647 w 1306"/>
              <a:gd name="T65" fmla="*/ 2147483647 h 2673"/>
              <a:gd name="T66" fmla="*/ 2147483647 w 1306"/>
              <a:gd name="T67" fmla="*/ 2147483647 h 2673"/>
              <a:gd name="T68" fmla="*/ 2147483647 w 1306"/>
              <a:gd name="T69" fmla="*/ 2147483647 h 2673"/>
              <a:gd name="T70" fmla="*/ 2147483647 w 1306"/>
              <a:gd name="T71" fmla="*/ 2147483647 h 2673"/>
              <a:gd name="T72" fmla="*/ 2147483647 w 1306"/>
              <a:gd name="T73" fmla="*/ 2147483647 h 2673"/>
              <a:gd name="T74" fmla="*/ 2147483647 w 1306"/>
              <a:gd name="T75" fmla="*/ 2147483647 h 2673"/>
              <a:gd name="T76" fmla="*/ 2147483647 w 1306"/>
              <a:gd name="T77" fmla="*/ 2147483647 h 2673"/>
              <a:gd name="T78" fmla="*/ 2147483647 w 1306"/>
              <a:gd name="T79" fmla="*/ 2147483647 h 2673"/>
              <a:gd name="T80" fmla="*/ 2147483647 w 1306"/>
              <a:gd name="T81" fmla="*/ 2147483647 h 2673"/>
              <a:gd name="T82" fmla="*/ 2147483647 w 1306"/>
              <a:gd name="T83" fmla="*/ 2147483647 h 2673"/>
              <a:gd name="T84" fmla="*/ 2147483647 w 1306"/>
              <a:gd name="T85" fmla="*/ 2147483647 h 2673"/>
              <a:gd name="T86" fmla="*/ 2147483647 w 1306"/>
              <a:gd name="T87" fmla="*/ 2147483647 h 2673"/>
              <a:gd name="T88" fmla="*/ 2147483647 w 1306"/>
              <a:gd name="T89" fmla="*/ 2147483647 h 2673"/>
              <a:gd name="T90" fmla="*/ 2147483647 w 1306"/>
              <a:gd name="T91" fmla="*/ 2147483647 h 2673"/>
              <a:gd name="T92" fmla="*/ 2147483647 w 1306"/>
              <a:gd name="T93" fmla="*/ 2147483647 h 2673"/>
              <a:gd name="T94" fmla="*/ 2147483647 w 1306"/>
              <a:gd name="T95" fmla="*/ 2147483647 h 2673"/>
              <a:gd name="T96" fmla="*/ 2147483647 w 1306"/>
              <a:gd name="T97" fmla="*/ 2147483647 h 2673"/>
              <a:gd name="T98" fmla="*/ 2147483647 w 1306"/>
              <a:gd name="T99" fmla="*/ 2147483647 h 2673"/>
              <a:gd name="T100" fmla="*/ 2147483647 w 1306"/>
              <a:gd name="T101" fmla="*/ 2147483647 h 2673"/>
              <a:gd name="T102" fmla="*/ 2147483647 w 1306"/>
              <a:gd name="T103" fmla="*/ 2147483647 h 2673"/>
              <a:gd name="T104" fmla="*/ 2147483647 w 1306"/>
              <a:gd name="T105" fmla="*/ 2147483647 h 2673"/>
              <a:gd name="T106" fmla="*/ 2147483647 w 1306"/>
              <a:gd name="T107" fmla="*/ 2147483647 h 2673"/>
              <a:gd name="T108" fmla="*/ 2147483647 w 1306"/>
              <a:gd name="T109" fmla="*/ 2147483647 h 2673"/>
              <a:gd name="T110" fmla="*/ 2147483647 w 1306"/>
              <a:gd name="T111" fmla="*/ 2147483647 h 2673"/>
              <a:gd name="T112" fmla="*/ 2147483647 w 1306"/>
              <a:gd name="T113" fmla="*/ 2147483647 h 2673"/>
              <a:gd name="T114" fmla="*/ 2147483647 w 1306"/>
              <a:gd name="T115" fmla="*/ 2147483647 h 2673"/>
              <a:gd name="T116" fmla="*/ 2147483647 w 1306"/>
              <a:gd name="T117" fmla="*/ 2147483647 h 2673"/>
              <a:gd name="T118" fmla="*/ 2147483647 w 1306"/>
              <a:gd name="T119" fmla="*/ 2147483647 h 2673"/>
              <a:gd name="T120" fmla="*/ 2147483647 w 1306"/>
              <a:gd name="T121" fmla="*/ 2147483647 h 2673"/>
              <a:gd name="T122" fmla="*/ 0 w 1306"/>
              <a:gd name="T123" fmla="*/ 2147483647 h 2673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1306"/>
              <a:gd name="T187" fmla="*/ 0 h 2673"/>
              <a:gd name="T188" fmla="*/ 1306 w 1306"/>
              <a:gd name="T189" fmla="*/ 2673 h 2673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1306" h="2673">
                <a:moveTo>
                  <a:pt x="216" y="0"/>
                </a:moveTo>
                <a:cubicBezTo>
                  <a:pt x="234" y="3"/>
                  <a:pt x="254" y="1"/>
                  <a:pt x="270" y="9"/>
                </a:cubicBezTo>
                <a:cubicBezTo>
                  <a:pt x="330" y="39"/>
                  <a:pt x="245" y="37"/>
                  <a:pt x="315" y="45"/>
                </a:cubicBezTo>
                <a:cubicBezTo>
                  <a:pt x="357" y="50"/>
                  <a:pt x="399" y="51"/>
                  <a:pt x="441" y="54"/>
                </a:cubicBezTo>
                <a:cubicBezTo>
                  <a:pt x="450" y="60"/>
                  <a:pt x="465" y="62"/>
                  <a:pt x="468" y="72"/>
                </a:cubicBezTo>
                <a:cubicBezTo>
                  <a:pt x="489" y="135"/>
                  <a:pt x="351" y="125"/>
                  <a:pt x="342" y="126"/>
                </a:cubicBezTo>
                <a:cubicBezTo>
                  <a:pt x="278" y="147"/>
                  <a:pt x="299" y="128"/>
                  <a:pt x="270" y="171"/>
                </a:cubicBezTo>
                <a:cubicBezTo>
                  <a:pt x="273" y="180"/>
                  <a:pt x="271" y="192"/>
                  <a:pt x="279" y="198"/>
                </a:cubicBezTo>
                <a:cubicBezTo>
                  <a:pt x="294" y="209"/>
                  <a:pt x="333" y="216"/>
                  <a:pt x="333" y="216"/>
                </a:cubicBezTo>
                <a:cubicBezTo>
                  <a:pt x="339" y="225"/>
                  <a:pt x="351" y="232"/>
                  <a:pt x="351" y="243"/>
                </a:cubicBezTo>
                <a:cubicBezTo>
                  <a:pt x="351" y="262"/>
                  <a:pt x="333" y="297"/>
                  <a:pt x="333" y="297"/>
                </a:cubicBezTo>
                <a:cubicBezTo>
                  <a:pt x="336" y="321"/>
                  <a:pt x="321" y="357"/>
                  <a:pt x="342" y="369"/>
                </a:cubicBezTo>
                <a:cubicBezTo>
                  <a:pt x="381" y="391"/>
                  <a:pt x="433" y="371"/>
                  <a:pt x="477" y="378"/>
                </a:cubicBezTo>
                <a:cubicBezTo>
                  <a:pt x="488" y="380"/>
                  <a:pt x="495" y="390"/>
                  <a:pt x="504" y="396"/>
                </a:cubicBezTo>
                <a:cubicBezTo>
                  <a:pt x="475" y="511"/>
                  <a:pt x="318" y="477"/>
                  <a:pt x="216" y="495"/>
                </a:cubicBezTo>
                <a:cubicBezTo>
                  <a:pt x="204" y="531"/>
                  <a:pt x="188" y="537"/>
                  <a:pt x="153" y="549"/>
                </a:cubicBezTo>
                <a:cubicBezTo>
                  <a:pt x="156" y="558"/>
                  <a:pt x="155" y="569"/>
                  <a:pt x="162" y="576"/>
                </a:cubicBezTo>
                <a:cubicBezTo>
                  <a:pt x="169" y="583"/>
                  <a:pt x="241" y="609"/>
                  <a:pt x="252" y="612"/>
                </a:cubicBezTo>
                <a:cubicBezTo>
                  <a:pt x="260" y="730"/>
                  <a:pt x="229" y="745"/>
                  <a:pt x="315" y="774"/>
                </a:cubicBezTo>
                <a:cubicBezTo>
                  <a:pt x="318" y="783"/>
                  <a:pt x="316" y="796"/>
                  <a:pt x="324" y="801"/>
                </a:cubicBezTo>
                <a:cubicBezTo>
                  <a:pt x="340" y="810"/>
                  <a:pt x="367" y="796"/>
                  <a:pt x="378" y="810"/>
                </a:cubicBezTo>
                <a:cubicBezTo>
                  <a:pt x="400" y="839"/>
                  <a:pt x="372" y="891"/>
                  <a:pt x="396" y="918"/>
                </a:cubicBezTo>
                <a:cubicBezTo>
                  <a:pt x="410" y="934"/>
                  <a:pt x="450" y="954"/>
                  <a:pt x="450" y="954"/>
                </a:cubicBezTo>
                <a:cubicBezTo>
                  <a:pt x="423" y="963"/>
                  <a:pt x="396" y="972"/>
                  <a:pt x="369" y="981"/>
                </a:cubicBezTo>
                <a:cubicBezTo>
                  <a:pt x="360" y="984"/>
                  <a:pt x="342" y="990"/>
                  <a:pt x="342" y="990"/>
                </a:cubicBezTo>
                <a:cubicBezTo>
                  <a:pt x="348" y="999"/>
                  <a:pt x="349" y="1015"/>
                  <a:pt x="360" y="1017"/>
                </a:cubicBezTo>
                <a:cubicBezTo>
                  <a:pt x="412" y="1029"/>
                  <a:pt x="567" y="999"/>
                  <a:pt x="477" y="1044"/>
                </a:cubicBezTo>
                <a:cubicBezTo>
                  <a:pt x="469" y="1048"/>
                  <a:pt x="459" y="1050"/>
                  <a:pt x="450" y="1053"/>
                </a:cubicBezTo>
                <a:cubicBezTo>
                  <a:pt x="434" y="1102"/>
                  <a:pt x="437" y="1104"/>
                  <a:pt x="486" y="1116"/>
                </a:cubicBezTo>
                <a:cubicBezTo>
                  <a:pt x="520" y="1167"/>
                  <a:pt x="557" y="1161"/>
                  <a:pt x="612" y="1179"/>
                </a:cubicBezTo>
                <a:cubicBezTo>
                  <a:pt x="647" y="1232"/>
                  <a:pt x="685" y="1233"/>
                  <a:pt x="747" y="1242"/>
                </a:cubicBezTo>
                <a:cubicBezTo>
                  <a:pt x="738" y="1248"/>
                  <a:pt x="723" y="1250"/>
                  <a:pt x="720" y="1260"/>
                </a:cubicBezTo>
                <a:cubicBezTo>
                  <a:pt x="716" y="1275"/>
                  <a:pt x="726" y="1290"/>
                  <a:pt x="729" y="1305"/>
                </a:cubicBezTo>
                <a:cubicBezTo>
                  <a:pt x="739" y="1350"/>
                  <a:pt x="758" y="1363"/>
                  <a:pt x="801" y="1377"/>
                </a:cubicBezTo>
                <a:cubicBezTo>
                  <a:pt x="802" y="1386"/>
                  <a:pt x="814" y="1463"/>
                  <a:pt x="819" y="1467"/>
                </a:cubicBezTo>
                <a:cubicBezTo>
                  <a:pt x="833" y="1479"/>
                  <a:pt x="873" y="1485"/>
                  <a:pt x="873" y="1485"/>
                </a:cubicBezTo>
                <a:cubicBezTo>
                  <a:pt x="887" y="1526"/>
                  <a:pt x="877" y="1562"/>
                  <a:pt x="864" y="1602"/>
                </a:cubicBezTo>
                <a:cubicBezTo>
                  <a:pt x="861" y="1626"/>
                  <a:pt x="860" y="1650"/>
                  <a:pt x="855" y="1674"/>
                </a:cubicBezTo>
                <a:cubicBezTo>
                  <a:pt x="851" y="1693"/>
                  <a:pt x="837" y="1728"/>
                  <a:pt x="837" y="1728"/>
                </a:cubicBezTo>
                <a:cubicBezTo>
                  <a:pt x="840" y="1749"/>
                  <a:pt x="837" y="1772"/>
                  <a:pt x="846" y="1791"/>
                </a:cubicBezTo>
                <a:cubicBezTo>
                  <a:pt x="850" y="1799"/>
                  <a:pt x="870" y="1791"/>
                  <a:pt x="873" y="1800"/>
                </a:cubicBezTo>
                <a:cubicBezTo>
                  <a:pt x="882" y="1833"/>
                  <a:pt x="855" y="1890"/>
                  <a:pt x="837" y="1917"/>
                </a:cubicBezTo>
                <a:cubicBezTo>
                  <a:pt x="843" y="1947"/>
                  <a:pt x="849" y="1977"/>
                  <a:pt x="855" y="2007"/>
                </a:cubicBezTo>
                <a:cubicBezTo>
                  <a:pt x="859" y="2026"/>
                  <a:pt x="909" y="2025"/>
                  <a:pt x="909" y="2025"/>
                </a:cubicBezTo>
                <a:cubicBezTo>
                  <a:pt x="1027" y="2012"/>
                  <a:pt x="1059" y="2009"/>
                  <a:pt x="1197" y="2016"/>
                </a:cubicBezTo>
                <a:cubicBezTo>
                  <a:pt x="1216" y="2022"/>
                  <a:pt x="1306" y="2076"/>
                  <a:pt x="1233" y="2052"/>
                </a:cubicBezTo>
                <a:cubicBezTo>
                  <a:pt x="1212" y="2116"/>
                  <a:pt x="1226" y="2090"/>
                  <a:pt x="1197" y="2133"/>
                </a:cubicBezTo>
                <a:cubicBezTo>
                  <a:pt x="1183" y="2307"/>
                  <a:pt x="1226" y="2221"/>
                  <a:pt x="1026" y="2250"/>
                </a:cubicBezTo>
                <a:cubicBezTo>
                  <a:pt x="1006" y="2253"/>
                  <a:pt x="990" y="2267"/>
                  <a:pt x="972" y="2277"/>
                </a:cubicBezTo>
                <a:cubicBezTo>
                  <a:pt x="953" y="2288"/>
                  <a:pt x="918" y="2313"/>
                  <a:pt x="918" y="2313"/>
                </a:cubicBezTo>
                <a:cubicBezTo>
                  <a:pt x="938" y="2395"/>
                  <a:pt x="905" y="2308"/>
                  <a:pt x="1017" y="2358"/>
                </a:cubicBezTo>
                <a:cubicBezTo>
                  <a:pt x="1026" y="2362"/>
                  <a:pt x="1017" y="2382"/>
                  <a:pt x="1008" y="2385"/>
                </a:cubicBezTo>
                <a:cubicBezTo>
                  <a:pt x="970" y="2396"/>
                  <a:pt x="930" y="2391"/>
                  <a:pt x="891" y="2394"/>
                </a:cubicBezTo>
                <a:cubicBezTo>
                  <a:pt x="882" y="2397"/>
                  <a:pt x="872" y="2399"/>
                  <a:pt x="864" y="2403"/>
                </a:cubicBezTo>
                <a:cubicBezTo>
                  <a:pt x="854" y="2408"/>
                  <a:pt x="847" y="2417"/>
                  <a:pt x="837" y="2421"/>
                </a:cubicBezTo>
                <a:cubicBezTo>
                  <a:pt x="785" y="2443"/>
                  <a:pt x="721" y="2450"/>
                  <a:pt x="666" y="2457"/>
                </a:cubicBezTo>
                <a:cubicBezTo>
                  <a:pt x="613" y="2493"/>
                  <a:pt x="655" y="2453"/>
                  <a:pt x="648" y="2538"/>
                </a:cubicBezTo>
                <a:cubicBezTo>
                  <a:pt x="647" y="2557"/>
                  <a:pt x="636" y="2574"/>
                  <a:pt x="630" y="2592"/>
                </a:cubicBezTo>
                <a:cubicBezTo>
                  <a:pt x="627" y="2602"/>
                  <a:pt x="616" y="2609"/>
                  <a:pt x="612" y="2619"/>
                </a:cubicBezTo>
                <a:cubicBezTo>
                  <a:pt x="604" y="2636"/>
                  <a:pt x="594" y="2673"/>
                  <a:pt x="594" y="2673"/>
                </a:cubicBezTo>
                <a:cubicBezTo>
                  <a:pt x="547" y="2671"/>
                  <a:pt x="359" y="2646"/>
                  <a:pt x="270" y="2664"/>
                </a:cubicBezTo>
                <a:cubicBezTo>
                  <a:pt x="150" y="2624"/>
                  <a:pt x="179" y="2637"/>
                  <a:pt x="0" y="2637"/>
                </a:cubicBez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/>
            <a:endParaRPr lang="en-US" sz="1600">
              <a:solidFill>
                <a:srgbClr val="FFFFFF"/>
              </a:solidFill>
            </a:endParaRPr>
          </a:p>
        </p:txBody>
      </p:sp>
      <p:sp>
        <p:nvSpPr>
          <p:cNvPr id="4102" name="Freeform 6"/>
          <p:cNvSpPr>
            <a:spLocks/>
          </p:cNvSpPr>
          <p:nvPr/>
        </p:nvSpPr>
        <p:spPr bwMode="auto">
          <a:xfrm>
            <a:off x="500063" y="285750"/>
            <a:ext cx="8286750" cy="246221"/>
          </a:xfrm>
          <a:custGeom>
            <a:avLst/>
            <a:gdLst>
              <a:gd name="T0" fmla="*/ 2147483647 w 5220"/>
              <a:gd name="T1" fmla="*/ 2147483647 h 2484"/>
              <a:gd name="T2" fmla="*/ 2147483647 w 5220"/>
              <a:gd name="T3" fmla="*/ 2147483647 h 2484"/>
              <a:gd name="T4" fmla="*/ 2147483647 w 5220"/>
              <a:gd name="T5" fmla="*/ 2147483647 h 2484"/>
              <a:gd name="T6" fmla="*/ 2147483647 w 5220"/>
              <a:gd name="T7" fmla="*/ 2147483647 h 2484"/>
              <a:gd name="T8" fmla="*/ 2147483647 w 5220"/>
              <a:gd name="T9" fmla="*/ 2147483647 h 2484"/>
              <a:gd name="T10" fmla="*/ 2147483647 w 5220"/>
              <a:gd name="T11" fmla="*/ 2147483647 h 2484"/>
              <a:gd name="T12" fmla="*/ 2147483647 w 5220"/>
              <a:gd name="T13" fmla="*/ 2147483647 h 2484"/>
              <a:gd name="T14" fmla="*/ 2147483647 w 5220"/>
              <a:gd name="T15" fmla="*/ 2147483647 h 2484"/>
              <a:gd name="T16" fmla="*/ 2147483647 w 5220"/>
              <a:gd name="T17" fmla="*/ 2147483647 h 2484"/>
              <a:gd name="T18" fmla="*/ 2147483647 w 5220"/>
              <a:gd name="T19" fmla="*/ 2147483647 h 2484"/>
              <a:gd name="T20" fmla="*/ 2147483647 w 5220"/>
              <a:gd name="T21" fmla="*/ 0 h 2484"/>
              <a:gd name="T22" fmla="*/ 2147483647 w 5220"/>
              <a:gd name="T23" fmla="*/ 2147483647 h 2484"/>
              <a:gd name="T24" fmla="*/ 2147483647 w 5220"/>
              <a:gd name="T25" fmla="*/ 2147483647 h 2484"/>
              <a:gd name="T26" fmla="*/ 2147483647 w 5220"/>
              <a:gd name="T27" fmla="*/ 2147483647 h 2484"/>
              <a:gd name="T28" fmla="*/ 2147483647 w 5220"/>
              <a:gd name="T29" fmla="*/ 2147483647 h 2484"/>
              <a:gd name="T30" fmla="*/ 2147483647 w 5220"/>
              <a:gd name="T31" fmla="*/ 2147483647 h 2484"/>
              <a:gd name="T32" fmla="*/ 2147483647 w 5220"/>
              <a:gd name="T33" fmla="*/ 2147483647 h 2484"/>
              <a:gd name="T34" fmla="*/ 2147483647 w 5220"/>
              <a:gd name="T35" fmla="*/ 2147483647 h 2484"/>
              <a:gd name="T36" fmla="*/ 2147483647 w 5220"/>
              <a:gd name="T37" fmla="*/ 2147483647 h 2484"/>
              <a:gd name="T38" fmla="*/ 2147483647 w 5220"/>
              <a:gd name="T39" fmla="*/ 2147483647 h 2484"/>
              <a:gd name="T40" fmla="*/ 2147483647 w 5220"/>
              <a:gd name="T41" fmla="*/ 2147483647 h 2484"/>
              <a:gd name="T42" fmla="*/ 2147483647 w 5220"/>
              <a:gd name="T43" fmla="*/ 2147483647 h 2484"/>
              <a:gd name="T44" fmla="*/ 2147483647 w 5220"/>
              <a:gd name="T45" fmla="*/ 2147483647 h 2484"/>
              <a:gd name="T46" fmla="*/ 2147483647 w 5220"/>
              <a:gd name="T47" fmla="*/ 2147483647 h 2484"/>
              <a:gd name="T48" fmla="*/ 2147483647 w 5220"/>
              <a:gd name="T49" fmla="*/ 2147483647 h 2484"/>
              <a:gd name="T50" fmla="*/ 2147483647 w 5220"/>
              <a:gd name="T51" fmla="*/ 2147483647 h 2484"/>
              <a:gd name="T52" fmla="*/ 2147483647 w 5220"/>
              <a:gd name="T53" fmla="*/ 2147483647 h 2484"/>
              <a:gd name="T54" fmla="*/ 2147483647 w 5220"/>
              <a:gd name="T55" fmla="*/ 2147483647 h 2484"/>
              <a:gd name="T56" fmla="*/ 2147483647 w 5220"/>
              <a:gd name="T57" fmla="*/ 2147483647 h 2484"/>
              <a:gd name="T58" fmla="*/ 2147483647 w 5220"/>
              <a:gd name="T59" fmla="*/ 2147483647 h 2484"/>
              <a:gd name="T60" fmla="*/ 2147483647 w 5220"/>
              <a:gd name="T61" fmla="*/ 2147483647 h 2484"/>
              <a:gd name="T62" fmla="*/ 2147483647 w 5220"/>
              <a:gd name="T63" fmla="*/ 2147483647 h 2484"/>
              <a:gd name="T64" fmla="*/ 2147483647 w 5220"/>
              <a:gd name="T65" fmla="*/ 2147483647 h 2484"/>
              <a:gd name="T66" fmla="*/ 2147483647 w 5220"/>
              <a:gd name="T67" fmla="*/ 2147483647 h 2484"/>
              <a:gd name="T68" fmla="*/ 2147483647 w 5220"/>
              <a:gd name="T69" fmla="*/ 2147483647 h 2484"/>
              <a:gd name="T70" fmla="*/ 2147483647 w 5220"/>
              <a:gd name="T71" fmla="*/ 2147483647 h 2484"/>
              <a:gd name="T72" fmla="*/ 2147483647 w 5220"/>
              <a:gd name="T73" fmla="*/ 2147483647 h 2484"/>
              <a:gd name="T74" fmla="*/ 2147483647 w 5220"/>
              <a:gd name="T75" fmla="*/ 2147483647 h 2484"/>
              <a:gd name="T76" fmla="*/ 2147483647 w 5220"/>
              <a:gd name="T77" fmla="*/ 2147483647 h 2484"/>
              <a:gd name="T78" fmla="*/ 2147483647 w 5220"/>
              <a:gd name="T79" fmla="*/ 2147483647 h 2484"/>
              <a:gd name="T80" fmla="*/ 2147483647 w 5220"/>
              <a:gd name="T81" fmla="*/ 2147483647 h 2484"/>
              <a:gd name="T82" fmla="*/ 0 w 5220"/>
              <a:gd name="T83" fmla="*/ 2147483647 h 2484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5220"/>
              <a:gd name="T127" fmla="*/ 0 h 2484"/>
              <a:gd name="T128" fmla="*/ 5220 w 5220"/>
              <a:gd name="T129" fmla="*/ 2484 h 2484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5220" h="2484">
                <a:moveTo>
                  <a:pt x="5220" y="711"/>
                </a:moveTo>
                <a:cubicBezTo>
                  <a:pt x="5177" y="682"/>
                  <a:pt x="5203" y="696"/>
                  <a:pt x="5139" y="675"/>
                </a:cubicBezTo>
                <a:cubicBezTo>
                  <a:pt x="5130" y="672"/>
                  <a:pt x="5121" y="669"/>
                  <a:pt x="5112" y="666"/>
                </a:cubicBezTo>
                <a:cubicBezTo>
                  <a:pt x="5103" y="663"/>
                  <a:pt x="5085" y="657"/>
                  <a:pt x="5085" y="657"/>
                </a:cubicBezTo>
                <a:cubicBezTo>
                  <a:pt x="5079" y="648"/>
                  <a:pt x="5056" y="618"/>
                  <a:pt x="5058" y="603"/>
                </a:cubicBezTo>
                <a:cubicBezTo>
                  <a:pt x="5060" y="592"/>
                  <a:pt x="5072" y="586"/>
                  <a:pt x="5076" y="576"/>
                </a:cubicBezTo>
                <a:cubicBezTo>
                  <a:pt x="5084" y="559"/>
                  <a:pt x="5094" y="522"/>
                  <a:pt x="5094" y="522"/>
                </a:cubicBezTo>
                <a:cubicBezTo>
                  <a:pt x="5084" y="368"/>
                  <a:pt x="5114" y="386"/>
                  <a:pt x="4995" y="369"/>
                </a:cubicBezTo>
                <a:cubicBezTo>
                  <a:pt x="4947" y="297"/>
                  <a:pt x="5010" y="384"/>
                  <a:pt x="4950" y="324"/>
                </a:cubicBezTo>
                <a:cubicBezTo>
                  <a:pt x="4942" y="316"/>
                  <a:pt x="4940" y="304"/>
                  <a:pt x="4932" y="297"/>
                </a:cubicBezTo>
                <a:cubicBezTo>
                  <a:pt x="4916" y="284"/>
                  <a:pt x="4895" y="281"/>
                  <a:pt x="4878" y="270"/>
                </a:cubicBezTo>
                <a:cubicBezTo>
                  <a:pt x="4855" y="202"/>
                  <a:pt x="4889" y="283"/>
                  <a:pt x="4842" y="225"/>
                </a:cubicBezTo>
                <a:cubicBezTo>
                  <a:pt x="4816" y="193"/>
                  <a:pt x="4841" y="180"/>
                  <a:pt x="4788" y="162"/>
                </a:cubicBezTo>
                <a:cubicBezTo>
                  <a:pt x="4773" y="164"/>
                  <a:pt x="4726" y="169"/>
                  <a:pt x="4707" y="180"/>
                </a:cubicBezTo>
                <a:cubicBezTo>
                  <a:pt x="4688" y="191"/>
                  <a:pt x="4653" y="216"/>
                  <a:pt x="4653" y="216"/>
                </a:cubicBezTo>
                <a:cubicBezTo>
                  <a:pt x="4617" y="207"/>
                  <a:pt x="4594" y="200"/>
                  <a:pt x="4563" y="180"/>
                </a:cubicBezTo>
                <a:cubicBezTo>
                  <a:pt x="4490" y="192"/>
                  <a:pt x="4526" y="183"/>
                  <a:pt x="4455" y="207"/>
                </a:cubicBezTo>
                <a:cubicBezTo>
                  <a:pt x="4446" y="210"/>
                  <a:pt x="4428" y="216"/>
                  <a:pt x="4428" y="216"/>
                </a:cubicBezTo>
                <a:cubicBezTo>
                  <a:pt x="4398" y="213"/>
                  <a:pt x="4367" y="214"/>
                  <a:pt x="4338" y="207"/>
                </a:cubicBezTo>
                <a:cubicBezTo>
                  <a:pt x="4308" y="200"/>
                  <a:pt x="4286" y="152"/>
                  <a:pt x="4275" y="135"/>
                </a:cubicBezTo>
                <a:cubicBezTo>
                  <a:pt x="4269" y="126"/>
                  <a:pt x="4256" y="124"/>
                  <a:pt x="4248" y="117"/>
                </a:cubicBezTo>
                <a:cubicBezTo>
                  <a:pt x="4200" y="77"/>
                  <a:pt x="4139" y="21"/>
                  <a:pt x="4077" y="0"/>
                </a:cubicBezTo>
                <a:cubicBezTo>
                  <a:pt x="4068" y="3"/>
                  <a:pt x="4059" y="6"/>
                  <a:pt x="4050" y="9"/>
                </a:cubicBezTo>
                <a:cubicBezTo>
                  <a:pt x="4038" y="12"/>
                  <a:pt x="4026" y="14"/>
                  <a:pt x="4014" y="18"/>
                </a:cubicBezTo>
                <a:cubicBezTo>
                  <a:pt x="3996" y="23"/>
                  <a:pt x="3960" y="36"/>
                  <a:pt x="3960" y="36"/>
                </a:cubicBezTo>
                <a:cubicBezTo>
                  <a:pt x="3888" y="33"/>
                  <a:pt x="3816" y="34"/>
                  <a:pt x="3744" y="27"/>
                </a:cubicBezTo>
                <a:cubicBezTo>
                  <a:pt x="3725" y="25"/>
                  <a:pt x="3690" y="9"/>
                  <a:pt x="3690" y="9"/>
                </a:cubicBezTo>
                <a:cubicBezTo>
                  <a:pt x="3651" y="12"/>
                  <a:pt x="3611" y="9"/>
                  <a:pt x="3573" y="18"/>
                </a:cubicBezTo>
                <a:cubicBezTo>
                  <a:pt x="3561" y="21"/>
                  <a:pt x="3556" y="37"/>
                  <a:pt x="3546" y="45"/>
                </a:cubicBezTo>
                <a:cubicBezTo>
                  <a:pt x="3529" y="58"/>
                  <a:pt x="3492" y="81"/>
                  <a:pt x="3492" y="81"/>
                </a:cubicBezTo>
                <a:cubicBezTo>
                  <a:pt x="3410" y="73"/>
                  <a:pt x="3381" y="62"/>
                  <a:pt x="3303" y="72"/>
                </a:cubicBezTo>
                <a:cubicBezTo>
                  <a:pt x="3263" y="85"/>
                  <a:pt x="3233" y="104"/>
                  <a:pt x="3195" y="117"/>
                </a:cubicBezTo>
                <a:cubicBezTo>
                  <a:pt x="3159" y="172"/>
                  <a:pt x="3129" y="164"/>
                  <a:pt x="3069" y="144"/>
                </a:cubicBezTo>
                <a:cubicBezTo>
                  <a:pt x="3026" y="101"/>
                  <a:pt x="3033" y="95"/>
                  <a:pt x="2970" y="108"/>
                </a:cubicBezTo>
                <a:cubicBezTo>
                  <a:pt x="2953" y="119"/>
                  <a:pt x="2932" y="122"/>
                  <a:pt x="2916" y="135"/>
                </a:cubicBezTo>
                <a:cubicBezTo>
                  <a:pt x="2908" y="142"/>
                  <a:pt x="2906" y="155"/>
                  <a:pt x="2898" y="162"/>
                </a:cubicBezTo>
                <a:cubicBezTo>
                  <a:pt x="2882" y="176"/>
                  <a:pt x="2844" y="198"/>
                  <a:pt x="2844" y="198"/>
                </a:cubicBezTo>
                <a:cubicBezTo>
                  <a:pt x="2794" y="273"/>
                  <a:pt x="2713" y="230"/>
                  <a:pt x="2619" y="225"/>
                </a:cubicBezTo>
                <a:cubicBezTo>
                  <a:pt x="2497" y="245"/>
                  <a:pt x="2614" y="218"/>
                  <a:pt x="2538" y="252"/>
                </a:cubicBezTo>
                <a:cubicBezTo>
                  <a:pt x="2521" y="260"/>
                  <a:pt x="2484" y="270"/>
                  <a:pt x="2484" y="270"/>
                </a:cubicBezTo>
                <a:cubicBezTo>
                  <a:pt x="2448" y="246"/>
                  <a:pt x="2412" y="222"/>
                  <a:pt x="2376" y="198"/>
                </a:cubicBezTo>
                <a:cubicBezTo>
                  <a:pt x="2346" y="178"/>
                  <a:pt x="2304" y="192"/>
                  <a:pt x="2268" y="189"/>
                </a:cubicBezTo>
                <a:cubicBezTo>
                  <a:pt x="2244" y="153"/>
                  <a:pt x="2206" y="123"/>
                  <a:pt x="2169" y="99"/>
                </a:cubicBezTo>
                <a:cubicBezTo>
                  <a:pt x="2147" y="65"/>
                  <a:pt x="2109" y="49"/>
                  <a:pt x="2070" y="36"/>
                </a:cubicBezTo>
                <a:cubicBezTo>
                  <a:pt x="2040" y="39"/>
                  <a:pt x="2010" y="40"/>
                  <a:pt x="1980" y="45"/>
                </a:cubicBezTo>
                <a:cubicBezTo>
                  <a:pt x="1942" y="51"/>
                  <a:pt x="1961" y="56"/>
                  <a:pt x="1926" y="72"/>
                </a:cubicBezTo>
                <a:cubicBezTo>
                  <a:pt x="1894" y="86"/>
                  <a:pt x="1852" y="106"/>
                  <a:pt x="1818" y="117"/>
                </a:cubicBezTo>
                <a:cubicBezTo>
                  <a:pt x="1789" y="146"/>
                  <a:pt x="1780" y="176"/>
                  <a:pt x="1746" y="198"/>
                </a:cubicBezTo>
                <a:cubicBezTo>
                  <a:pt x="1734" y="281"/>
                  <a:pt x="1742" y="367"/>
                  <a:pt x="1728" y="450"/>
                </a:cubicBezTo>
                <a:cubicBezTo>
                  <a:pt x="1724" y="473"/>
                  <a:pt x="1693" y="483"/>
                  <a:pt x="1683" y="504"/>
                </a:cubicBezTo>
                <a:cubicBezTo>
                  <a:pt x="1654" y="568"/>
                  <a:pt x="1671" y="589"/>
                  <a:pt x="1602" y="612"/>
                </a:cubicBezTo>
                <a:cubicBezTo>
                  <a:pt x="1573" y="699"/>
                  <a:pt x="1640" y="809"/>
                  <a:pt x="1557" y="864"/>
                </a:cubicBezTo>
                <a:cubicBezTo>
                  <a:pt x="1551" y="882"/>
                  <a:pt x="1540" y="899"/>
                  <a:pt x="1539" y="918"/>
                </a:cubicBezTo>
                <a:cubicBezTo>
                  <a:pt x="1533" y="1027"/>
                  <a:pt x="1569" y="1109"/>
                  <a:pt x="1467" y="1143"/>
                </a:cubicBezTo>
                <a:cubicBezTo>
                  <a:pt x="1451" y="1192"/>
                  <a:pt x="1470" y="1228"/>
                  <a:pt x="1458" y="1287"/>
                </a:cubicBezTo>
                <a:cubicBezTo>
                  <a:pt x="1452" y="1316"/>
                  <a:pt x="1395" y="1350"/>
                  <a:pt x="1395" y="1350"/>
                </a:cubicBezTo>
                <a:cubicBezTo>
                  <a:pt x="1380" y="1395"/>
                  <a:pt x="1395" y="1374"/>
                  <a:pt x="1332" y="1395"/>
                </a:cubicBezTo>
                <a:cubicBezTo>
                  <a:pt x="1323" y="1398"/>
                  <a:pt x="1314" y="1401"/>
                  <a:pt x="1305" y="1404"/>
                </a:cubicBezTo>
                <a:cubicBezTo>
                  <a:pt x="1296" y="1407"/>
                  <a:pt x="1278" y="1413"/>
                  <a:pt x="1278" y="1413"/>
                </a:cubicBezTo>
                <a:cubicBezTo>
                  <a:pt x="1269" y="1422"/>
                  <a:pt x="1259" y="1430"/>
                  <a:pt x="1251" y="1440"/>
                </a:cubicBezTo>
                <a:cubicBezTo>
                  <a:pt x="1244" y="1448"/>
                  <a:pt x="1242" y="1461"/>
                  <a:pt x="1233" y="1467"/>
                </a:cubicBezTo>
                <a:cubicBezTo>
                  <a:pt x="1217" y="1477"/>
                  <a:pt x="1179" y="1485"/>
                  <a:pt x="1179" y="1485"/>
                </a:cubicBezTo>
                <a:cubicBezTo>
                  <a:pt x="1161" y="1512"/>
                  <a:pt x="1152" y="1539"/>
                  <a:pt x="1134" y="1566"/>
                </a:cubicBezTo>
                <a:cubicBezTo>
                  <a:pt x="1131" y="1578"/>
                  <a:pt x="1133" y="1592"/>
                  <a:pt x="1125" y="1602"/>
                </a:cubicBezTo>
                <a:cubicBezTo>
                  <a:pt x="1119" y="1609"/>
                  <a:pt x="1099" y="1602"/>
                  <a:pt x="1098" y="1611"/>
                </a:cubicBezTo>
                <a:cubicBezTo>
                  <a:pt x="1087" y="1694"/>
                  <a:pt x="1101" y="1780"/>
                  <a:pt x="1089" y="1863"/>
                </a:cubicBezTo>
                <a:cubicBezTo>
                  <a:pt x="1086" y="1884"/>
                  <a:pt x="1071" y="1905"/>
                  <a:pt x="1053" y="1917"/>
                </a:cubicBezTo>
                <a:cubicBezTo>
                  <a:pt x="1035" y="1929"/>
                  <a:pt x="999" y="1953"/>
                  <a:pt x="999" y="1953"/>
                </a:cubicBezTo>
                <a:cubicBezTo>
                  <a:pt x="988" y="1985"/>
                  <a:pt x="995" y="2021"/>
                  <a:pt x="981" y="2052"/>
                </a:cubicBezTo>
                <a:cubicBezTo>
                  <a:pt x="977" y="2061"/>
                  <a:pt x="962" y="2057"/>
                  <a:pt x="954" y="2061"/>
                </a:cubicBezTo>
                <a:cubicBezTo>
                  <a:pt x="927" y="2075"/>
                  <a:pt x="898" y="2089"/>
                  <a:pt x="873" y="2106"/>
                </a:cubicBezTo>
                <a:cubicBezTo>
                  <a:pt x="861" y="2124"/>
                  <a:pt x="858" y="2153"/>
                  <a:pt x="837" y="2160"/>
                </a:cubicBezTo>
                <a:cubicBezTo>
                  <a:pt x="796" y="2174"/>
                  <a:pt x="761" y="2195"/>
                  <a:pt x="720" y="2205"/>
                </a:cubicBezTo>
                <a:cubicBezTo>
                  <a:pt x="691" y="2225"/>
                  <a:pt x="664" y="2251"/>
                  <a:pt x="621" y="2214"/>
                </a:cubicBezTo>
                <a:cubicBezTo>
                  <a:pt x="609" y="2204"/>
                  <a:pt x="627" y="2184"/>
                  <a:pt x="630" y="2169"/>
                </a:cubicBezTo>
                <a:cubicBezTo>
                  <a:pt x="618" y="2133"/>
                  <a:pt x="603" y="2118"/>
                  <a:pt x="567" y="2106"/>
                </a:cubicBezTo>
                <a:cubicBezTo>
                  <a:pt x="535" y="2114"/>
                  <a:pt x="509" y="2138"/>
                  <a:pt x="477" y="2142"/>
                </a:cubicBezTo>
                <a:cubicBezTo>
                  <a:pt x="438" y="2147"/>
                  <a:pt x="399" y="2148"/>
                  <a:pt x="360" y="2151"/>
                </a:cubicBezTo>
                <a:cubicBezTo>
                  <a:pt x="363" y="2169"/>
                  <a:pt x="360" y="2189"/>
                  <a:pt x="369" y="2205"/>
                </a:cubicBezTo>
                <a:cubicBezTo>
                  <a:pt x="384" y="2232"/>
                  <a:pt x="429" y="2192"/>
                  <a:pt x="369" y="2232"/>
                </a:cubicBezTo>
                <a:cubicBezTo>
                  <a:pt x="276" y="2224"/>
                  <a:pt x="253" y="2216"/>
                  <a:pt x="162" y="2232"/>
                </a:cubicBezTo>
                <a:cubicBezTo>
                  <a:pt x="143" y="2235"/>
                  <a:pt x="108" y="2250"/>
                  <a:pt x="108" y="2250"/>
                </a:cubicBezTo>
                <a:cubicBezTo>
                  <a:pt x="65" y="2315"/>
                  <a:pt x="112" y="2372"/>
                  <a:pt x="54" y="2430"/>
                </a:cubicBezTo>
                <a:cubicBezTo>
                  <a:pt x="39" y="2468"/>
                  <a:pt x="42" y="2484"/>
                  <a:pt x="0" y="2484"/>
                </a:cubicBez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/>
            <a:endParaRPr lang="en-US" sz="1600">
              <a:solidFill>
                <a:srgbClr val="FFFFFF"/>
              </a:solidFill>
            </a:endParaRPr>
          </a:p>
        </p:txBody>
      </p:sp>
      <p:sp>
        <p:nvSpPr>
          <p:cNvPr id="4104" name="Freeform 8"/>
          <p:cNvSpPr>
            <a:spLocks/>
          </p:cNvSpPr>
          <p:nvPr/>
        </p:nvSpPr>
        <p:spPr bwMode="auto">
          <a:xfrm>
            <a:off x="7138988" y="700088"/>
            <a:ext cx="1062037" cy="246221"/>
          </a:xfrm>
          <a:custGeom>
            <a:avLst/>
            <a:gdLst>
              <a:gd name="T0" fmla="*/ 2147483647 w 669"/>
              <a:gd name="T1" fmla="*/ 0 h 759"/>
              <a:gd name="T2" fmla="*/ 2147483647 w 669"/>
              <a:gd name="T3" fmla="*/ 2147483647 h 759"/>
              <a:gd name="T4" fmla="*/ 2147483647 w 669"/>
              <a:gd name="T5" fmla="*/ 2147483647 h 759"/>
              <a:gd name="T6" fmla="*/ 2147483647 w 669"/>
              <a:gd name="T7" fmla="*/ 2147483647 h 759"/>
              <a:gd name="T8" fmla="*/ 2147483647 w 669"/>
              <a:gd name="T9" fmla="*/ 2147483647 h 759"/>
              <a:gd name="T10" fmla="*/ 2147483647 w 669"/>
              <a:gd name="T11" fmla="*/ 2147483647 h 759"/>
              <a:gd name="T12" fmla="*/ 2147483647 w 669"/>
              <a:gd name="T13" fmla="*/ 2147483647 h 759"/>
              <a:gd name="T14" fmla="*/ 2147483647 w 669"/>
              <a:gd name="T15" fmla="*/ 2147483647 h 759"/>
              <a:gd name="T16" fmla="*/ 2147483647 w 669"/>
              <a:gd name="T17" fmla="*/ 2147483647 h 759"/>
              <a:gd name="T18" fmla="*/ 2147483647 w 669"/>
              <a:gd name="T19" fmla="*/ 2147483647 h 759"/>
              <a:gd name="T20" fmla="*/ 2147483647 w 669"/>
              <a:gd name="T21" fmla="*/ 2147483647 h 759"/>
              <a:gd name="T22" fmla="*/ 2147483647 w 669"/>
              <a:gd name="T23" fmla="*/ 2147483647 h 759"/>
              <a:gd name="T24" fmla="*/ 2147483647 w 669"/>
              <a:gd name="T25" fmla="*/ 2147483647 h 759"/>
              <a:gd name="T26" fmla="*/ 2147483647 w 669"/>
              <a:gd name="T27" fmla="*/ 2147483647 h 759"/>
              <a:gd name="T28" fmla="*/ 2147483647 w 669"/>
              <a:gd name="T29" fmla="*/ 2147483647 h 759"/>
              <a:gd name="T30" fmla="*/ 2147483647 w 669"/>
              <a:gd name="T31" fmla="*/ 2147483647 h 759"/>
              <a:gd name="T32" fmla="*/ 2147483647 w 669"/>
              <a:gd name="T33" fmla="*/ 2147483647 h 759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669"/>
              <a:gd name="T52" fmla="*/ 0 h 759"/>
              <a:gd name="T53" fmla="*/ 669 w 669"/>
              <a:gd name="T54" fmla="*/ 759 h 759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669" h="759">
                <a:moveTo>
                  <a:pt x="669" y="0"/>
                </a:moveTo>
                <a:cubicBezTo>
                  <a:pt x="639" y="91"/>
                  <a:pt x="660" y="237"/>
                  <a:pt x="561" y="270"/>
                </a:cubicBezTo>
                <a:cubicBezTo>
                  <a:pt x="544" y="320"/>
                  <a:pt x="503" y="361"/>
                  <a:pt x="453" y="378"/>
                </a:cubicBezTo>
                <a:cubicBezTo>
                  <a:pt x="427" y="404"/>
                  <a:pt x="398" y="424"/>
                  <a:pt x="372" y="450"/>
                </a:cubicBezTo>
                <a:cubicBezTo>
                  <a:pt x="320" y="443"/>
                  <a:pt x="296" y="442"/>
                  <a:pt x="255" y="414"/>
                </a:cubicBezTo>
                <a:cubicBezTo>
                  <a:pt x="246" y="417"/>
                  <a:pt x="235" y="416"/>
                  <a:pt x="228" y="423"/>
                </a:cubicBezTo>
                <a:cubicBezTo>
                  <a:pt x="221" y="430"/>
                  <a:pt x="227" y="445"/>
                  <a:pt x="219" y="450"/>
                </a:cubicBezTo>
                <a:cubicBezTo>
                  <a:pt x="206" y="458"/>
                  <a:pt x="189" y="456"/>
                  <a:pt x="174" y="459"/>
                </a:cubicBezTo>
                <a:cubicBezTo>
                  <a:pt x="153" y="456"/>
                  <a:pt x="132" y="455"/>
                  <a:pt x="111" y="450"/>
                </a:cubicBezTo>
                <a:cubicBezTo>
                  <a:pt x="93" y="446"/>
                  <a:pt x="57" y="432"/>
                  <a:pt x="57" y="432"/>
                </a:cubicBezTo>
                <a:cubicBezTo>
                  <a:pt x="45" y="435"/>
                  <a:pt x="27" y="430"/>
                  <a:pt x="21" y="441"/>
                </a:cubicBezTo>
                <a:cubicBezTo>
                  <a:pt x="17" y="450"/>
                  <a:pt x="35" y="500"/>
                  <a:pt x="39" y="513"/>
                </a:cubicBezTo>
                <a:cubicBezTo>
                  <a:pt x="36" y="540"/>
                  <a:pt x="35" y="567"/>
                  <a:pt x="30" y="594"/>
                </a:cubicBezTo>
                <a:cubicBezTo>
                  <a:pt x="26" y="613"/>
                  <a:pt x="12" y="648"/>
                  <a:pt x="12" y="648"/>
                </a:cubicBezTo>
                <a:cubicBezTo>
                  <a:pt x="30" y="740"/>
                  <a:pt x="0" y="658"/>
                  <a:pt x="66" y="702"/>
                </a:cubicBezTo>
                <a:cubicBezTo>
                  <a:pt x="74" y="707"/>
                  <a:pt x="68" y="722"/>
                  <a:pt x="75" y="729"/>
                </a:cubicBezTo>
                <a:cubicBezTo>
                  <a:pt x="105" y="759"/>
                  <a:pt x="102" y="722"/>
                  <a:pt x="102" y="747"/>
                </a:cubicBez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/>
            <a:endParaRPr lang="en-US" sz="1600">
              <a:solidFill>
                <a:srgbClr val="FFFFFF"/>
              </a:solidFill>
            </a:endParaRPr>
          </a:p>
        </p:txBody>
      </p:sp>
      <p:sp>
        <p:nvSpPr>
          <p:cNvPr id="4105" name="Freeform 9"/>
          <p:cNvSpPr>
            <a:spLocks/>
          </p:cNvSpPr>
          <p:nvPr/>
        </p:nvSpPr>
        <p:spPr bwMode="auto">
          <a:xfrm>
            <a:off x="6586538" y="3806825"/>
            <a:ext cx="1389062" cy="246221"/>
          </a:xfrm>
          <a:custGeom>
            <a:avLst/>
            <a:gdLst>
              <a:gd name="T0" fmla="*/ 2147483647 w 875"/>
              <a:gd name="T1" fmla="*/ 2147483647 h 93"/>
              <a:gd name="T2" fmla="*/ 2147483647 w 875"/>
              <a:gd name="T3" fmla="*/ 2147483647 h 93"/>
              <a:gd name="T4" fmla="*/ 0 w 875"/>
              <a:gd name="T5" fmla="*/ 2147483647 h 93"/>
              <a:gd name="T6" fmla="*/ 0 60000 65536"/>
              <a:gd name="T7" fmla="*/ 0 60000 65536"/>
              <a:gd name="T8" fmla="*/ 0 60000 65536"/>
              <a:gd name="T9" fmla="*/ 0 w 875"/>
              <a:gd name="T10" fmla="*/ 0 h 93"/>
              <a:gd name="T11" fmla="*/ 875 w 875"/>
              <a:gd name="T12" fmla="*/ 93 h 9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875" h="93">
                <a:moveTo>
                  <a:pt x="846" y="59"/>
                </a:moveTo>
                <a:cubicBezTo>
                  <a:pt x="709" y="93"/>
                  <a:pt x="875" y="91"/>
                  <a:pt x="612" y="77"/>
                </a:cubicBezTo>
                <a:cubicBezTo>
                  <a:pt x="382" y="0"/>
                  <a:pt x="577" y="59"/>
                  <a:pt x="0" y="59"/>
                </a:cubicBez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/>
            <a:endParaRPr lang="en-US" sz="1600">
              <a:solidFill>
                <a:srgbClr val="FFFFFF"/>
              </a:solidFill>
            </a:endParaRPr>
          </a:p>
        </p:txBody>
      </p:sp>
      <p:sp>
        <p:nvSpPr>
          <p:cNvPr id="4106" name="Rectangle 18"/>
          <p:cNvSpPr>
            <a:spLocks noChangeArrowheads="1"/>
          </p:cNvSpPr>
          <p:nvPr/>
        </p:nvSpPr>
        <p:spPr bwMode="auto">
          <a:xfrm>
            <a:off x="34925" y="6248400"/>
            <a:ext cx="2879725" cy="553998"/>
          </a:xfrm>
          <a:prstGeom prst="rect">
            <a:avLst/>
          </a:prstGeom>
          <a:solidFill>
            <a:srgbClr val="0000CC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pPr algn="ctr"/>
            <a:r>
              <a:rPr lang="en-US" dirty="0">
                <a:solidFill>
                  <a:srgbClr val="CCFF33"/>
                </a:solidFill>
                <a:cs typeface="Arial" charset="0"/>
              </a:rPr>
              <a:t>Authorized   - 17200</a:t>
            </a:r>
          </a:p>
          <a:p>
            <a:pPr algn="ctr"/>
            <a:r>
              <a:rPr lang="en-US" dirty="0">
                <a:solidFill>
                  <a:srgbClr val="CCFF33"/>
                </a:solidFill>
                <a:cs typeface="Arial" charset="0"/>
              </a:rPr>
              <a:t>Deployed     - </a:t>
            </a:r>
            <a:r>
              <a:rPr lang="en-US" dirty="0" smtClean="0">
                <a:solidFill>
                  <a:srgbClr val="CCFF33"/>
                </a:solidFill>
                <a:cs typeface="Arial" charset="0"/>
              </a:rPr>
              <a:t>16971</a:t>
            </a:r>
            <a:endParaRPr lang="en-US" dirty="0">
              <a:solidFill>
                <a:srgbClr val="CCFF33"/>
              </a:solidFill>
              <a:cs typeface="Arial" charset="0"/>
            </a:endParaRPr>
          </a:p>
        </p:txBody>
      </p:sp>
      <p:grpSp>
        <p:nvGrpSpPr>
          <p:cNvPr id="2" name="Group 32"/>
          <p:cNvGrpSpPr>
            <a:grpSpLocks/>
          </p:cNvGrpSpPr>
          <p:nvPr/>
        </p:nvGrpSpPr>
        <p:grpSpPr bwMode="auto">
          <a:xfrm>
            <a:off x="34926" y="355600"/>
            <a:ext cx="6553199" cy="4586288"/>
            <a:chOff x="22" y="224"/>
            <a:chExt cx="4128" cy="2889"/>
          </a:xfrm>
        </p:grpSpPr>
        <p:sp>
          <p:nvSpPr>
            <p:cNvPr id="4124" name="Freeform 10"/>
            <p:cNvSpPr>
              <a:spLocks/>
            </p:cNvSpPr>
            <p:nvPr/>
          </p:nvSpPr>
          <p:spPr bwMode="auto">
            <a:xfrm>
              <a:off x="347" y="224"/>
              <a:ext cx="3803" cy="2889"/>
            </a:xfrm>
            <a:custGeom>
              <a:avLst/>
              <a:gdLst>
                <a:gd name="T0" fmla="*/ 213 w 3803"/>
                <a:gd name="T1" fmla="*/ 2436 h 2889"/>
                <a:gd name="T2" fmla="*/ 320 w 3803"/>
                <a:gd name="T3" fmla="*/ 2395 h 2889"/>
                <a:gd name="T4" fmla="*/ 1175 w 3803"/>
                <a:gd name="T5" fmla="*/ 2436 h 2889"/>
                <a:gd name="T6" fmla="*/ 1233 w 3803"/>
                <a:gd name="T7" fmla="*/ 2592 h 2889"/>
                <a:gd name="T8" fmla="*/ 1398 w 3803"/>
                <a:gd name="T9" fmla="*/ 2831 h 2889"/>
                <a:gd name="T10" fmla="*/ 1932 w 3803"/>
                <a:gd name="T11" fmla="*/ 2880 h 2889"/>
                <a:gd name="T12" fmla="*/ 2155 w 3803"/>
                <a:gd name="T13" fmla="*/ 2683 h 2889"/>
                <a:gd name="T14" fmla="*/ 2558 w 3803"/>
                <a:gd name="T15" fmla="*/ 2741 h 2889"/>
                <a:gd name="T16" fmla="*/ 2632 w 3803"/>
                <a:gd name="T17" fmla="*/ 2847 h 2889"/>
                <a:gd name="T18" fmla="*/ 3216 w 3803"/>
                <a:gd name="T19" fmla="*/ 2864 h 2889"/>
                <a:gd name="T20" fmla="*/ 3265 w 3803"/>
                <a:gd name="T21" fmla="*/ 2666 h 2889"/>
                <a:gd name="T22" fmla="*/ 3529 w 3803"/>
                <a:gd name="T23" fmla="*/ 2518 h 2889"/>
                <a:gd name="T24" fmla="*/ 3776 w 3803"/>
                <a:gd name="T25" fmla="*/ 2337 h 2889"/>
                <a:gd name="T26" fmla="*/ 3586 w 3803"/>
                <a:gd name="T27" fmla="*/ 2197 h 2889"/>
                <a:gd name="T28" fmla="*/ 3455 w 3803"/>
                <a:gd name="T29" fmla="*/ 2049 h 2889"/>
                <a:gd name="T30" fmla="*/ 3471 w 3803"/>
                <a:gd name="T31" fmla="*/ 1695 h 2889"/>
                <a:gd name="T32" fmla="*/ 3372 w 3803"/>
                <a:gd name="T33" fmla="*/ 1589 h 2889"/>
                <a:gd name="T34" fmla="*/ 3167 w 3803"/>
                <a:gd name="T35" fmla="*/ 1391 h 2889"/>
                <a:gd name="T36" fmla="*/ 3060 w 3803"/>
                <a:gd name="T37" fmla="*/ 1325 h 2889"/>
                <a:gd name="T38" fmla="*/ 2945 w 3803"/>
                <a:gd name="T39" fmla="*/ 1235 h 2889"/>
                <a:gd name="T40" fmla="*/ 2912 w 3803"/>
                <a:gd name="T41" fmla="*/ 996 h 2889"/>
                <a:gd name="T42" fmla="*/ 2821 w 3803"/>
                <a:gd name="T43" fmla="*/ 840 h 2889"/>
                <a:gd name="T44" fmla="*/ 2763 w 3803"/>
                <a:gd name="T45" fmla="*/ 766 h 2889"/>
                <a:gd name="T46" fmla="*/ 2895 w 3803"/>
                <a:gd name="T47" fmla="*/ 650 h 2889"/>
                <a:gd name="T48" fmla="*/ 3068 w 3803"/>
                <a:gd name="T49" fmla="*/ 585 h 2889"/>
                <a:gd name="T50" fmla="*/ 2879 w 3803"/>
                <a:gd name="T51" fmla="*/ 437 h 2889"/>
                <a:gd name="T52" fmla="*/ 3068 w 3803"/>
                <a:gd name="T53" fmla="*/ 280 h 2889"/>
                <a:gd name="T54" fmla="*/ 2492 w 3803"/>
                <a:gd name="T55" fmla="*/ 181 h 2889"/>
                <a:gd name="T56" fmla="*/ 2048 w 3803"/>
                <a:gd name="T57" fmla="*/ 0 h 2889"/>
                <a:gd name="T58" fmla="*/ 1735 w 3803"/>
                <a:gd name="T59" fmla="*/ 313 h 2889"/>
                <a:gd name="T60" fmla="*/ 1636 w 3803"/>
                <a:gd name="T61" fmla="*/ 527 h 2889"/>
                <a:gd name="T62" fmla="*/ 1529 w 3803"/>
                <a:gd name="T63" fmla="*/ 996 h 2889"/>
                <a:gd name="T64" fmla="*/ 1323 w 3803"/>
                <a:gd name="T65" fmla="*/ 1350 h 2889"/>
                <a:gd name="T66" fmla="*/ 1151 w 3803"/>
                <a:gd name="T67" fmla="*/ 1440 h 2889"/>
                <a:gd name="T68" fmla="*/ 1077 w 3803"/>
                <a:gd name="T69" fmla="*/ 1753 h 2889"/>
                <a:gd name="T70" fmla="*/ 945 w 3803"/>
                <a:gd name="T71" fmla="*/ 1951 h 2889"/>
                <a:gd name="T72" fmla="*/ 822 w 3803"/>
                <a:gd name="T73" fmla="*/ 2099 h 2889"/>
                <a:gd name="T74" fmla="*/ 673 w 3803"/>
                <a:gd name="T75" fmla="*/ 2156 h 2889"/>
                <a:gd name="T76" fmla="*/ 575 w 3803"/>
                <a:gd name="T77" fmla="*/ 2082 h 2889"/>
                <a:gd name="T78" fmla="*/ 459 w 3803"/>
                <a:gd name="T79" fmla="*/ 2115 h 2889"/>
                <a:gd name="T80" fmla="*/ 155 w 3803"/>
                <a:gd name="T81" fmla="*/ 2206 h 2889"/>
                <a:gd name="T82" fmla="*/ 7 w 3803"/>
                <a:gd name="T83" fmla="*/ 2370 h 2889"/>
                <a:gd name="T84" fmla="*/ 65 w 3803"/>
                <a:gd name="T85" fmla="*/ 2469 h 2889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3803"/>
                <a:gd name="T130" fmla="*/ 0 h 2889"/>
                <a:gd name="T131" fmla="*/ 3803 w 3803"/>
                <a:gd name="T132" fmla="*/ 2889 h 2889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3803" h="2889">
                  <a:moveTo>
                    <a:pt x="40" y="2453"/>
                  </a:moveTo>
                  <a:cubicBezTo>
                    <a:pt x="56" y="2458"/>
                    <a:pt x="73" y="2464"/>
                    <a:pt x="89" y="2469"/>
                  </a:cubicBezTo>
                  <a:cubicBezTo>
                    <a:pt x="111" y="2476"/>
                    <a:pt x="186" y="2442"/>
                    <a:pt x="213" y="2436"/>
                  </a:cubicBezTo>
                  <a:cubicBezTo>
                    <a:pt x="227" y="2433"/>
                    <a:pt x="241" y="2432"/>
                    <a:pt x="254" y="2428"/>
                  </a:cubicBezTo>
                  <a:cubicBezTo>
                    <a:pt x="271" y="2423"/>
                    <a:pt x="303" y="2411"/>
                    <a:pt x="303" y="2411"/>
                  </a:cubicBezTo>
                  <a:cubicBezTo>
                    <a:pt x="309" y="2406"/>
                    <a:pt x="312" y="2396"/>
                    <a:pt x="320" y="2395"/>
                  </a:cubicBezTo>
                  <a:cubicBezTo>
                    <a:pt x="381" y="2390"/>
                    <a:pt x="483" y="2415"/>
                    <a:pt x="542" y="2420"/>
                  </a:cubicBezTo>
                  <a:cubicBezTo>
                    <a:pt x="607" y="2441"/>
                    <a:pt x="565" y="2376"/>
                    <a:pt x="632" y="2387"/>
                  </a:cubicBezTo>
                  <a:cubicBezTo>
                    <a:pt x="745" y="2429"/>
                    <a:pt x="1044" y="2378"/>
                    <a:pt x="1175" y="2436"/>
                  </a:cubicBezTo>
                  <a:cubicBezTo>
                    <a:pt x="1185" y="2442"/>
                    <a:pt x="1178" y="2489"/>
                    <a:pt x="1184" y="2502"/>
                  </a:cubicBezTo>
                  <a:cubicBezTo>
                    <a:pt x="1192" y="2517"/>
                    <a:pt x="1188" y="2539"/>
                    <a:pt x="1200" y="2551"/>
                  </a:cubicBezTo>
                  <a:cubicBezTo>
                    <a:pt x="1224" y="2575"/>
                    <a:pt x="1213" y="2561"/>
                    <a:pt x="1233" y="2592"/>
                  </a:cubicBezTo>
                  <a:cubicBezTo>
                    <a:pt x="1234" y="2597"/>
                    <a:pt x="1244" y="2642"/>
                    <a:pt x="1249" y="2650"/>
                  </a:cubicBezTo>
                  <a:cubicBezTo>
                    <a:pt x="1272" y="2687"/>
                    <a:pt x="1326" y="2702"/>
                    <a:pt x="1356" y="2732"/>
                  </a:cubicBezTo>
                  <a:cubicBezTo>
                    <a:pt x="1364" y="2779"/>
                    <a:pt x="1377" y="2793"/>
                    <a:pt x="1398" y="2831"/>
                  </a:cubicBezTo>
                  <a:cubicBezTo>
                    <a:pt x="1407" y="2848"/>
                    <a:pt x="1411" y="2877"/>
                    <a:pt x="1430" y="2880"/>
                  </a:cubicBezTo>
                  <a:cubicBezTo>
                    <a:pt x="1447" y="2883"/>
                    <a:pt x="1463" y="2886"/>
                    <a:pt x="1480" y="2889"/>
                  </a:cubicBezTo>
                  <a:cubicBezTo>
                    <a:pt x="1631" y="2886"/>
                    <a:pt x="1782" y="2888"/>
                    <a:pt x="1932" y="2880"/>
                  </a:cubicBezTo>
                  <a:cubicBezTo>
                    <a:pt x="1968" y="2878"/>
                    <a:pt x="1957" y="2761"/>
                    <a:pt x="1974" y="2732"/>
                  </a:cubicBezTo>
                  <a:cubicBezTo>
                    <a:pt x="1988" y="2707"/>
                    <a:pt x="2053" y="2709"/>
                    <a:pt x="2064" y="2708"/>
                  </a:cubicBezTo>
                  <a:cubicBezTo>
                    <a:pt x="2094" y="2697"/>
                    <a:pt x="2125" y="2693"/>
                    <a:pt x="2155" y="2683"/>
                  </a:cubicBezTo>
                  <a:cubicBezTo>
                    <a:pt x="2189" y="2647"/>
                    <a:pt x="2216" y="2635"/>
                    <a:pt x="2262" y="2625"/>
                  </a:cubicBezTo>
                  <a:cubicBezTo>
                    <a:pt x="2325" y="2649"/>
                    <a:pt x="2262" y="2684"/>
                    <a:pt x="2327" y="2708"/>
                  </a:cubicBezTo>
                  <a:cubicBezTo>
                    <a:pt x="2385" y="2763"/>
                    <a:pt x="2491" y="2738"/>
                    <a:pt x="2558" y="2741"/>
                  </a:cubicBezTo>
                  <a:cubicBezTo>
                    <a:pt x="2563" y="2749"/>
                    <a:pt x="2566" y="2759"/>
                    <a:pt x="2574" y="2765"/>
                  </a:cubicBezTo>
                  <a:cubicBezTo>
                    <a:pt x="2581" y="2770"/>
                    <a:pt x="2593" y="2767"/>
                    <a:pt x="2599" y="2773"/>
                  </a:cubicBezTo>
                  <a:cubicBezTo>
                    <a:pt x="2617" y="2791"/>
                    <a:pt x="2605" y="2822"/>
                    <a:pt x="2632" y="2847"/>
                  </a:cubicBezTo>
                  <a:cubicBezTo>
                    <a:pt x="2709" y="2798"/>
                    <a:pt x="2655" y="2825"/>
                    <a:pt x="2846" y="2839"/>
                  </a:cubicBezTo>
                  <a:cubicBezTo>
                    <a:pt x="2952" y="2847"/>
                    <a:pt x="3061" y="2862"/>
                    <a:pt x="3167" y="2872"/>
                  </a:cubicBezTo>
                  <a:cubicBezTo>
                    <a:pt x="3183" y="2869"/>
                    <a:pt x="3205" y="2877"/>
                    <a:pt x="3216" y="2864"/>
                  </a:cubicBezTo>
                  <a:cubicBezTo>
                    <a:pt x="3229" y="2849"/>
                    <a:pt x="3218" y="2825"/>
                    <a:pt x="3224" y="2806"/>
                  </a:cubicBezTo>
                  <a:cubicBezTo>
                    <a:pt x="3230" y="2787"/>
                    <a:pt x="3246" y="2774"/>
                    <a:pt x="3257" y="2757"/>
                  </a:cubicBezTo>
                  <a:cubicBezTo>
                    <a:pt x="3260" y="2727"/>
                    <a:pt x="3258" y="2696"/>
                    <a:pt x="3265" y="2666"/>
                  </a:cubicBezTo>
                  <a:cubicBezTo>
                    <a:pt x="3270" y="2643"/>
                    <a:pt x="3321" y="2631"/>
                    <a:pt x="3339" y="2625"/>
                  </a:cubicBezTo>
                  <a:cubicBezTo>
                    <a:pt x="3420" y="2597"/>
                    <a:pt x="3505" y="2589"/>
                    <a:pt x="3586" y="2559"/>
                  </a:cubicBezTo>
                  <a:cubicBezTo>
                    <a:pt x="3559" y="2550"/>
                    <a:pt x="3548" y="2539"/>
                    <a:pt x="3529" y="2518"/>
                  </a:cubicBezTo>
                  <a:cubicBezTo>
                    <a:pt x="3532" y="2507"/>
                    <a:pt x="3531" y="2495"/>
                    <a:pt x="3537" y="2485"/>
                  </a:cubicBezTo>
                  <a:cubicBezTo>
                    <a:pt x="3570" y="2427"/>
                    <a:pt x="3719" y="2424"/>
                    <a:pt x="3767" y="2420"/>
                  </a:cubicBezTo>
                  <a:cubicBezTo>
                    <a:pt x="3803" y="2384"/>
                    <a:pt x="3776" y="2420"/>
                    <a:pt x="3776" y="2337"/>
                  </a:cubicBezTo>
                  <a:cubicBezTo>
                    <a:pt x="3776" y="2315"/>
                    <a:pt x="3781" y="2293"/>
                    <a:pt x="3784" y="2271"/>
                  </a:cubicBezTo>
                  <a:cubicBezTo>
                    <a:pt x="3764" y="2252"/>
                    <a:pt x="3666" y="2213"/>
                    <a:pt x="3636" y="2206"/>
                  </a:cubicBezTo>
                  <a:cubicBezTo>
                    <a:pt x="3619" y="2202"/>
                    <a:pt x="3602" y="2201"/>
                    <a:pt x="3586" y="2197"/>
                  </a:cubicBezTo>
                  <a:cubicBezTo>
                    <a:pt x="3569" y="2193"/>
                    <a:pt x="3537" y="2181"/>
                    <a:pt x="3537" y="2181"/>
                  </a:cubicBezTo>
                  <a:cubicBezTo>
                    <a:pt x="3515" y="2184"/>
                    <a:pt x="3484" y="2207"/>
                    <a:pt x="3471" y="2189"/>
                  </a:cubicBezTo>
                  <a:cubicBezTo>
                    <a:pt x="3444" y="2150"/>
                    <a:pt x="3469" y="2094"/>
                    <a:pt x="3455" y="2049"/>
                  </a:cubicBezTo>
                  <a:cubicBezTo>
                    <a:pt x="3458" y="1970"/>
                    <a:pt x="3456" y="1890"/>
                    <a:pt x="3463" y="1811"/>
                  </a:cubicBezTo>
                  <a:cubicBezTo>
                    <a:pt x="3464" y="1794"/>
                    <a:pt x="3479" y="1761"/>
                    <a:pt x="3479" y="1761"/>
                  </a:cubicBezTo>
                  <a:cubicBezTo>
                    <a:pt x="3476" y="1739"/>
                    <a:pt x="3480" y="1715"/>
                    <a:pt x="3471" y="1695"/>
                  </a:cubicBezTo>
                  <a:cubicBezTo>
                    <a:pt x="3467" y="1687"/>
                    <a:pt x="3454" y="1691"/>
                    <a:pt x="3446" y="1687"/>
                  </a:cubicBezTo>
                  <a:cubicBezTo>
                    <a:pt x="3426" y="1677"/>
                    <a:pt x="3420" y="1669"/>
                    <a:pt x="3405" y="1654"/>
                  </a:cubicBezTo>
                  <a:cubicBezTo>
                    <a:pt x="3396" y="1628"/>
                    <a:pt x="3381" y="1615"/>
                    <a:pt x="3372" y="1589"/>
                  </a:cubicBezTo>
                  <a:cubicBezTo>
                    <a:pt x="3360" y="1555"/>
                    <a:pt x="3358" y="1513"/>
                    <a:pt x="3339" y="1482"/>
                  </a:cubicBezTo>
                  <a:cubicBezTo>
                    <a:pt x="3323" y="1455"/>
                    <a:pt x="3253" y="1423"/>
                    <a:pt x="3224" y="1416"/>
                  </a:cubicBezTo>
                  <a:cubicBezTo>
                    <a:pt x="3145" y="1360"/>
                    <a:pt x="3262" y="1439"/>
                    <a:pt x="3167" y="1391"/>
                  </a:cubicBezTo>
                  <a:cubicBezTo>
                    <a:pt x="3155" y="1385"/>
                    <a:pt x="3146" y="1372"/>
                    <a:pt x="3134" y="1366"/>
                  </a:cubicBezTo>
                  <a:cubicBezTo>
                    <a:pt x="3116" y="1357"/>
                    <a:pt x="3095" y="1356"/>
                    <a:pt x="3076" y="1350"/>
                  </a:cubicBezTo>
                  <a:cubicBezTo>
                    <a:pt x="3071" y="1342"/>
                    <a:pt x="3067" y="1332"/>
                    <a:pt x="3060" y="1325"/>
                  </a:cubicBezTo>
                  <a:cubicBezTo>
                    <a:pt x="3053" y="1318"/>
                    <a:pt x="3039" y="1318"/>
                    <a:pt x="3035" y="1309"/>
                  </a:cubicBezTo>
                  <a:cubicBezTo>
                    <a:pt x="3030" y="1298"/>
                    <a:pt x="3056" y="1264"/>
                    <a:pt x="3060" y="1259"/>
                  </a:cubicBezTo>
                  <a:cubicBezTo>
                    <a:pt x="3014" y="1216"/>
                    <a:pt x="3071" y="1262"/>
                    <a:pt x="2945" y="1235"/>
                  </a:cubicBezTo>
                  <a:cubicBezTo>
                    <a:pt x="2936" y="1233"/>
                    <a:pt x="2915" y="1199"/>
                    <a:pt x="2912" y="1194"/>
                  </a:cubicBezTo>
                  <a:cubicBezTo>
                    <a:pt x="2922" y="1153"/>
                    <a:pt x="2937" y="1134"/>
                    <a:pt x="2977" y="1119"/>
                  </a:cubicBezTo>
                  <a:cubicBezTo>
                    <a:pt x="2968" y="1063"/>
                    <a:pt x="2969" y="1015"/>
                    <a:pt x="2912" y="996"/>
                  </a:cubicBezTo>
                  <a:cubicBezTo>
                    <a:pt x="2890" y="975"/>
                    <a:pt x="2865" y="954"/>
                    <a:pt x="2846" y="930"/>
                  </a:cubicBezTo>
                  <a:cubicBezTo>
                    <a:pt x="2833" y="914"/>
                    <a:pt x="2829" y="902"/>
                    <a:pt x="2813" y="889"/>
                  </a:cubicBezTo>
                  <a:cubicBezTo>
                    <a:pt x="2761" y="847"/>
                    <a:pt x="2860" y="881"/>
                    <a:pt x="2821" y="840"/>
                  </a:cubicBezTo>
                  <a:cubicBezTo>
                    <a:pt x="2807" y="790"/>
                    <a:pt x="2747" y="823"/>
                    <a:pt x="2714" y="790"/>
                  </a:cubicBezTo>
                  <a:cubicBezTo>
                    <a:pt x="2722" y="785"/>
                    <a:pt x="2730" y="778"/>
                    <a:pt x="2739" y="774"/>
                  </a:cubicBezTo>
                  <a:cubicBezTo>
                    <a:pt x="2747" y="770"/>
                    <a:pt x="2757" y="772"/>
                    <a:pt x="2763" y="766"/>
                  </a:cubicBezTo>
                  <a:cubicBezTo>
                    <a:pt x="2806" y="723"/>
                    <a:pt x="2733" y="754"/>
                    <a:pt x="2796" y="733"/>
                  </a:cubicBezTo>
                  <a:cubicBezTo>
                    <a:pt x="2847" y="698"/>
                    <a:pt x="2802" y="736"/>
                    <a:pt x="2829" y="692"/>
                  </a:cubicBezTo>
                  <a:cubicBezTo>
                    <a:pt x="2843" y="669"/>
                    <a:pt x="2872" y="658"/>
                    <a:pt x="2895" y="650"/>
                  </a:cubicBezTo>
                  <a:cubicBezTo>
                    <a:pt x="2954" y="655"/>
                    <a:pt x="3069" y="686"/>
                    <a:pt x="3109" y="626"/>
                  </a:cubicBezTo>
                  <a:cubicBezTo>
                    <a:pt x="3106" y="615"/>
                    <a:pt x="3109" y="601"/>
                    <a:pt x="3101" y="593"/>
                  </a:cubicBezTo>
                  <a:cubicBezTo>
                    <a:pt x="3093" y="585"/>
                    <a:pt x="3079" y="586"/>
                    <a:pt x="3068" y="585"/>
                  </a:cubicBezTo>
                  <a:cubicBezTo>
                    <a:pt x="3027" y="581"/>
                    <a:pt x="2986" y="579"/>
                    <a:pt x="2945" y="576"/>
                  </a:cubicBezTo>
                  <a:cubicBezTo>
                    <a:pt x="2930" y="537"/>
                    <a:pt x="2946" y="490"/>
                    <a:pt x="2928" y="453"/>
                  </a:cubicBezTo>
                  <a:cubicBezTo>
                    <a:pt x="2920" y="438"/>
                    <a:pt x="2879" y="437"/>
                    <a:pt x="2879" y="437"/>
                  </a:cubicBezTo>
                  <a:cubicBezTo>
                    <a:pt x="2847" y="405"/>
                    <a:pt x="2850" y="350"/>
                    <a:pt x="2887" y="321"/>
                  </a:cubicBezTo>
                  <a:cubicBezTo>
                    <a:pt x="2933" y="285"/>
                    <a:pt x="3002" y="308"/>
                    <a:pt x="3060" y="305"/>
                  </a:cubicBezTo>
                  <a:cubicBezTo>
                    <a:pt x="3063" y="297"/>
                    <a:pt x="3074" y="286"/>
                    <a:pt x="3068" y="280"/>
                  </a:cubicBezTo>
                  <a:cubicBezTo>
                    <a:pt x="3056" y="268"/>
                    <a:pt x="3036" y="266"/>
                    <a:pt x="3019" y="264"/>
                  </a:cubicBezTo>
                  <a:cubicBezTo>
                    <a:pt x="2961" y="258"/>
                    <a:pt x="2910" y="253"/>
                    <a:pt x="2854" y="239"/>
                  </a:cubicBezTo>
                  <a:cubicBezTo>
                    <a:pt x="2670" y="121"/>
                    <a:pt x="2970" y="198"/>
                    <a:pt x="2492" y="181"/>
                  </a:cubicBezTo>
                  <a:cubicBezTo>
                    <a:pt x="2500" y="198"/>
                    <a:pt x="2362" y="158"/>
                    <a:pt x="2336" y="149"/>
                  </a:cubicBezTo>
                  <a:cubicBezTo>
                    <a:pt x="2278" y="91"/>
                    <a:pt x="2233" y="85"/>
                    <a:pt x="2155" y="66"/>
                  </a:cubicBezTo>
                  <a:cubicBezTo>
                    <a:pt x="2053" y="1"/>
                    <a:pt x="2105" y="9"/>
                    <a:pt x="2048" y="0"/>
                  </a:cubicBezTo>
                  <a:cubicBezTo>
                    <a:pt x="2022" y="17"/>
                    <a:pt x="1785" y="81"/>
                    <a:pt x="1768" y="107"/>
                  </a:cubicBezTo>
                  <a:cubicBezTo>
                    <a:pt x="1765" y="151"/>
                    <a:pt x="1766" y="195"/>
                    <a:pt x="1760" y="239"/>
                  </a:cubicBezTo>
                  <a:cubicBezTo>
                    <a:pt x="1756" y="265"/>
                    <a:pt x="1743" y="288"/>
                    <a:pt x="1735" y="313"/>
                  </a:cubicBezTo>
                  <a:cubicBezTo>
                    <a:pt x="1732" y="321"/>
                    <a:pt x="1727" y="338"/>
                    <a:pt x="1727" y="338"/>
                  </a:cubicBezTo>
                  <a:cubicBezTo>
                    <a:pt x="1724" y="379"/>
                    <a:pt x="1725" y="421"/>
                    <a:pt x="1718" y="461"/>
                  </a:cubicBezTo>
                  <a:cubicBezTo>
                    <a:pt x="1716" y="470"/>
                    <a:pt x="1647" y="520"/>
                    <a:pt x="1636" y="527"/>
                  </a:cubicBezTo>
                  <a:cubicBezTo>
                    <a:pt x="1605" y="575"/>
                    <a:pt x="1609" y="594"/>
                    <a:pt x="1603" y="659"/>
                  </a:cubicBezTo>
                  <a:cubicBezTo>
                    <a:pt x="1599" y="787"/>
                    <a:pt x="1677" y="805"/>
                    <a:pt x="1562" y="848"/>
                  </a:cubicBezTo>
                  <a:cubicBezTo>
                    <a:pt x="1528" y="880"/>
                    <a:pt x="1543" y="944"/>
                    <a:pt x="1529" y="996"/>
                  </a:cubicBezTo>
                  <a:cubicBezTo>
                    <a:pt x="1520" y="1145"/>
                    <a:pt x="1507" y="1122"/>
                    <a:pt x="1439" y="1194"/>
                  </a:cubicBezTo>
                  <a:cubicBezTo>
                    <a:pt x="1427" y="1225"/>
                    <a:pt x="1417" y="1233"/>
                    <a:pt x="1389" y="1251"/>
                  </a:cubicBezTo>
                  <a:cubicBezTo>
                    <a:pt x="1375" y="1293"/>
                    <a:pt x="1374" y="1341"/>
                    <a:pt x="1323" y="1350"/>
                  </a:cubicBezTo>
                  <a:cubicBezTo>
                    <a:pt x="1302" y="1354"/>
                    <a:pt x="1280" y="1355"/>
                    <a:pt x="1258" y="1358"/>
                  </a:cubicBezTo>
                  <a:cubicBezTo>
                    <a:pt x="1241" y="1369"/>
                    <a:pt x="1225" y="1380"/>
                    <a:pt x="1208" y="1391"/>
                  </a:cubicBezTo>
                  <a:cubicBezTo>
                    <a:pt x="1179" y="1410"/>
                    <a:pt x="1200" y="1424"/>
                    <a:pt x="1151" y="1440"/>
                  </a:cubicBezTo>
                  <a:cubicBezTo>
                    <a:pt x="1117" y="1474"/>
                    <a:pt x="1115" y="1446"/>
                    <a:pt x="1101" y="1498"/>
                  </a:cubicBezTo>
                  <a:cubicBezTo>
                    <a:pt x="1091" y="1636"/>
                    <a:pt x="1092" y="1582"/>
                    <a:pt x="1068" y="1671"/>
                  </a:cubicBezTo>
                  <a:cubicBezTo>
                    <a:pt x="1071" y="1698"/>
                    <a:pt x="1072" y="1726"/>
                    <a:pt x="1077" y="1753"/>
                  </a:cubicBezTo>
                  <a:cubicBezTo>
                    <a:pt x="1080" y="1770"/>
                    <a:pt x="1093" y="1802"/>
                    <a:pt x="1093" y="1802"/>
                  </a:cubicBezTo>
                  <a:cubicBezTo>
                    <a:pt x="1083" y="1845"/>
                    <a:pt x="1055" y="1886"/>
                    <a:pt x="1011" y="1901"/>
                  </a:cubicBezTo>
                  <a:cubicBezTo>
                    <a:pt x="964" y="1948"/>
                    <a:pt x="988" y="1935"/>
                    <a:pt x="945" y="1951"/>
                  </a:cubicBezTo>
                  <a:cubicBezTo>
                    <a:pt x="907" y="2007"/>
                    <a:pt x="931" y="1994"/>
                    <a:pt x="887" y="2008"/>
                  </a:cubicBezTo>
                  <a:cubicBezTo>
                    <a:pt x="868" y="2066"/>
                    <a:pt x="895" y="2002"/>
                    <a:pt x="854" y="2049"/>
                  </a:cubicBezTo>
                  <a:cubicBezTo>
                    <a:pt x="841" y="2064"/>
                    <a:pt x="841" y="2093"/>
                    <a:pt x="822" y="2099"/>
                  </a:cubicBezTo>
                  <a:cubicBezTo>
                    <a:pt x="805" y="2104"/>
                    <a:pt x="772" y="2115"/>
                    <a:pt x="772" y="2115"/>
                  </a:cubicBezTo>
                  <a:cubicBezTo>
                    <a:pt x="733" y="2142"/>
                    <a:pt x="756" y="2129"/>
                    <a:pt x="698" y="2148"/>
                  </a:cubicBezTo>
                  <a:cubicBezTo>
                    <a:pt x="690" y="2151"/>
                    <a:pt x="673" y="2156"/>
                    <a:pt x="673" y="2156"/>
                  </a:cubicBezTo>
                  <a:cubicBezTo>
                    <a:pt x="668" y="2162"/>
                    <a:pt x="665" y="2172"/>
                    <a:pt x="657" y="2173"/>
                  </a:cubicBezTo>
                  <a:cubicBezTo>
                    <a:pt x="592" y="2183"/>
                    <a:pt x="619" y="2134"/>
                    <a:pt x="599" y="2099"/>
                  </a:cubicBezTo>
                  <a:cubicBezTo>
                    <a:pt x="594" y="2090"/>
                    <a:pt x="583" y="2088"/>
                    <a:pt x="575" y="2082"/>
                  </a:cubicBezTo>
                  <a:cubicBezTo>
                    <a:pt x="569" y="2077"/>
                    <a:pt x="565" y="2069"/>
                    <a:pt x="558" y="2066"/>
                  </a:cubicBezTo>
                  <a:cubicBezTo>
                    <a:pt x="543" y="2058"/>
                    <a:pt x="509" y="2049"/>
                    <a:pt x="509" y="2049"/>
                  </a:cubicBezTo>
                  <a:cubicBezTo>
                    <a:pt x="452" y="2069"/>
                    <a:pt x="486" y="2081"/>
                    <a:pt x="459" y="2115"/>
                  </a:cubicBezTo>
                  <a:cubicBezTo>
                    <a:pt x="454" y="2122"/>
                    <a:pt x="443" y="2121"/>
                    <a:pt x="435" y="2123"/>
                  </a:cubicBezTo>
                  <a:cubicBezTo>
                    <a:pt x="413" y="2127"/>
                    <a:pt x="391" y="2129"/>
                    <a:pt x="369" y="2132"/>
                  </a:cubicBezTo>
                  <a:cubicBezTo>
                    <a:pt x="352" y="2270"/>
                    <a:pt x="385" y="2181"/>
                    <a:pt x="155" y="2206"/>
                  </a:cubicBezTo>
                  <a:cubicBezTo>
                    <a:pt x="134" y="2208"/>
                    <a:pt x="117" y="2225"/>
                    <a:pt x="97" y="2230"/>
                  </a:cubicBezTo>
                  <a:cubicBezTo>
                    <a:pt x="50" y="2277"/>
                    <a:pt x="118" y="2257"/>
                    <a:pt x="89" y="2288"/>
                  </a:cubicBezTo>
                  <a:cubicBezTo>
                    <a:pt x="80" y="2317"/>
                    <a:pt x="16" y="2342"/>
                    <a:pt x="7" y="2370"/>
                  </a:cubicBezTo>
                  <a:cubicBezTo>
                    <a:pt x="26" y="2466"/>
                    <a:pt x="0" y="2374"/>
                    <a:pt x="32" y="2428"/>
                  </a:cubicBezTo>
                  <a:cubicBezTo>
                    <a:pt x="36" y="2436"/>
                    <a:pt x="35" y="2446"/>
                    <a:pt x="40" y="2453"/>
                  </a:cubicBezTo>
                  <a:cubicBezTo>
                    <a:pt x="46" y="2461"/>
                    <a:pt x="65" y="2469"/>
                    <a:pt x="65" y="2469"/>
                  </a:cubicBezTo>
                  <a:cubicBezTo>
                    <a:pt x="65" y="2469"/>
                    <a:pt x="48" y="2458"/>
                    <a:pt x="40" y="2453"/>
                  </a:cubicBezTo>
                  <a:close/>
                </a:path>
              </a:pathLst>
            </a:custGeom>
            <a:solidFill>
              <a:srgbClr val="969696">
                <a:alpha val="54901"/>
              </a:srgbClr>
            </a:solidFill>
            <a:ln w="9525">
              <a:solidFill>
                <a:srgbClr val="B2B2B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1600">
                <a:solidFill>
                  <a:srgbClr val="FFFFFF"/>
                </a:solidFill>
              </a:endParaRPr>
            </a:p>
          </p:txBody>
        </p:sp>
        <p:sp>
          <p:nvSpPr>
            <p:cNvPr id="4125" name="Rectangle 19"/>
            <p:cNvSpPr>
              <a:spLocks noChangeArrowheads="1"/>
            </p:cNvSpPr>
            <p:nvPr/>
          </p:nvSpPr>
          <p:spPr bwMode="auto">
            <a:xfrm>
              <a:off x="22" y="2397"/>
              <a:ext cx="820" cy="29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pPr algn="ctr"/>
              <a:r>
                <a:rPr lang="en-US" sz="1400" dirty="0">
                  <a:solidFill>
                    <a:srgbClr val="FFFFFF"/>
                  </a:solidFill>
                  <a:latin typeface="Arial" charset="0"/>
                  <a:cs typeface="Arial" charset="0"/>
                </a:rPr>
                <a:t>Western </a:t>
              </a:r>
              <a:r>
                <a:rPr lang="en-US" sz="1400" dirty="0" err="1">
                  <a:solidFill>
                    <a:srgbClr val="FFFFFF"/>
                  </a:solidFill>
                  <a:latin typeface="Arial" charset="0"/>
                  <a:cs typeface="Arial" charset="0"/>
                </a:rPr>
                <a:t>Bde</a:t>
              </a:r>
              <a:endParaRPr lang="en-US" sz="1400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  <a:p>
              <a:pPr algn="ctr"/>
              <a:r>
                <a:rPr lang="en-US" sz="1600" dirty="0">
                  <a:solidFill>
                    <a:srgbClr val="FFFFFF"/>
                  </a:solidFill>
                  <a:latin typeface="Arial" charset="0"/>
                  <a:cs typeface="Arial" charset="0"/>
                </a:rPr>
                <a:t>Strength - 809</a:t>
              </a:r>
            </a:p>
          </p:txBody>
        </p:sp>
      </p:grpSp>
      <p:grpSp>
        <p:nvGrpSpPr>
          <p:cNvPr id="3" name="Group 33"/>
          <p:cNvGrpSpPr>
            <a:grpSpLocks/>
          </p:cNvGrpSpPr>
          <p:nvPr/>
        </p:nvGrpSpPr>
        <p:grpSpPr bwMode="auto">
          <a:xfrm>
            <a:off x="4926013" y="260350"/>
            <a:ext cx="3246437" cy="3651250"/>
            <a:chOff x="3103" y="164"/>
            <a:chExt cx="2045" cy="2300"/>
          </a:xfrm>
        </p:grpSpPr>
        <p:sp>
          <p:nvSpPr>
            <p:cNvPr id="4122" name="Freeform 11"/>
            <p:cNvSpPr>
              <a:spLocks/>
            </p:cNvSpPr>
            <p:nvPr/>
          </p:nvSpPr>
          <p:spPr bwMode="auto">
            <a:xfrm>
              <a:off x="3103" y="164"/>
              <a:ext cx="2045" cy="2300"/>
            </a:xfrm>
            <a:custGeom>
              <a:avLst/>
              <a:gdLst>
                <a:gd name="T0" fmla="*/ 105 w 2045"/>
                <a:gd name="T1" fmla="*/ 193 h 2300"/>
                <a:gd name="T2" fmla="*/ 286 w 2045"/>
                <a:gd name="T3" fmla="*/ 185 h 2300"/>
                <a:gd name="T4" fmla="*/ 500 w 2045"/>
                <a:gd name="T5" fmla="*/ 86 h 2300"/>
                <a:gd name="T6" fmla="*/ 870 w 2045"/>
                <a:gd name="T7" fmla="*/ 29 h 2300"/>
                <a:gd name="T8" fmla="*/ 1413 w 2045"/>
                <a:gd name="T9" fmla="*/ 78 h 2300"/>
                <a:gd name="T10" fmla="*/ 1504 w 2045"/>
                <a:gd name="T11" fmla="*/ 152 h 2300"/>
                <a:gd name="T12" fmla="*/ 1882 w 2045"/>
                <a:gd name="T13" fmla="*/ 226 h 2300"/>
                <a:gd name="T14" fmla="*/ 2039 w 2045"/>
                <a:gd name="T15" fmla="*/ 218 h 2300"/>
                <a:gd name="T16" fmla="*/ 1981 w 2045"/>
                <a:gd name="T17" fmla="*/ 473 h 2300"/>
                <a:gd name="T18" fmla="*/ 1923 w 2045"/>
                <a:gd name="T19" fmla="*/ 555 h 2300"/>
                <a:gd name="T20" fmla="*/ 1808 w 2045"/>
                <a:gd name="T21" fmla="*/ 646 h 2300"/>
                <a:gd name="T22" fmla="*/ 1603 w 2045"/>
                <a:gd name="T23" fmla="*/ 712 h 2300"/>
                <a:gd name="T24" fmla="*/ 1372 w 2045"/>
                <a:gd name="T25" fmla="*/ 728 h 2300"/>
                <a:gd name="T26" fmla="*/ 1413 w 2045"/>
                <a:gd name="T27" fmla="*/ 827 h 2300"/>
                <a:gd name="T28" fmla="*/ 1496 w 2045"/>
                <a:gd name="T29" fmla="*/ 1066 h 2300"/>
                <a:gd name="T30" fmla="*/ 1586 w 2045"/>
                <a:gd name="T31" fmla="*/ 1123 h 2300"/>
                <a:gd name="T32" fmla="*/ 1553 w 2045"/>
                <a:gd name="T33" fmla="*/ 1156 h 2300"/>
                <a:gd name="T34" fmla="*/ 1446 w 2045"/>
                <a:gd name="T35" fmla="*/ 1230 h 2300"/>
                <a:gd name="T36" fmla="*/ 1397 w 2045"/>
                <a:gd name="T37" fmla="*/ 1378 h 2300"/>
                <a:gd name="T38" fmla="*/ 1372 w 2045"/>
                <a:gd name="T39" fmla="*/ 1477 h 2300"/>
                <a:gd name="T40" fmla="*/ 1298 w 2045"/>
                <a:gd name="T41" fmla="*/ 1609 h 2300"/>
                <a:gd name="T42" fmla="*/ 1265 w 2045"/>
                <a:gd name="T43" fmla="*/ 1831 h 2300"/>
                <a:gd name="T44" fmla="*/ 1273 w 2045"/>
                <a:gd name="T45" fmla="*/ 2020 h 2300"/>
                <a:gd name="T46" fmla="*/ 1463 w 2045"/>
                <a:gd name="T47" fmla="*/ 2061 h 2300"/>
                <a:gd name="T48" fmla="*/ 1586 w 2045"/>
                <a:gd name="T49" fmla="*/ 2135 h 2300"/>
                <a:gd name="T50" fmla="*/ 1652 w 2045"/>
                <a:gd name="T51" fmla="*/ 2218 h 2300"/>
                <a:gd name="T52" fmla="*/ 878 w 2045"/>
                <a:gd name="T53" fmla="*/ 2250 h 2300"/>
                <a:gd name="T54" fmla="*/ 747 w 2045"/>
                <a:gd name="T55" fmla="*/ 2218 h 2300"/>
                <a:gd name="T56" fmla="*/ 689 w 2045"/>
                <a:gd name="T57" fmla="*/ 2119 h 2300"/>
                <a:gd name="T58" fmla="*/ 681 w 2045"/>
                <a:gd name="T59" fmla="*/ 1691 h 2300"/>
                <a:gd name="T60" fmla="*/ 541 w 2045"/>
                <a:gd name="T61" fmla="*/ 1485 h 2300"/>
                <a:gd name="T62" fmla="*/ 459 w 2045"/>
                <a:gd name="T63" fmla="*/ 1436 h 2300"/>
                <a:gd name="T64" fmla="*/ 327 w 2045"/>
                <a:gd name="T65" fmla="*/ 1288 h 2300"/>
                <a:gd name="T66" fmla="*/ 220 w 2045"/>
                <a:gd name="T67" fmla="*/ 1271 h 2300"/>
                <a:gd name="T68" fmla="*/ 245 w 2045"/>
                <a:gd name="T69" fmla="*/ 1140 h 2300"/>
                <a:gd name="T70" fmla="*/ 121 w 2045"/>
                <a:gd name="T71" fmla="*/ 991 h 2300"/>
                <a:gd name="T72" fmla="*/ 47 w 2045"/>
                <a:gd name="T73" fmla="*/ 835 h 2300"/>
                <a:gd name="T74" fmla="*/ 130 w 2045"/>
                <a:gd name="T75" fmla="*/ 753 h 2300"/>
                <a:gd name="T76" fmla="*/ 344 w 2045"/>
                <a:gd name="T77" fmla="*/ 736 h 2300"/>
                <a:gd name="T78" fmla="*/ 311 w 2045"/>
                <a:gd name="T79" fmla="*/ 588 h 2300"/>
                <a:gd name="T80" fmla="*/ 138 w 2045"/>
                <a:gd name="T81" fmla="*/ 473 h 2300"/>
                <a:gd name="T82" fmla="*/ 163 w 2045"/>
                <a:gd name="T83" fmla="*/ 407 h 2300"/>
                <a:gd name="T84" fmla="*/ 261 w 2045"/>
                <a:gd name="T85" fmla="*/ 276 h 2300"/>
                <a:gd name="T86" fmla="*/ 138 w 2045"/>
                <a:gd name="T87" fmla="*/ 251 h 2300"/>
                <a:gd name="T88" fmla="*/ 105 w 2045"/>
                <a:gd name="T89" fmla="*/ 234 h 2300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2045"/>
                <a:gd name="T136" fmla="*/ 0 h 2300"/>
                <a:gd name="T137" fmla="*/ 2045 w 2045"/>
                <a:gd name="T138" fmla="*/ 2300 h 2300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2045" h="2300">
                  <a:moveTo>
                    <a:pt x="56" y="226"/>
                  </a:moveTo>
                  <a:cubicBezTo>
                    <a:pt x="126" y="156"/>
                    <a:pt x="38" y="237"/>
                    <a:pt x="105" y="193"/>
                  </a:cubicBezTo>
                  <a:cubicBezTo>
                    <a:pt x="126" y="179"/>
                    <a:pt x="144" y="153"/>
                    <a:pt x="163" y="136"/>
                  </a:cubicBezTo>
                  <a:cubicBezTo>
                    <a:pt x="240" y="142"/>
                    <a:pt x="266" y="122"/>
                    <a:pt x="286" y="185"/>
                  </a:cubicBezTo>
                  <a:cubicBezTo>
                    <a:pt x="333" y="182"/>
                    <a:pt x="388" y="129"/>
                    <a:pt x="434" y="119"/>
                  </a:cubicBezTo>
                  <a:cubicBezTo>
                    <a:pt x="453" y="115"/>
                    <a:pt x="500" y="86"/>
                    <a:pt x="500" y="86"/>
                  </a:cubicBezTo>
                  <a:cubicBezTo>
                    <a:pt x="559" y="0"/>
                    <a:pt x="797" y="87"/>
                    <a:pt x="821" y="86"/>
                  </a:cubicBezTo>
                  <a:cubicBezTo>
                    <a:pt x="858" y="74"/>
                    <a:pt x="849" y="60"/>
                    <a:pt x="870" y="29"/>
                  </a:cubicBezTo>
                  <a:cubicBezTo>
                    <a:pt x="1004" y="32"/>
                    <a:pt x="1139" y="29"/>
                    <a:pt x="1273" y="37"/>
                  </a:cubicBezTo>
                  <a:cubicBezTo>
                    <a:pt x="1281" y="37"/>
                    <a:pt x="1406" y="75"/>
                    <a:pt x="1413" y="78"/>
                  </a:cubicBezTo>
                  <a:cubicBezTo>
                    <a:pt x="1428" y="86"/>
                    <a:pt x="1339" y="70"/>
                    <a:pt x="1339" y="70"/>
                  </a:cubicBezTo>
                  <a:cubicBezTo>
                    <a:pt x="1375" y="104"/>
                    <a:pt x="1456" y="137"/>
                    <a:pt x="1504" y="152"/>
                  </a:cubicBezTo>
                  <a:cubicBezTo>
                    <a:pt x="1525" y="175"/>
                    <a:pt x="1631" y="241"/>
                    <a:pt x="1660" y="251"/>
                  </a:cubicBezTo>
                  <a:cubicBezTo>
                    <a:pt x="1759" y="202"/>
                    <a:pt x="1742" y="230"/>
                    <a:pt x="1882" y="226"/>
                  </a:cubicBezTo>
                  <a:cubicBezTo>
                    <a:pt x="1904" y="205"/>
                    <a:pt x="1928" y="204"/>
                    <a:pt x="1956" y="193"/>
                  </a:cubicBezTo>
                  <a:cubicBezTo>
                    <a:pt x="1995" y="204"/>
                    <a:pt x="2011" y="189"/>
                    <a:pt x="2039" y="218"/>
                  </a:cubicBezTo>
                  <a:cubicBezTo>
                    <a:pt x="2035" y="287"/>
                    <a:pt x="2045" y="376"/>
                    <a:pt x="1997" y="424"/>
                  </a:cubicBezTo>
                  <a:cubicBezTo>
                    <a:pt x="1992" y="440"/>
                    <a:pt x="1985" y="456"/>
                    <a:pt x="1981" y="473"/>
                  </a:cubicBezTo>
                  <a:cubicBezTo>
                    <a:pt x="1978" y="484"/>
                    <a:pt x="1979" y="497"/>
                    <a:pt x="1973" y="506"/>
                  </a:cubicBezTo>
                  <a:cubicBezTo>
                    <a:pt x="1959" y="527"/>
                    <a:pt x="1945" y="550"/>
                    <a:pt x="1923" y="555"/>
                  </a:cubicBezTo>
                  <a:cubicBezTo>
                    <a:pt x="1897" y="579"/>
                    <a:pt x="1894" y="604"/>
                    <a:pt x="1858" y="613"/>
                  </a:cubicBezTo>
                  <a:cubicBezTo>
                    <a:pt x="1850" y="634"/>
                    <a:pt x="1822" y="628"/>
                    <a:pt x="1808" y="646"/>
                  </a:cubicBezTo>
                  <a:cubicBezTo>
                    <a:pt x="1791" y="668"/>
                    <a:pt x="1762" y="676"/>
                    <a:pt x="1742" y="695"/>
                  </a:cubicBezTo>
                  <a:cubicBezTo>
                    <a:pt x="1695" y="688"/>
                    <a:pt x="1640" y="673"/>
                    <a:pt x="1603" y="712"/>
                  </a:cubicBezTo>
                  <a:cubicBezTo>
                    <a:pt x="1482" y="702"/>
                    <a:pt x="1521" y="714"/>
                    <a:pt x="1454" y="671"/>
                  </a:cubicBezTo>
                  <a:cubicBezTo>
                    <a:pt x="1422" y="682"/>
                    <a:pt x="1397" y="705"/>
                    <a:pt x="1372" y="728"/>
                  </a:cubicBezTo>
                  <a:cubicBezTo>
                    <a:pt x="1399" y="767"/>
                    <a:pt x="1386" y="744"/>
                    <a:pt x="1405" y="802"/>
                  </a:cubicBezTo>
                  <a:cubicBezTo>
                    <a:pt x="1408" y="810"/>
                    <a:pt x="1413" y="827"/>
                    <a:pt x="1413" y="827"/>
                  </a:cubicBezTo>
                  <a:cubicBezTo>
                    <a:pt x="1407" y="878"/>
                    <a:pt x="1383" y="926"/>
                    <a:pt x="1421" y="967"/>
                  </a:cubicBezTo>
                  <a:cubicBezTo>
                    <a:pt x="1446" y="1034"/>
                    <a:pt x="1429" y="1042"/>
                    <a:pt x="1496" y="1066"/>
                  </a:cubicBezTo>
                  <a:cubicBezTo>
                    <a:pt x="1509" y="1105"/>
                    <a:pt x="1523" y="1097"/>
                    <a:pt x="1561" y="1107"/>
                  </a:cubicBezTo>
                  <a:cubicBezTo>
                    <a:pt x="1569" y="1112"/>
                    <a:pt x="1578" y="1117"/>
                    <a:pt x="1586" y="1123"/>
                  </a:cubicBezTo>
                  <a:cubicBezTo>
                    <a:pt x="1592" y="1128"/>
                    <a:pt x="1609" y="1134"/>
                    <a:pt x="1603" y="1140"/>
                  </a:cubicBezTo>
                  <a:cubicBezTo>
                    <a:pt x="1591" y="1152"/>
                    <a:pt x="1553" y="1156"/>
                    <a:pt x="1553" y="1156"/>
                  </a:cubicBezTo>
                  <a:cubicBezTo>
                    <a:pt x="1542" y="1213"/>
                    <a:pt x="1546" y="1197"/>
                    <a:pt x="1496" y="1214"/>
                  </a:cubicBezTo>
                  <a:cubicBezTo>
                    <a:pt x="1479" y="1220"/>
                    <a:pt x="1446" y="1230"/>
                    <a:pt x="1446" y="1230"/>
                  </a:cubicBezTo>
                  <a:cubicBezTo>
                    <a:pt x="1432" y="1274"/>
                    <a:pt x="1425" y="1313"/>
                    <a:pt x="1405" y="1354"/>
                  </a:cubicBezTo>
                  <a:cubicBezTo>
                    <a:pt x="1401" y="1362"/>
                    <a:pt x="1403" y="1372"/>
                    <a:pt x="1397" y="1378"/>
                  </a:cubicBezTo>
                  <a:cubicBezTo>
                    <a:pt x="1391" y="1384"/>
                    <a:pt x="1380" y="1383"/>
                    <a:pt x="1372" y="1386"/>
                  </a:cubicBezTo>
                  <a:cubicBezTo>
                    <a:pt x="1348" y="1412"/>
                    <a:pt x="1355" y="1447"/>
                    <a:pt x="1372" y="1477"/>
                  </a:cubicBezTo>
                  <a:cubicBezTo>
                    <a:pt x="1382" y="1494"/>
                    <a:pt x="1430" y="1600"/>
                    <a:pt x="1430" y="1600"/>
                  </a:cubicBezTo>
                  <a:cubicBezTo>
                    <a:pt x="1455" y="1678"/>
                    <a:pt x="1353" y="1597"/>
                    <a:pt x="1298" y="1609"/>
                  </a:cubicBezTo>
                  <a:cubicBezTo>
                    <a:pt x="1273" y="1632"/>
                    <a:pt x="1264" y="1651"/>
                    <a:pt x="1240" y="1674"/>
                  </a:cubicBezTo>
                  <a:cubicBezTo>
                    <a:pt x="1223" y="1727"/>
                    <a:pt x="1236" y="1785"/>
                    <a:pt x="1265" y="1831"/>
                  </a:cubicBezTo>
                  <a:cubicBezTo>
                    <a:pt x="1277" y="1890"/>
                    <a:pt x="1285" y="1902"/>
                    <a:pt x="1265" y="1962"/>
                  </a:cubicBezTo>
                  <a:cubicBezTo>
                    <a:pt x="1268" y="1981"/>
                    <a:pt x="1258" y="2007"/>
                    <a:pt x="1273" y="2020"/>
                  </a:cubicBezTo>
                  <a:cubicBezTo>
                    <a:pt x="1290" y="2035"/>
                    <a:pt x="1317" y="2024"/>
                    <a:pt x="1339" y="2028"/>
                  </a:cubicBezTo>
                  <a:cubicBezTo>
                    <a:pt x="1376" y="2034"/>
                    <a:pt x="1430" y="2044"/>
                    <a:pt x="1463" y="2061"/>
                  </a:cubicBezTo>
                  <a:cubicBezTo>
                    <a:pt x="1535" y="2097"/>
                    <a:pt x="1472" y="2080"/>
                    <a:pt x="1545" y="2094"/>
                  </a:cubicBezTo>
                  <a:cubicBezTo>
                    <a:pt x="1559" y="2108"/>
                    <a:pt x="1572" y="2121"/>
                    <a:pt x="1586" y="2135"/>
                  </a:cubicBezTo>
                  <a:cubicBezTo>
                    <a:pt x="1592" y="2141"/>
                    <a:pt x="1603" y="2152"/>
                    <a:pt x="1603" y="2152"/>
                  </a:cubicBezTo>
                  <a:cubicBezTo>
                    <a:pt x="1624" y="2215"/>
                    <a:pt x="1652" y="2153"/>
                    <a:pt x="1652" y="2218"/>
                  </a:cubicBezTo>
                  <a:cubicBezTo>
                    <a:pt x="1693" y="2259"/>
                    <a:pt x="1608" y="2228"/>
                    <a:pt x="1611" y="2242"/>
                  </a:cubicBezTo>
                  <a:cubicBezTo>
                    <a:pt x="1429" y="2300"/>
                    <a:pt x="1087" y="2257"/>
                    <a:pt x="878" y="2250"/>
                  </a:cubicBezTo>
                  <a:cubicBezTo>
                    <a:pt x="846" y="2245"/>
                    <a:pt x="826" y="2243"/>
                    <a:pt x="796" y="2234"/>
                  </a:cubicBezTo>
                  <a:cubicBezTo>
                    <a:pt x="780" y="2229"/>
                    <a:pt x="747" y="2218"/>
                    <a:pt x="747" y="2218"/>
                  </a:cubicBezTo>
                  <a:cubicBezTo>
                    <a:pt x="728" y="2199"/>
                    <a:pt x="708" y="2195"/>
                    <a:pt x="689" y="2176"/>
                  </a:cubicBezTo>
                  <a:cubicBezTo>
                    <a:pt x="673" y="2127"/>
                    <a:pt x="686" y="2180"/>
                    <a:pt x="689" y="2119"/>
                  </a:cubicBezTo>
                  <a:cubicBezTo>
                    <a:pt x="701" y="1909"/>
                    <a:pt x="685" y="1935"/>
                    <a:pt x="714" y="1814"/>
                  </a:cubicBezTo>
                  <a:cubicBezTo>
                    <a:pt x="711" y="1776"/>
                    <a:pt x="706" y="1720"/>
                    <a:pt x="681" y="1691"/>
                  </a:cubicBezTo>
                  <a:cubicBezTo>
                    <a:pt x="582" y="1578"/>
                    <a:pt x="585" y="1792"/>
                    <a:pt x="607" y="1658"/>
                  </a:cubicBezTo>
                  <a:cubicBezTo>
                    <a:pt x="600" y="1593"/>
                    <a:pt x="588" y="1532"/>
                    <a:pt x="541" y="1485"/>
                  </a:cubicBezTo>
                  <a:cubicBezTo>
                    <a:pt x="510" y="1454"/>
                    <a:pt x="547" y="1465"/>
                    <a:pt x="483" y="1444"/>
                  </a:cubicBezTo>
                  <a:cubicBezTo>
                    <a:pt x="475" y="1441"/>
                    <a:pt x="459" y="1436"/>
                    <a:pt x="459" y="1436"/>
                  </a:cubicBezTo>
                  <a:cubicBezTo>
                    <a:pt x="417" y="1394"/>
                    <a:pt x="360" y="1379"/>
                    <a:pt x="302" y="1370"/>
                  </a:cubicBezTo>
                  <a:cubicBezTo>
                    <a:pt x="273" y="1325"/>
                    <a:pt x="271" y="1302"/>
                    <a:pt x="327" y="1288"/>
                  </a:cubicBezTo>
                  <a:cubicBezTo>
                    <a:pt x="335" y="1291"/>
                    <a:pt x="361" y="1296"/>
                    <a:pt x="352" y="1296"/>
                  </a:cubicBezTo>
                  <a:cubicBezTo>
                    <a:pt x="310" y="1296"/>
                    <a:pt x="261" y="1279"/>
                    <a:pt x="220" y="1271"/>
                  </a:cubicBezTo>
                  <a:cubicBezTo>
                    <a:pt x="229" y="1244"/>
                    <a:pt x="244" y="1232"/>
                    <a:pt x="253" y="1205"/>
                  </a:cubicBezTo>
                  <a:cubicBezTo>
                    <a:pt x="250" y="1183"/>
                    <a:pt x="251" y="1161"/>
                    <a:pt x="245" y="1140"/>
                  </a:cubicBezTo>
                  <a:cubicBezTo>
                    <a:pt x="243" y="1132"/>
                    <a:pt x="232" y="1130"/>
                    <a:pt x="228" y="1123"/>
                  </a:cubicBezTo>
                  <a:cubicBezTo>
                    <a:pt x="199" y="1065"/>
                    <a:pt x="192" y="1014"/>
                    <a:pt x="121" y="991"/>
                  </a:cubicBezTo>
                  <a:cubicBezTo>
                    <a:pt x="94" y="948"/>
                    <a:pt x="84" y="928"/>
                    <a:pt x="47" y="893"/>
                  </a:cubicBezTo>
                  <a:cubicBezTo>
                    <a:pt x="33" y="849"/>
                    <a:pt x="0" y="851"/>
                    <a:pt x="47" y="835"/>
                  </a:cubicBezTo>
                  <a:cubicBezTo>
                    <a:pt x="50" y="819"/>
                    <a:pt x="48" y="800"/>
                    <a:pt x="56" y="786"/>
                  </a:cubicBezTo>
                  <a:cubicBezTo>
                    <a:pt x="59" y="781"/>
                    <a:pt x="124" y="755"/>
                    <a:pt x="130" y="753"/>
                  </a:cubicBezTo>
                  <a:cubicBezTo>
                    <a:pt x="138" y="751"/>
                    <a:pt x="146" y="746"/>
                    <a:pt x="154" y="745"/>
                  </a:cubicBezTo>
                  <a:cubicBezTo>
                    <a:pt x="217" y="740"/>
                    <a:pt x="281" y="739"/>
                    <a:pt x="344" y="736"/>
                  </a:cubicBezTo>
                  <a:cubicBezTo>
                    <a:pt x="363" y="678"/>
                    <a:pt x="377" y="645"/>
                    <a:pt x="327" y="605"/>
                  </a:cubicBezTo>
                  <a:cubicBezTo>
                    <a:pt x="321" y="600"/>
                    <a:pt x="319" y="589"/>
                    <a:pt x="311" y="588"/>
                  </a:cubicBezTo>
                  <a:cubicBezTo>
                    <a:pt x="270" y="581"/>
                    <a:pt x="228" y="583"/>
                    <a:pt x="187" y="580"/>
                  </a:cubicBezTo>
                  <a:cubicBezTo>
                    <a:pt x="172" y="533"/>
                    <a:pt x="188" y="489"/>
                    <a:pt x="138" y="473"/>
                  </a:cubicBezTo>
                  <a:cubicBezTo>
                    <a:pt x="141" y="457"/>
                    <a:pt x="140" y="439"/>
                    <a:pt x="146" y="424"/>
                  </a:cubicBezTo>
                  <a:cubicBezTo>
                    <a:pt x="149" y="417"/>
                    <a:pt x="158" y="413"/>
                    <a:pt x="163" y="407"/>
                  </a:cubicBezTo>
                  <a:cubicBezTo>
                    <a:pt x="201" y="360"/>
                    <a:pt x="241" y="366"/>
                    <a:pt x="302" y="358"/>
                  </a:cubicBezTo>
                  <a:cubicBezTo>
                    <a:pt x="354" y="306"/>
                    <a:pt x="289" y="306"/>
                    <a:pt x="261" y="276"/>
                  </a:cubicBezTo>
                  <a:cubicBezTo>
                    <a:pt x="256" y="270"/>
                    <a:pt x="228" y="269"/>
                    <a:pt x="220" y="267"/>
                  </a:cubicBezTo>
                  <a:cubicBezTo>
                    <a:pt x="185" y="260"/>
                    <a:pt x="174" y="254"/>
                    <a:pt x="138" y="251"/>
                  </a:cubicBezTo>
                  <a:cubicBezTo>
                    <a:pt x="111" y="249"/>
                    <a:pt x="83" y="246"/>
                    <a:pt x="56" y="243"/>
                  </a:cubicBezTo>
                  <a:cubicBezTo>
                    <a:pt x="70" y="186"/>
                    <a:pt x="64" y="215"/>
                    <a:pt x="105" y="234"/>
                  </a:cubicBezTo>
                </a:path>
              </a:pathLst>
            </a:custGeom>
            <a:solidFill>
              <a:srgbClr val="00FFFF">
                <a:alpha val="59999"/>
              </a:srgbClr>
            </a:solidFill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1600">
                <a:solidFill>
                  <a:srgbClr val="FFFFFF"/>
                </a:solidFill>
              </a:endParaRPr>
            </a:p>
          </p:txBody>
        </p:sp>
        <p:sp>
          <p:nvSpPr>
            <p:cNvPr id="4123" name="Rectangle 20"/>
            <p:cNvSpPr>
              <a:spLocks noChangeArrowheads="1"/>
            </p:cNvSpPr>
            <p:nvPr/>
          </p:nvSpPr>
          <p:spPr bwMode="auto">
            <a:xfrm>
              <a:off x="3245" y="825"/>
              <a:ext cx="820" cy="29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pPr algn="ctr"/>
              <a:r>
                <a:rPr lang="en-US" sz="1400" dirty="0">
                  <a:solidFill>
                    <a:srgbClr val="FFFFFF"/>
                  </a:solidFill>
                  <a:latin typeface="Arial" charset="0"/>
                  <a:cs typeface="Arial" charset="0"/>
                </a:rPr>
                <a:t>Sector 2</a:t>
              </a:r>
            </a:p>
            <a:p>
              <a:pPr algn="ctr"/>
              <a:r>
                <a:rPr lang="en-US" sz="1600" dirty="0">
                  <a:solidFill>
                    <a:srgbClr val="FFFFFF"/>
                  </a:solidFill>
                  <a:latin typeface="Arial" charset="0"/>
                  <a:cs typeface="Arial" charset="0"/>
                </a:rPr>
                <a:t>Strength - 326</a:t>
              </a:r>
            </a:p>
          </p:txBody>
        </p:sp>
      </p:grpSp>
      <p:grpSp>
        <p:nvGrpSpPr>
          <p:cNvPr id="4" name="Group 29"/>
          <p:cNvGrpSpPr>
            <a:grpSpLocks/>
          </p:cNvGrpSpPr>
          <p:nvPr/>
        </p:nvGrpSpPr>
        <p:grpSpPr bwMode="auto">
          <a:xfrm>
            <a:off x="6584949" y="731838"/>
            <a:ext cx="2171699" cy="1182687"/>
            <a:chOff x="4148" y="461"/>
            <a:chExt cx="1368" cy="745"/>
          </a:xfrm>
        </p:grpSpPr>
        <p:sp>
          <p:nvSpPr>
            <p:cNvPr id="4120" name="Freeform 12"/>
            <p:cNvSpPr>
              <a:spLocks/>
            </p:cNvSpPr>
            <p:nvPr/>
          </p:nvSpPr>
          <p:spPr bwMode="auto">
            <a:xfrm>
              <a:off x="4513" y="461"/>
              <a:ext cx="1003" cy="745"/>
            </a:xfrm>
            <a:custGeom>
              <a:avLst/>
              <a:gdLst>
                <a:gd name="T0" fmla="*/ 33 w 1003"/>
                <a:gd name="T1" fmla="*/ 461 h 745"/>
                <a:gd name="T2" fmla="*/ 25 w 1003"/>
                <a:gd name="T3" fmla="*/ 633 h 745"/>
                <a:gd name="T4" fmla="*/ 33 w 1003"/>
                <a:gd name="T5" fmla="*/ 683 h 745"/>
                <a:gd name="T6" fmla="*/ 83 w 1003"/>
                <a:gd name="T7" fmla="*/ 699 h 745"/>
                <a:gd name="T8" fmla="*/ 99 w 1003"/>
                <a:gd name="T9" fmla="*/ 716 h 745"/>
                <a:gd name="T10" fmla="*/ 107 w 1003"/>
                <a:gd name="T11" fmla="*/ 740 h 745"/>
                <a:gd name="T12" fmla="*/ 436 w 1003"/>
                <a:gd name="T13" fmla="*/ 732 h 745"/>
                <a:gd name="T14" fmla="*/ 683 w 1003"/>
                <a:gd name="T15" fmla="*/ 707 h 745"/>
                <a:gd name="T16" fmla="*/ 807 w 1003"/>
                <a:gd name="T17" fmla="*/ 592 h 745"/>
                <a:gd name="T18" fmla="*/ 864 w 1003"/>
                <a:gd name="T19" fmla="*/ 535 h 745"/>
                <a:gd name="T20" fmla="*/ 955 w 1003"/>
                <a:gd name="T21" fmla="*/ 518 h 745"/>
                <a:gd name="T22" fmla="*/ 996 w 1003"/>
                <a:gd name="T23" fmla="*/ 485 h 745"/>
                <a:gd name="T24" fmla="*/ 922 w 1003"/>
                <a:gd name="T25" fmla="*/ 387 h 745"/>
                <a:gd name="T26" fmla="*/ 872 w 1003"/>
                <a:gd name="T27" fmla="*/ 329 h 745"/>
                <a:gd name="T28" fmla="*/ 881 w 1003"/>
                <a:gd name="T29" fmla="*/ 238 h 745"/>
                <a:gd name="T30" fmla="*/ 872 w 1003"/>
                <a:gd name="T31" fmla="*/ 90 h 745"/>
                <a:gd name="T32" fmla="*/ 790 w 1003"/>
                <a:gd name="T33" fmla="*/ 82 h 745"/>
                <a:gd name="T34" fmla="*/ 774 w 1003"/>
                <a:gd name="T35" fmla="*/ 57 h 745"/>
                <a:gd name="T36" fmla="*/ 700 w 1003"/>
                <a:gd name="T37" fmla="*/ 0 h 745"/>
                <a:gd name="T38" fmla="*/ 626 w 1003"/>
                <a:gd name="T39" fmla="*/ 156 h 745"/>
                <a:gd name="T40" fmla="*/ 576 w 1003"/>
                <a:gd name="T41" fmla="*/ 222 h 745"/>
                <a:gd name="T42" fmla="*/ 535 w 1003"/>
                <a:gd name="T43" fmla="*/ 263 h 745"/>
                <a:gd name="T44" fmla="*/ 494 w 1003"/>
                <a:gd name="T45" fmla="*/ 321 h 745"/>
                <a:gd name="T46" fmla="*/ 420 w 1003"/>
                <a:gd name="T47" fmla="*/ 395 h 745"/>
                <a:gd name="T48" fmla="*/ 338 w 1003"/>
                <a:gd name="T49" fmla="*/ 411 h 745"/>
                <a:gd name="T50" fmla="*/ 165 w 1003"/>
                <a:gd name="T51" fmla="*/ 419 h 745"/>
                <a:gd name="T52" fmla="*/ 58 w 1003"/>
                <a:gd name="T53" fmla="*/ 428 h 745"/>
                <a:gd name="T54" fmla="*/ 0 w 1003"/>
                <a:gd name="T55" fmla="*/ 469 h 745"/>
                <a:gd name="T56" fmla="*/ 33 w 1003"/>
                <a:gd name="T57" fmla="*/ 461 h 745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003"/>
                <a:gd name="T88" fmla="*/ 0 h 745"/>
                <a:gd name="T89" fmla="*/ 1003 w 1003"/>
                <a:gd name="T90" fmla="*/ 745 h 745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003" h="745">
                  <a:moveTo>
                    <a:pt x="33" y="461"/>
                  </a:moveTo>
                  <a:cubicBezTo>
                    <a:pt x="30" y="518"/>
                    <a:pt x="25" y="576"/>
                    <a:pt x="25" y="633"/>
                  </a:cubicBezTo>
                  <a:cubicBezTo>
                    <a:pt x="25" y="650"/>
                    <a:pt x="22" y="670"/>
                    <a:pt x="33" y="683"/>
                  </a:cubicBezTo>
                  <a:cubicBezTo>
                    <a:pt x="45" y="696"/>
                    <a:pt x="83" y="699"/>
                    <a:pt x="83" y="699"/>
                  </a:cubicBezTo>
                  <a:cubicBezTo>
                    <a:pt x="88" y="705"/>
                    <a:pt x="95" y="709"/>
                    <a:pt x="99" y="716"/>
                  </a:cubicBezTo>
                  <a:cubicBezTo>
                    <a:pt x="103" y="723"/>
                    <a:pt x="99" y="740"/>
                    <a:pt x="107" y="740"/>
                  </a:cubicBezTo>
                  <a:cubicBezTo>
                    <a:pt x="217" y="745"/>
                    <a:pt x="326" y="735"/>
                    <a:pt x="436" y="732"/>
                  </a:cubicBezTo>
                  <a:cubicBezTo>
                    <a:pt x="532" y="709"/>
                    <a:pt x="543" y="714"/>
                    <a:pt x="683" y="707"/>
                  </a:cubicBezTo>
                  <a:cubicBezTo>
                    <a:pt x="723" y="669"/>
                    <a:pt x="752" y="610"/>
                    <a:pt x="807" y="592"/>
                  </a:cubicBezTo>
                  <a:cubicBezTo>
                    <a:pt x="835" y="573"/>
                    <a:pt x="842" y="553"/>
                    <a:pt x="864" y="535"/>
                  </a:cubicBezTo>
                  <a:cubicBezTo>
                    <a:pt x="880" y="522"/>
                    <a:pt x="955" y="518"/>
                    <a:pt x="955" y="518"/>
                  </a:cubicBezTo>
                  <a:cubicBezTo>
                    <a:pt x="958" y="516"/>
                    <a:pt x="995" y="494"/>
                    <a:pt x="996" y="485"/>
                  </a:cubicBezTo>
                  <a:cubicBezTo>
                    <a:pt x="1003" y="426"/>
                    <a:pt x="970" y="402"/>
                    <a:pt x="922" y="387"/>
                  </a:cubicBezTo>
                  <a:cubicBezTo>
                    <a:pt x="903" y="368"/>
                    <a:pt x="891" y="347"/>
                    <a:pt x="872" y="329"/>
                  </a:cubicBezTo>
                  <a:cubicBezTo>
                    <a:pt x="861" y="295"/>
                    <a:pt x="869" y="271"/>
                    <a:pt x="881" y="238"/>
                  </a:cubicBezTo>
                  <a:cubicBezTo>
                    <a:pt x="878" y="189"/>
                    <a:pt x="897" y="133"/>
                    <a:pt x="872" y="90"/>
                  </a:cubicBezTo>
                  <a:cubicBezTo>
                    <a:pt x="858" y="66"/>
                    <a:pt x="816" y="91"/>
                    <a:pt x="790" y="82"/>
                  </a:cubicBezTo>
                  <a:cubicBezTo>
                    <a:pt x="781" y="79"/>
                    <a:pt x="780" y="65"/>
                    <a:pt x="774" y="57"/>
                  </a:cubicBezTo>
                  <a:cubicBezTo>
                    <a:pt x="754" y="32"/>
                    <a:pt x="730" y="10"/>
                    <a:pt x="700" y="0"/>
                  </a:cubicBezTo>
                  <a:cubicBezTo>
                    <a:pt x="628" y="23"/>
                    <a:pt x="694" y="111"/>
                    <a:pt x="626" y="156"/>
                  </a:cubicBezTo>
                  <a:cubicBezTo>
                    <a:pt x="610" y="199"/>
                    <a:pt x="623" y="175"/>
                    <a:pt x="576" y="222"/>
                  </a:cubicBezTo>
                  <a:cubicBezTo>
                    <a:pt x="562" y="236"/>
                    <a:pt x="535" y="263"/>
                    <a:pt x="535" y="263"/>
                  </a:cubicBezTo>
                  <a:cubicBezTo>
                    <a:pt x="526" y="293"/>
                    <a:pt x="512" y="298"/>
                    <a:pt x="494" y="321"/>
                  </a:cubicBezTo>
                  <a:cubicBezTo>
                    <a:pt x="474" y="347"/>
                    <a:pt x="450" y="380"/>
                    <a:pt x="420" y="395"/>
                  </a:cubicBezTo>
                  <a:cubicBezTo>
                    <a:pt x="409" y="400"/>
                    <a:pt x="342" y="411"/>
                    <a:pt x="338" y="411"/>
                  </a:cubicBezTo>
                  <a:cubicBezTo>
                    <a:pt x="280" y="415"/>
                    <a:pt x="223" y="416"/>
                    <a:pt x="165" y="419"/>
                  </a:cubicBezTo>
                  <a:cubicBezTo>
                    <a:pt x="129" y="421"/>
                    <a:pt x="94" y="425"/>
                    <a:pt x="58" y="428"/>
                  </a:cubicBezTo>
                  <a:cubicBezTo>
                    <a:pt x="0" y="447"/>
                    <a:pt x="13" y="427"/>
                    <a:pt x="0" y="469"/>
                  </a:cubicBezTo>
                  <a:cubicBezTo>
                    <a:pt x="24" y="492"/>
                    <a:pt x="13" y="491"/>
                    <a:pt x="33" y="461"/>
                  </a:cubicBezTo>
                  <a:close/>
                </a:path>
              </a:pathLst>
            </a:custGeom>
            <a:solidFill>
              <a:srgbClr val="FFFF00">
                <a:alpha val="50195"/>
              </a:srgbClr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1600">
                <a:solidFill>
                  <a:srgbClr val="FFFFFF"/>
                </a:solidFill>
              </a:endParaRPr>
            </a:p>
          </p:txBody>
        </p:sp>
        <p:sp>
          <p:nvSpPr>
            <p:cNvPr id="4121" name="Rectangle 21"/>
            <p:cNvSpPr>
              <a:spLocks noChangeArrowheads="1"/>
            </p:cNvSpPr>
            <p:nvPr/>
          </p:nvSpPr>
          <p:spPr bwMode="auto">
            <a:xfrm>
              <a:off x="4148" y="528"/>
              <a:ext cx="892" cy="29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pPr algn="ctr"/>
              <a:r>
                <a:rPr lang="en-US" sz="1400" dirty="0" err="1">
                  <a:solidFill>
                    <a:srgbClr val="FFFFFF"/>
                  </a:solidFill>
                  <a:latin typeface="Arial" charset="0"/>
                  <a:cs typeface="Arial" charset="0"/>
                </a:rPr>
                <a:t>Ituri</a:t>
              </a:r>
              <a:r>
                <a:rPr lang="en-US" sz="1400" dirty="0">
                  <a:solidFill>
                    <a:srgbClr val="FFFFFF"/>
                  </a:solidFill>
                  <a:latin typeface="Arial" charset="0"/>
                  <a:cs typeface="Arial" charset="0"/>
                </a:rPr>
                <a:t> </a:t>
              </a:r>
              <a:r>
                <a:rPr lang="en-US" sz="1400" dirty="0" err="1">
                  <a:solidFill>
                    <a:srgbClr val="FFFFFF"/>
                  </a:solidFill>
                  <a:latin typeface="Arial" charset="0"/>
                  <a:cs typeface="Arial" charset="0"/>
                </a:rPr>
                <a:t>Bde</a:t>
              </a:r>
              <a:endParaRPr lang="en-US" sz="1400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  <a:p>
              <a:pPr algn="ctr"/>
              <a:r>
                <a:rPr lang="en-US" sz="1600" dirty="0">
                  <a:solidFill>
                    <a:srgbClr val="FFFFFF"/>
                  </a:solidFill>
                  <a:latin typeface="Arial" charset="0"/>
                  <a:cs typeface="Arial" charset="0"/>
                </a:rPr>
                <a:t>Strength - 3539</a:t>
              </a:r>
            </a:p>
          </p:txBody>
        </p:sp>
      </p:grpSp>
      <p:grpSp>
        <p:nvGrpSpPr>
          <p:cNvPr id="5" name="Group 30"/>
          <p:cNvGrpSpPr>
            <a:grpSpLocks/>
          </p:cNvGrpSpPr>
          <p:nvPr/>
        </p:nvGrpSpPr>
        <p:grpSpPr bwMode="auto">
          <a:xfrm>
            <a:off x="7092952" y="1879601"/>
            <a:ext cx="2001838" cy="1085851"/>
            <a:chOff x="4479" y="1184"/>
            <a:chExt cx="1261" cy="684"/>
          </a:xfrm>
        </p:grpSpPr>
        <p:sp>
          <p:nvSpPr>
            <p:cNvPr id="4118" name="Freeform 13"/>
            <p:cNvSpPr>
              <a:spLocks/>
            </p:cNvSpPr>
            <p:nvPr/>
          </p:nvSpPr>
          <p:spPr bwMode="auto">
            <a:xfrm>
              <a:off x="4479" y="1184"/>
              <a:ext cx="702" cy="613"/>
            </a:xfrm>
            <a:custGeom>
              <a:avLst/>
              <a:gdLst>
                <a:gd name="T0" fmla="*/ 154 w 702"/>
                <a:gd name="T1" fmla="*/ 24 h 613"/>
                <a:gd name="T2" fmla="*/ 195 w 702"/>
                <a:gd name="T3" fmla="*/ 115 h 613"/>
                <a:gd name="T4" fmla="*/ 187 w 702"/>
                <a:gd name="T5" fmla="*/ 247 h 613"/>
                <a:gd name="T6" fmla="*/ 104 w 702"/>
                <a:gd name="T7" fmla="*/ 255 h 613"/>
                <a:gd name="T8" fmla="*/ 96 w 702"/>
                <a:gd name="T9" fmla="*/ 279 h 613"/>
                <a:gd name="T10" fmla="*/ 121 w 702"/>
                <a:gd name="T11" fmla="*/ 288 h 613"/>
                <a:gd name="T12" fmla="*/ 121 w 702"/>
                <a:gd name="T13" fmla="*/ 337 h 613"/>
                <a:gd name="T14" fmla="*/ 71 w 702"/>
                <a:gd name="T15" fmla="*/ 345 h 613"/>
                <a:gd name="T16" fmla="*/ 22 w 702"/>
                <a:gd name="T17" fmla="*/ 395 h 613"/>
                <a:gd name="T18" fmla="*/ 47 w 702"/>
                <a:gd name="T19" fmla="*/ 477 h 613"/>
                <a:gd name="T20" fmla="*/ 154 w 702"/>
                <a:gd name="T21" fmla="*/ 592 h 613"/>
                <a:gd name="T22" fmla="*/ 335 w 702"/>
                <a:gd name="T23" fmla="*/ 543 h 613"/>
                <a:gd name="T24" fmla="*/ 466 w 702"/>
                <a:gd name="T25" fmla="*/ 576 h 613"/>
                <a:gd name="T26" fmla="*/ 549 w 702"/>
                <a:gd name="T27" fmla="*/ 526 h 613"/>
                <a:gd name="T28" fmla="*/ 598 w 702"/>
                <a:gd name="T29" fmla="*/ 321 h 613"/>
                <a:gd name="T30" fmla="*/ 631 w 702"/>
                <a:gd name="T31" fmla="*/ 181 h 613"/>
                <a:gd name="T32" fmla="*/ 614 w 702"/>
                <a:gd name="T33" fmla="*/ 123 h 613"/>
                <a:gd name="T34" fmla="*/ 689 w 702"/>
                <a:gd name="T35" fmla="*/ 98 h 613"/>
                <a:gd name="T36" fmla="*/ 697 w 702"/>
                <a:gd name="T37" fmla="*/ 16 h 613"/>
                <a:gd name="T38" fmla="*/ 631 w 702"/>
                <a:gd name="T39" fmla="*/ 0 h 613"/>
                <a:gd name="T40" fmla="*/ 466 w 702"/>
                <a:gd name="T41" fmla="*/ 16 h 613"/>
                <a:gd name="T42" fmla="*/ 203 w 702"/>
                <a:gd name="T43" fmla="*/ 33 h 613"/>
                <a:gd name="T44" fmla="*/ 154 w 702"/>
                <a:gd name="T45" fmla="*/ 24 h 613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702"/>
                <a:gd name="T70" fmla="*/ 0 h 613"/>
                <a:gd name="T71" fmla="*/ 702 w 702"/>
                <a:gd name="T72" fmla="*/ 613 h 613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702" h="613">
                  <a:moveTo>
                    <a:pt x="154" y="24"/>
                  </a:moveTo>
                  <a:cubicBezTo>
                    <a:pt x="178" y="49"/>
                    <a:pt x="185" y="82"/>
                    <a:pt x="195" y="115"/>
                  </a:cubicBezTo>
                  <a:cubicBezTo>
                    <a:pt x="192" y="159"/>
                    <a:pt x="211" y="210"/>
                    <a:pt x="187" y="247"/>
                  </a:cubicBezTo>
                  <a:cubicBezTo>
                    <a:pt x="172" y="270"/>
                    <a:pt x="130" y="246"/>
                    <a:pt x="104" y="255"/>
                  </a:cubicBezTo>
                  <a:cubicBezTo>
                    <a:pt x="96" y="258"/>
                    <a:pt x="99" y="271"/>
                    <a:pt x="96" y="279"/>
                  </a:cubicBezTo>
                  <a:cubicBezTo>
                    <a:pt x="104" y="282"/>
                    <a:pt x="115" y="282"/>
                    <a:pt x="121" y="288"/>
                  </a:cubicBezTo>
                  <a:cubicBezTo>
                    <a:pt x="129" y="296"/>
                    <a:pt x="135" y="329"/>
                    <a:pt x="121" y="337"/>
                  </a:cubicBezTo>
                  <a:cubicBezTo>
                    <a:pt x="106" y="345"/>
                    <a:pt x="88" y="342"/>
                    <a:pt x="71" y="345"/>
                  </a:cubicBezTo>
                  <a:cubicBezTo>
                    <a:pt x="55" y="362"/>
                    <a:pt x="38" y="378"/>
                    <a:pt x="22" y="395"/>
                  </a:cubicBezTo>
                  <a:cubicBezTo>
                    <a:pt x="9" y="435"/>
                    <a:pt x="0" y="462"/>
                    <a:pt x="47" y="477"/>
                  </a:cubicBezTo>
                  <a:cubicBezTo>
                    <a:pt x="75" y="521"/>
                    <a:pt x="101" y="575"/>
                    <a:pt x="154" y="592"/>
                  </a:cubicBezTo>
                  <a:cubicBezTo>
                    <a:pt x="350" y="583"/>
                    <a:pt x="261" y="613"/>
                    <a:pt x="335" y="543"/>
                  </a:cubicBezTo>
                  <a:cubicBezTo>
                    <a:pt x="468" y="555"/>
                    <a:pt x="389" y="547"/>
                    <a:pt x="466" y="576"/>
                  </a:cubicBezTo>
                  <a:cubicBezTo>
                    <a:pt x="536" y="563"/>
                    <a:pt x="507" y="568"/>
                    <a:pt x="549" y="526"/>
                  </a:cubicBezTo>
                  <a:cubicBezTo>
                    <a:pt x="580" y="433"/>
                    <a:pt x="579" y="417"/>
                    <a:pt x="598" y="321"/>
                  </a:cubicBezTo>
                  <a:cubicBezTo>
                    <a:pt x="601" y="291"/>
                    <a:pt x="623" y="279"/>
                    <a:pt x="631" y="181"/>
                  </a:cubicBezTo>
                  <a:cubicBezTo>
                    <a:pt x="632" y="172"/>
                    <a:pt x="607" y="128"/>
                    <a:pt x="614" y="123"/>
                  </a:cubicBezTo>
                  <a:cubicBezTo>
                    <a:pt x="636" y="108"/>
                    <a:pt x="664" y="107"/>
                    <a:pt x="689" y="98"/>
                  </a:cubicBezTo>
                  <a:cubicBezTo>
                    <a:pt x="692" y="71"/>
                    <a:pt x="702" y="43"/>
                    <a:pt x="697" y="16"/>
                  </a:cubicBezTo>
                  <a:cubicBezTo>
                    <a:pt x="695" y="7"/>
                    <a:pt x="640" y="0"/>
                    <a:pt x="631" y="0"/>
                  </a:cubicBezTo>
                  <a:cubicBezTo>
                    <a:pt x="562" y="0"/>
                    <a:pt x="535" y="13"/>
                    <a:pt x="466" y="16"/>
                  </a:cubicBezTo>
                  <a:cubicBezTo>
                    <a:pt x="342" y="40"/>
                    <a:pt x="492" y="13"/>
                    <a:pt x="203" y="33"/>
                  </a:cubicBezTo>
                  <a:cubicBezTo>
                    <a:pt x="158" y="36"/>
                    <a:pt x="198" y="55"/>
                    <a:pt x="154" y="24"/>
                  </a:cubicBezTo>
                  <a:close/>
                </a:path>
              </a:pathLst>
            </a:custGeom>
            <a:solidFill>
              <a:srgbClr val="FF3300">
                <a:alpha val="39999"/>
              </a:srgbClr>
            </a:solidFill>
            <a:ln w="9525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1600">
                <a:solidFill>
                  <a:srgbClr val="FFFFFF"/>
                </a:solidFill>
              </a:endParaRPr>
            </a:p>
          </p:txBody>
        </p:sp>
        <p:sp>
          <p:nvSpPr>
            <p:cNvPr id="4119" name="Rectangle 22"/>
            <p:cNvSpPr>
              <a:spLocks noChangeArrowheads="1"/>
            </p:cNvSpPr>
            <p:nvPr/>
          </p:nvSpPr>
          <p:spPr bwMode="auto">
            <a:xfrm>
              <a:off x="4923" y="1422"/>
              <a:ext cx="817" cy="44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>
              <a:spAutoFit/>
            </a:bodyPr>
            <a:lstStyle/>
            <a:p>
              <a:pPr algn="ctr"/>
              <a:r>
                <a:rPr lang="en-US" sz="1400" dirty="0">
                  <a:solidFill>
                    <a:srgbClr val="FFFFFF"/>
                  </a:solidFill>
                  <a:latin typeface="Arial" charset="0"/>
                  <a:cs typeface="Arial" charset="0"/>
                </a:rPr>
                <a:t>North Kivu</a:t>
              </a:r>
            </a:p>
            <a:p>
              <a:pPr algn="ctr"/>
              <a:r>
                <a:rPr lang="en-US" sz="1600" dirty="0">
                  <a:solidFill>
                    <a:srgbClr val="FFFFFF"/>
                  </a:solidFill>
                  <a:latin typeface="Arial" charset="0"/>
                  <a:cs typeface="Arial" charset="0"/>
                </a:rPr>
                <a:t>Strength – 6092</a:t>
              </a:r>
            </a:p>
          </p:txBody>
        </p:sp>
      </p:grpSp>
      <p:grpSp>
        <p:nvGrpSpPr>
          <p:cNvPr id="6" name="Group 31"/>
          <p:cNvGrpSpPr>
            <a:grpSpLocks/>
          </p:cNvGrpSpPr>
          <p:nvPr/>
        </p:nvGrpSpPr>
        <p:grpSpPr bwMode="auto">
          <a:xfrm>
            <a:off x="6864347" y="2800350"/>
            <a:ext cx="2143125" cy="1150938"/>
            <a:chOff x="4324" y="1764"/>
            <a:chExt cx="1350" cy="725"/>
          </a:xfrm>
        </p:grpSpPr>
        <p:sp>
          <p:nvSpPr>
            <p:cNvPr id="4116" name="Freeform 14"/>
            <p:cNvSpPr>
              <a:spLocks/>
            </p:cNvSpPr>
            <p:nvPr/>
          </p:nvSpPr>
          <p:spPr bwMode="auto">
            <a:xfrm>
              <a:off x="4324" y="1764"/>
              <a:ext cx="704" cy="725"/>
            </a:xfrm>
            <a:custGeom>
              <a:avLst/>
              <a:gdLst>
                <a:gd name="T0" fmla="*/ 45 w 704"/>
                <a:gd name="T1" fmla="*/ 96 h 725"/>
                <a:gd name="T2" fmla="*/ 29 w 704"/>
                <a:gd name="T3" fmla="*/ 178 h 725"/>
                <a:gd name="T4" fmla="*/ 70 w 704"/>
                <a:gd name="T5" fmla="*/ 310 h 725"/>
                <a:gd name="T6" fmla="*/ 78 w 704"/>
                <a:gd name="T7" fmla="*/ 334 h 725"/>
                <a:gd name="T8" fmla="*/ 87 w 704"/>
                <a:gd name="T9" fmla="*/ 392 h 725"/>
                <a:gd name="T10" fmla="*/ 136 w 704"/>
                <a:gd name="T11" fmla="*/ 408 h 725"/>
                <a:gd name="T12" fmla="*/ 284 w 704"/>
                <a:gd name="T13" fmla="*/ 466 h 725"/>
                <a:gd name="T14" fmla="*/ 366 w 704"/>
                <a:gd name="T15" fmla="*/ 515 h 725"/>
                <a:gd name="T16" fmla="*/ 383 w 704"/>
                <a:gd name="T17" fmla="*/ 540 h 725"/>
                <a:gd name="T18" fmla="*/ 407 w 704"/>
                <a:gd name="T19" fmla="*/ 548 h 725"/>
                <a:gd name="T20" fmla="*/ 440 w 704"/>
                <a:gd name="T21" fmla="*/ 598 h 725"/>
                <a:gd name="T22" fmla="*/ 465 w 704"/>
                <a:gd name="T23" fmla="*/ 680 h 725"/>
                <a:gd name="T24" fmla="*/ 523 w 704"/>
                <a:gd name="T25" fmla="*/ 705 h 725"/>
                <a:gd name="T26" fmla="*/ 646 w 704"/>
                <a:gd name="T27" fmla="*/ 614 h 725"/>
                <a:gd name="T28" fmla="*/ 630 w 704"/>
                <a:gd name="T29" fmla="*/ 326 h 725"/>
                <a:gd name="T30" fmla="*/ 597 w 704"/>
                <a:gd name="T31" fmla="*/ 112 h 725"/>
                <a:gd name="T32" fmla="*/ 597 w 704"/>
                <a:gd name="T33" fmla="*/ 22 h 725"/>
                <a:gd name="T34" fmla="*/ 514 w 704"/>
                <a:gd name="T35" fmla="*/ 30 h 725"/>
                <a:gd name="T36" fmla="*/ 358 w 704"/>
                <a:gd name="T37" fmla="*/ 30 h 725"/>
                <a:gd name="T38" fmla="*/ 136 w 704"/>
                <a:gd name="T39" fmla="*/ 46 h 725"/>
                <a:gd name="T40" fmla="*/ 54 w 704"/>
                <a:gd name="T41" fmla="*/ 104 h 725"/>
                <a:gd name="T42" fmla="*/ 29 w 704"/>
                <a:gd name="T43" fmla="*/ 120 h 725"/>
                <a:gd name="T44" fmla="*/ 45 w 704"/>
                <a:gd name="T45" fmla="*/ 96 h 725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704"/>
                <a:gd name="T70" fmla="*/ 0 h 725"/>
                <a:gd name="T71" fmla="*/ 704 w 704"/>
                <a:gd name="T72" fmla="*/ 725 h 725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704" h="725">
                  <a:moveTo>
                    <a:pt x="45" y="96"/>
                  </a:moveTo>
                  <a:cubicBezTo>
                    <a:pt x="33" y="133"/>
                    <a:pt x="0" y="150"/>
                    <a:pt x="29" y="178"/>
                  </a:cubicBezTo>
                  <a:cubicBezTo>
                    <a:pt x="32" y="217"/>
                    <a:pt x="66" y="271"/>
                    <a:pt x="70" y="310"/>
                  </a:cubicBezTo>
                  <a:cubicBezTo>
                    <a:pt x="71" y="318"/>
                    <a:pt x="76" y="326"/>
                    <a:pt x="78" y="334"/>
                  </a:cubicBezTo>
                  <a:cubicBezTo>
                    <a:pt x="82" y="353"/>
                    <a:pt x="75" y="377"/>
                    <a:pt x="87" y="392"/>
                  </a:cubicBezTo>
                  <a:cubicBezTo>
                    <a:pt x="98" y="406"/>
                    <a:pt x="136" y="408"/>
                    <a:pt x="136" y="408"/>
                  </a:cubicBezTo>
                  <a:cubicBezTo>
                    <a:pt x="188" y="447"/>
                    <a:pt x="230" y="440"/>
                    <a:pt x="284" y="466"/>
                  </a:cubicBezTo>
                  <a:cubicBezTo>
                    <a:pt x="312" y="479"/>
                    <a:pt x="340" y="498"/>
                    <a:pt x="366" y="515"/>
                  </a:cubicBezTo>
                  <a:cubicBezTo>
                    <a:pt x="372" y="523"/>
                    <a:pt x="375" y="534"/>
                    <a:pt x="383" y="540"/>
                  </a:cubicBezTo>
                  <a:cubicBezTo>
                    <a:pt x="390" y="545"/>
                    <a:pt x="401" y="542"/>
                    <a:pt x="407" y="548"/>
                  </a:cubicBezTo>
                  <a:cubicBezTo>
                    <a:pt x="421" y="562"/>
                    <a:pt x="426" y="583"/>
                    <a:pt x="440" y="598"/>
                  </a:cubicBezTo>
                  <a:cubicBezTo>
                    <a:pt x="448" y="619"/>
                    <a:pt x="453" y="663"/>
                    <a:pt x="465" y="680"/>
                  </a:cubicBezTo>
                  <a:cubicBezTo>
                    <a:pt x="475" y="696"/>
                    <a:pt x="508" y="701"/>
                    <a:pt x="523" y="705"/>
                  </a:cubicBezTo>
                  <a:cubicBezTo>
                    <a:pt x="679" y="692"/>
                    <a:pt x="611" y="725"/>
                    <a:pt x="646" y="614"/>
                  </a:cubicBezTo>
                  <a:cubicBezTo>
                    <a:pt x="656" y="521"/>
                    <a:pt x="704" y="400"/>
                    <a:pt x="630" y="326"/>
                  </a:cubicBezTo>
                  <a:cubicBezTo>
                    <a:pt x="591" y="206"/>
                    <a:pt x="625" y="354"/>
                    <a:pt x="597" y="112"/>
                  </a:cubicBezTo>
                  <a:cubicBezTo>
                    <a:pt x="596" y="99"/>
                    <a:pt x="617" y="32"/>
                    <a:pt x="597" y="22"/>
                  </a:cubicBezTo>
                  <a:cubicBezTo>
                    <a:pt x="581" y="14"/>
                    <a:pt x="514" y="30"/>
                    <a:pt x="514" y="30"/>
                  </a:cubicBezTo>
                  <a:cubicBezTo>
                    <a:pt x="472" y="0"/>
                    <a:pt x="408" y="25"/>
                    <a:pt x="358" y="30"/>
                  </a:cubicBezTo>
                  <a:cubicBezTo>
                    <a:pt x="256" y="55"/>
                    <a:pt x="382" y="26"/>
                    <a:pt x="136" y="46"/>
                  </a:cubicBezTo>
                  <a:cubicBezTo>
                    <a:pt x="99" y="49"/>
                    <a:pt x="79" y="84"/>
                    <a:pt x="54" y="104"/>
                  </a:cubicBezTo>
                  <a:cubicBezTo>
                    <a:pt x="46" y="110"/>
                    <a:pt x="36" y="127"/>
                    <a:pt x="29" y="120"/>
                  </a:cubicBezTo>
                  <a:cubicBezTo>
                    <a:pt x="22" y="114"/>
                    <a:pt x="40" y="104"/>
                    <a:pt x="45" y="96"/>
                  </a:cubicBezTo>
                  <a:close/>
                </a:path>
              </a:pathLst>
            </a:custGeom>
            <a:solidFill>
              <a:srgbClr val="0000FF">
                <a:alpha val="30196"/>
              </a:srgbClr>
            </a:solidFill>
            <a:ln w="9525">
              <a:solidFill>
                <a:srgbClr val="6666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1600">
                <a:solidFill>
                  <a:srgbClr val="FFFFFF"/>
                </a:solidFill>
              </a:endParaRPr>
            </a:p>
          </p:txBody>
        </p:sp>
        <p:sp>
          <p:nvSpPr>
            <p:cNvPr id="4117" name="Rectangle 23"/>
            <p:cNvSpPr>
              <a:spLocks noChangeArrowheads="1"/>
            </p:cNvSpPr>
            <p:nvPr/>
          </p:nvSpPr>
          <p:spPr bwMode="auto">
            <a:xfrm>
              <a:off x="4968" y="1885"/>
              <a:ext cx="706" cy="44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>
              <a:spAutoFit/>
            </a:bodyPr>
            <a:lstStyle/>
            <a:p>
              <a:pPr algn="ctr"/>
              <a:r>
                <a:rPr lang="en-US" sz="1400" dirty="0">
                  <a:solidFill>
                    <a:srgbClr val="FFFFFF"/>
                  </a:solidFill>
                  <a:latin typeface="Arial" charset="0"/>
                  <a:cs typeface="Arial" charset="0"/>
                </a:rPr>
                <a:t>South Kivu</a:t>
              </a:r>
            </a:p>
            <a:p>
              <a:pPr algn="ctr"/>
              <a:r>
                <a:rPr lang="en-US" sz="1600" dirty="0">
                  <a:solidFill>
                    <a:srgbClr val="FFFFFF"/>
                  </a:solidFill>
                  <a:latin typeface="Arial" charset="0"/>
                  <a:cs typeface="Arial" charset="0"/>
                </a:rPr>
                <a:t>Strength -5806</a:t>
              </a:r>
            </a:p>
          </p:txBody>
        </p:sp>
      </p:grpSp>
      <p:grpSp>
        <p:nvGrpSpPr>
          <p:cNvPr id="7" name="Group 34"/>
          <p:cNvGrpSpPr>
            <a:grpSpLocks/>
          </p:cNvGrpSpPr>
          <p:nvPr/>
        </p:nvGrpSpPr>
        <p:grpSpPr bwMode="auto">
          <a:xfrm>
            <a:off x="4643438" y="3829050"/>
            <a:ext cx="3868737" cy="3097213"/>
            <a:chOff x="2925" y="2412"/>
            <a:chExt cx="2437" cy="1951"/>
          </a:xfrm>
        </p:grpSpPr>
        <p:sp>
          <p:nvSpPr>
            <p:cNvPr id="4114" name="Freeform 15"/>
            <p:cNvSpPr>
              <a:spLocks/>
            </p:cNvSpPr>
            <p:nvPr/>
          </p:nvSpPr>
          <p:spPr bwMode="auto">
            <a:xfrm>
              <a:off x="2925" y="2412"/>
              <a:ext cx="2437" cy="1951"/>
            </a:xfrm>
            <a:custGeom>
              <a:avLst/>
              <a:gdLst>
                <a:gd name="T0" fmla="*/ 185 w 2437"/>
                <a:gd name="T1" fmla="*/ 674 h 1951"/>
                <a:gd name="T2" fmla="*/ 646 w 2437"/>
                <a:gd name="T3" fmla="*/ 674 h 1951"/>
                <a:gd name="T4" fmla="*/ 886 w 2437"/>
                <a:gd name="T5" fmla="*/ 494 h 1951"/>
                <a:gd name="T6" fmla="*/ 919 w 2437"/>
                <a:gd name="T7" fmla="*/ 428 h 1951"/>
                <a:gd name="T8" fmla="*/ 1026 w 2437"/>
                <a:gd name="T9" fmla="*/ 379 h 1951"/>
                <a:gd name="T10" fmla="*/ 985 w 2437"/>
                <a:gd name="T11" fmla="*/ 321 h 1951"/>
                <a:gd name="T12" fmla="*/ 1174 w 2437"/>
                <a:gd name="T13" fmla="*/ 305 h 1951"/>
                <a:gd name="T14" fmla="*/ 1191 w 2437"/>
                <a:gd name="T15" fmla="*/ 231 h 1951"/>
                <a:gd name="T16" fmla="*/ 1240 w 2437"/>
                <a:gd name="T17" fmla="*/ 107 h 1951"/>
                <a:gd name="T18" fmla="*/ 1732 w 2437"/>
                <a:gd name="T19" fmla="*/ 57 h 1951"/>
                <a:gd name="T20" fmla="*/ 1963 w 2437"/>
                <a:gd name="T21" fmla="*/ 73 h 1951"/>
                <a:gd name="T22" fmla="*/ 2136 w 2437"/>
                <a:gd name="T23" fmla="*/ 196 h 1951"/>
                <a:gd name="T24" fmla="*/ 2137 w 2437"/>
                <a:gd name="T25" fmla="*/ 379 h 1951"/>
                <a:gd name="T26" fmla="*/ 2341 w 2437"/>
                <a:gd name="T27" fmla="*/ 534 h 1951"/>
                <a:gd name="T28" fmla="*/ 2432 w 2437"/>
                <a:gd name="T29" fmla="*/ 715 h 1951"/>
                <a:gd name="T30" fmla="*/ 1956 w 2437"/>
                <a:gd name="T31" fmla="*/ 815 h 1951"/>
                <a:gd name="T32" fmla="*/ 1841 w 2437"/>
                <a:gd name="T33" fmla="*/ 980 h 1951"/>
                <a:gd name="T34" fmla="*/ 1767 w 2437"/>
                <a:gd name="T35" fmla="*/ 1408 h 1951"/>
                <a:gd name="T36" fmla="*/ 1857 w 2437"/>
                <a:gd name="T37" fmla="*/ 1654 h 1951"/>
                <a:gd name="T38" fmla="*/ 2129 w 2437"/>
                <a:gd name="T39" fmla="*/ 1868 h 1951"/>
                <a:gd name="T40" fmla="*/ 1964 w 2437"/>
                <a:gd name="T41" fmla="*/ 1868 h 1951"/>
                <a:gd name="T42" fmla="*/ 1890 w 2437"/>
                <a:gd name="T43" fmla="*/ 1794 h 1951"/>
                <a:gd name="T44" fmla="*/ 1643 w 2437"/>
                <a:gd name="T45" fmla="*/ 1663 h 1951"/>
                <a:gd name="T46" fmla="*/ 1355 w 2437"/>
                <a:gd name="T47" fmla="*/ 1539 h 1951"/>
                <a:gd name="T48" fmla="*/ 1215 w 2437"/>
                <a:gd name="T49" fmla="*/ 1564 h 1951"/>
                <a:gd name="T50" fmla="*/ 1149 w 2437"/>
                <a:gd name="T51" fmla="*/ 1531 h 1951"/>
                <a:gd name="T52" fmla="*/ 1092 w 2437"/>
                <a:gd name="T53" fmla="*/ 1498 h 1951"/>
                <a:gd name="T54" fmla="*/ 713 w 2437"/>
                <a:gd name="T55" fmla="*/ 1408 h 1951"/>
                <a:gd name="T56" fmla="*/ 408 w 2437"/>
                <a:gd name="T57" fmla="*/ 1357 h 1951"/>
                <a:gd name="T58" fmla="*/ 121 w 2437"/>
                <a:gd name="T59" fmla="*/ 1399 h 1951"/>
                <a:gd name="T60" fmla="*/ 96 w 2437"/>
                <a:gd name="T61" fmla="*/ 1177 h 1951"/>
                <a:gd name="T62" fmla="*/ 14 w 2437"/>
                <a:gd name="T63" fmla="*/ 930 h 1951"/>
                <a:gd name="T64" fmla="*/ 54 w 2437"/>
                <a:gd name="T65" fmla="*/ 624 h 195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437"/>
                <a:gd name="T100" fmla="*/ 0 h 1951"/>
                <a:gd name="T101" fmla="*/ 2437 w 2437"/>
                <a:gd name="T102" fmla="*/ 1951 h 195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437" h="1951">
                  <a:moveTo>
                    <a:pt x="54" y="624"/>
                  </a:moveTo>
                  <a:cubicBezTo>
                    <a:pt x="142" y="627"/>
                    <a:pt x="98" y="663"/>
                    <a:pt x="185" y="674"/>
                  </a:cubicBezTo>
                  <a:cubicBezTo>
                    <a:pt x="209" y="677"/>
                    <a:pt x="342" y="674"/>
                    <a:pt x="342" y="674"/>
                  </a:cubicBezTo>
                  <a:cubicBezTo>
                    <a:pt x="739" y="663"/>
                    <a:pt x="563" y="803"/>
                    <a:pt x="646" y="674"/>
                  </a:cubicBezTo>
                  <a:cubicBezTo>
                    <a:pt x="658" y="476"/>
                    <a:pt x="614" y="472"/>
                    <a:pt x="811" y="460"/>
                  </a:cubicBezTo>
                  <a:cubicBezTo>
                    <a:pt x="830" y="457"/>
                    <a:pt x="870" y="506"/>
                    <a:pt x="886" y="494"/>
                  </a:cubicBezTo>
                  <a:cubicBezTo>
                    <a:pt x="900" y="484"/>
                    <a:pt x="891" y="458"/>
                    <a:pt x="903" y="445"/>
                  </a:cubicBezTo>
                  <a:cubicBezTo>
                    <a:pt x="908" y="439"/>
                    <a:pt x="912" y="432"/>
                    <a:pt x="919" y="428"/>
                  </a:cubicBezTo>
                  <a:cubicBezTo>
                    <a:pt x="952" y="408"/>
                    <a:pt x="995" y="415"/>
                    <a:pt x="1034" y="412"/>
                  </a:cubicBezTo>
                  <a:cubicBezTo>
                    <a:pt x="1031" y="401"/>
                    <a:pt x="1033" y="388"/>
                    <a:pt x="1026" y="379"/>
                  </a:cubicBezTo>
                  <a:cubicBezTo>
                    <a:pt x="1021" y="372"/>
                    <a:pt x="1006" y="378"/>
                    <a:pt x="1001" y="371"/>
                  </a:cubicBezTo>
                  <a:cubicBezTo>
                    <a:pt x="991" y="357"/>
                    <a:pt x="985" y="321"/>
                    <a:pt x="985" y="321"/>
                  </a:cubicBezTo>
                  <a:cubicBezTo>
                    <a:pt x="993" y="318"/>
                    <a:pt x="1001" y="314"/>
                    <a:pt x="1009" y="313"/>
                  </a:cubicBezTo>
                  <a:cubicBezTo>
                    <a:pt x="1064" y="308"/>
                    <a:pt x="1120" y="315"/>
                    <a:pt x="1174" y="305"/>
                  </a:cubicBezTo>
                  <a:cubicBezTo>
                    <a:pt x="1183" y="303"/>
                    <a:pt x="1180" y="289"/>
                    <a:pt x="1182" y="280"/>
                  </a:cubicBezTo>
                  <a:cubicBezTo>
                    <a:pt x="1186" y="264"/>
                    <a:pt x="1188" y="247"/>
                    <a:pt x="1191" y="231"/>
                  </a:cubicBezTo>
                  <a:cubicBezTo>
                    <a:pt x="1194" y="201"/>
                    <a:pt x="1193" y="170"/>
                    <a:pt x="1199" y="140"/>
                  </a:cubicBezTo>
                  <a:cubicBezTo>
                    <a:pt x="1204" y="115"/>
                    <a:pt x="1220" y="114"/>
                    <a:pt x="1240" y="107"/>
                  </a:cubicBezTo>
                  <a:cubicBezTo>
                    <a:pt x="1281" y="93"/>
                    <a:pt x="1322" y="81"/>
                    <a:pt x="1363" y="66"/>
                  </a:cubicBezTo>
                  <a:cubicBezTo>
                    <a:pt x="1596" y="78"/>
                    <a:pt x="1499" y="45"/>
                    <a:pt x="1732" y="57"/>
                  </a:cubicBezTo>
                  <a:cubicBezTo>
                    <a:pt x="1817" y="64"/>
                    <a:pt x="1827" y="96"/>
                    <a:pt x="1872" y="106"/>
                  </a:cubicBezTo>
                  <a:cubicBezTo>
                    <a:pt x="1910" y="109"/>
                    <a:pt x="1930" y="85"/>
                    <a:pt x="1963" y="73"/>
                  </a:cubicBezTo>
                  <a:cubicBezTo>
                    <a:pt x="2010" y="81"/>
                    <a:pt x="2045" y="0"/>
                    <a:pt x="2070" y="32"/>
                  </a:cubicBezTo>
                  <a:cubicBezTo>
                    <a:pt x="2099" y="52"/>
                    <a:pt x="2121" y="139"/>
                    <a:pt x="2136" y="196"/>
                  </a:cubicBezTo>
                  <a:cubicBezTo>
                    <a:pt x="2140" y="229"/>
                    <a:pt x="2153" y="345"/>
                    <a:pt x="2160" y="377"/>
                  </a:cubicBezTo>
                  <a:cubicBezTo>
                    <a:pt x="2162" y="385"/>
                    <a:pt x="2132" y="373"/>
                    <a:pt x="2137" y="379"/>
                  </a:cubicBezTo>
                  <a:cubicBezTo>
                    <a:pt x="2177" y="429"/>
                    <a:pt x="2212" y="395"/>
                    <a:pt x="2275" y="402"/>
                  </a:cubicBezTo>
                  <a:cubicBezTo>
                    <a:pt x="2280" y="455"/>
                    <a:pt x="2316" y="485"/>
                    <a:pt x="2341" y="534"/>
                  </a:cubicBezTo>
                  <a:cubicBezTo>
                    <a:pt x="2354" y="560"/>
                    <a:pt x="2353" y="615"/>
                    <a:pt x="2366" y="641"/>
                  </a:cubicBezTo>
                  <a:cubicBezTo>
                    <a:pt x="2378" y="666"/>
                    <a:pt x="2423" y="689"/>
                    <a:pt x="2432" y="715"/>
                  </a:cubicBezTo>
                  <a:cubicBezTo>
                    <a:pt x="2437" y="731"/>
                    <a:pt x="2400" y="782"/>
                    <a:pt x="2400" y="782"/>
                  </a:cubicBezTo>
                  <a:cubicBezTo>
                    <a:pt x="2331" y="783"/>
                    <a:pt x="2074" y="736"/>
                    <a:pt x="1956" y="815"/>
                  </a:cubicBezTo>
                  <a:cubicBezTo>
                    <a:pt x="1936" y="844"/>
                    <a:pt x="1932" y="864"/>
                    <a:pt x="1906" y="889"/>
                  </a:cubicBezTo>
                  <a:cubicBezTo>
                    <a:pt x="1893" y="930"/>
                    <a:pt x="1870" y="950"/>
                    <a:pt x="1841" y="980"/>
                  </a:cubicBezTo>
                  <a:cubicBezTo>
                    <a:pt x="1823" y="1027"/>
                    <a:pt x="1885" y="1053"/>
                    <a:pt x="1849" y="1087"/>
                  </a:cubicBezTo>
                  <a:cubicBezTo>
                    <a:pt x="1845" y="1263"/>
                    <a:pt x="1907" y="1369"/>
                    <a:pt x="1767" y="1408"/>
                  </a:cubicBezTo>
                  <a:cubicBezTo>
                    <a:pt x="1772" y="1498"/>
                    <a:pt x="1743" y="1554"/>
                    <a:pt x="1824" y="1580"/>
                  </a:cubicBezTo>
                  <a:cubicBezTo>
                    <a:pt x="1833" y="1608"/>
                    <a:pt x="1841" y="1629"/>
                    <a:pt x="1857" y="1654"/>
                  </a:cubicBezTo>
                  <a:cubicBezTo>
                    <a:pt x="1877" y="1716"/>
                    <a:pt x="1996" y="1693"/>
                    <a:pt x="2038" y="1696"/>
                  </a:cubicBezTo>
                  <a:cubicBezTo>
                    <a:pt x="2118" y="1686"/>
                    <a:pt x="2294" y="1621"/>
                    <a:pt x="2129" y="1868"/>
                  </a:cubicBezTo>
                  <a:cubicBezTo>
                    <a:pt x="2106" y="1902"/>
                    <a:pt x="2046" y="1874"/>
                    <a:pt x="2005" y="1877"/>
                  </a:cubicBezTo>
                  <a:cubicBezTo>
                    <a:pt x="1980" y="1951"/>
                    <a:pt x="1975" y="1881"/>
                    <a:pt x="1964" y="1868"/>
                  </a:cubicBezTo>
                  <a:cubicBezTo>
                    <a:pt x="1958" y="1860"/>
                    <a:pt x="1947" y="1858"/>
                    <a:pt x="1939" y="1852"/>
                  </a:cubicBezTo>
                  <a:cubicBezTo>
                    <a:pt x="1918" y="1835"/>
                    <a:pt x="1907" y="1814"/>
                    <a:pt x="1890" y="1794"/>
                  </a:cubicBezTo>
                  <a:cubicBezTo>
                    <a:pt x="1875" y="1776"/>
                    <a:pt x="1819" y="1714"/>
                    <a:pt x="1799" y="1704"/>
                  </a:cubicBezTo>
                  <a:cubicBezTo>
                    <a:pt x="1751" y="1680"/>
                    <a:pt x="1695" y="1670"/>
                    <a:pt x="1643" y="1663"/>
                  </a:cubicBezTo>
                  <a:cubicBezTo>
                    <a:pt x="1598" y="1615"/>
                    <a:pt x="1532" y="1518"/>
                    <a:pt x="1470" y="1498"/>
                  </a:cubicBezTo>
                  <a:cubicBezTo>
                    <a:pt x="1367" y="1532"/>
                    <a:pt x="1569" y="1525"/>
                    <a:pt x="1355" y="1539"/>
                  </a:cubicBezTo>
                  <a:cubicBezTo>
                    <a:pt x="1297" y="1558"/>
                    <a:pt x="1261" y="1530"/>
                    <a:pt x="1248" y="1572"/>
                  </a:cubicBezTo>
                  <a:cubicBezTo>
                    <a:pt x="1237" y="1569"/>
                    <a:pt x="1225" y="1569"/>
                    <a:pt x="1215" y="1564"/>
                  </a:cubicBezTo>
                  <a:cubicBezTo>
                    <a:pt x="1208" y="1560"/>
                    <a:pt x="1206" y="1550"/>
                    <a:pt x="1199" y="1547"/>
                  </a:cubicBezTo>
                  <a:cubicBezTo>
                    <a:pt x="1183" y="1539"/>
                    <a:pt x="1149" y="1531"/>
                    <a:pt x="1149" y="1531"/>
                  </a:cubicBezTo>
                  <a:cubicBezTo>
                    <a:pt x="1141" y="1526"/>
                    <a:pt x="1133" y="1561"/>
                    <a:pt x="1125" y="1556"/>
                  </a:cubicBezTo>
                  <a:cubicBezTo>
                    <a:pt x="1114" y="1550"/>
                    <a:pt x="1102" y="1505"/>
                    <a:pt x="1092" y="1498"/>
                  </a:cubicBezTo>
                  <a:cubicBezTo>
                    <a:pt x="1068" y="1482"/>
                    <a:pt x="1055" y="1466"/>
                    <a:pt x="1026" y="1457"/>
                  </a:cubicBezTo>
                  <a:cubicBezTo>
                    <a:pt x="955" y="1390"/>
                    <a:pt x="781" y="1411"/>
                    <a:pt x="713" y="1408"/>
                  </a:cubicBezTo>
                  <a:cubicBezTo>
                    <a:pt x="682" y="1375"/>
                    <a:pt x="649" y="1331"/>
                    <a:pt x="606" y="1317"/>
                  </a:cubicBezTo>
                  <a:cubicBezTo>
                    <a:pt x="569" y="1321"/>
                    <a:pt x="446" y="1355"/>
                    <a:pt x="408" y="1357"/>
                  </a:cubicBezTo>
                  <a:cubicBezTo>
                    <a:pt x="315" y="1362"/>
                    <a:pt x="296" y="1347"/>
                    <a:pt x="203" y="1350"/>
                  </a:cubicBezTo>
                  <a:cubicBezTo>
                    <a:pt x="136" y="1332"/>
                    <a:pt x="142" y="1367"/>
                    <a:pt x="121" y="1399"/>
                  </a:cubicBezTo>
                  <a:cubicBezTo>
                    <a:pt x="121" y="1399"/>
                    <a:pt x="103" y="1373"/>
                    <a:pt x="111" y="1365"/>
                  </a:cubicBezTo>
                  <a:cubicBezTo>
                    <a:pt x="136" y="1295"/>
                    <a:pt x="161" y="1221"/>
                    <a:pt x="96" y="1177"/>
                  </a:cubicBezTo>
                  <a:cubicBezTo>
                    <a:pt x="81" y="1130"/>
                    <a:pt x="65" y="1105"/>
                    <a:pt x="30" y="1070"/>
                  </a:cubicBezTo>
                  <a:cubicBezTo>
                    <a:pt x="0" y="981"/>
                    <a:pt x="1" y="1093"/>
                    <a:pt x="14" y="930"/>
                  </a:cubicBezTo>
                  <a:cubicBezTo>
                    <a:pt x="17" y="859"/>
                    <a:pt x="17" y="787"/>
                    <a:pt x="22" y="716"/>
                  </a:cubicBezTo>
                  <a:cubicBezTo>
                    <a:pt x="24" y="684"/>
                    <a:pt x="94" y="624"/>
                    <a:pt x="54" y="624"/>
                  </a:cubicBezTo>
                  <a:close/>
                </a:path>
              </a:pathLst>
            </a:custGeom>
            <a:solidFill>
              <a:srgbClr val="66FF33">
                <a:alpha val="39999"/>
              </a:srgbClr>
            </a:solidFill>
            <a:ln w="9525">
              <a:solidFill>
                <a:srgbClr val="99FF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1600">
                <a:solidFill>
                  <a:srgbClr val="FFFFFF"/>
                </a:solidFill>
              </a:endParaRPr>
            </a:p>
          </p:txBody>
        </p:sp>
        <p:sp>
          <p:nvSpPr>
            <p:cNvPr id="4115" name="Rectangle 24"/>
            <p:cNvSpPr>
              <a:spLocks noChangeArrowheads="1"/>
            </p:cNvSpPr>
            <p:nvPr/>
          </p:nvSpPr>
          <p:spPr bwMode="auto">
            <a:xfrm>
              <a:off x="3345" y="3523"/>
              <a:ext cx="856" cy="29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pPr algn="ctr"/>
              <a:r>
                <a:rPr lang="en-US" sz="1400" dirty="0">
                  <a:solidFill>
                    <a:srgbClr val="FFFFFF"/>
                  </a:solidFill>
                  <a:latin typeface="Arial" charset="0"/>
                  <a:cs typeface="Arial" charset="0"/>
                </a:rPr>
                <a:t>Katanga </a:t>
              </a:r>
              <a:r>
                <a:rPr lang="en-US" sz="1400" dirty="0" err="1">
                  <a:solidFill>
                    <a:srgbClr val="FFFFFF"/>
                  </a:solidFill>
                  <a:latin typeface="Arial" charset="0"/>
                  <a:cs typeface="Arial" charset="0"/>
                </a:rPr>
                <a:t>Bde</a:t>
              </a:r>
              <a:endParaRPr lang="en-US" sz="1400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  <a:p>
              <a:pPr algn="ctr"/>
              <a:r>
                <a:rPr lang="en-US" sz="1600" dirty="0">
                  <a:solidFill>
                    <a:srgbClr val="FFFFFF"/>
                  </a:solidFill>
                  <a:latin typeface="Arial" charset="0"/>
                  <a:cs typeface="Arial" charset="0"/>
                </a:rPr>
                <a:t>Strength  - 450</a:t>
              </a:r>
            </a:p>
          </p:txBody>
        </p:sp>
      </p:grpSp>
      <p:sp>
        <p:nvSpPr>
          <p:cNvPr id="33" name="Title 1"/>
          <p:cNvSpPr txBox="1">
            <a:spLocks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solidFill>
            <a:srgbClr val="FFFF00"/>
          </a:solidFill>
          <a:ln w="2857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4000" b="1" u="sng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DEPLOYMENT OF CONTINGENTS</a:t>
            </a:r>
            <a:endParaRPr lang="en-US" sz="6000" b="1" u="sng" kern="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7797800" y="1323180"/>
            <a:ext cx="517525" cy="429419"/>
          </a:xfrm>
          <a:prstGeom prst="ellipse">
            <a:avLst/>
          </a:prstGeom>
          <a:solidFill>
            <a:srgbClr val="FFFF66"/>
          </a:solidFill>
          <a:ln w="2857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Comic Sans MS" pitchFamily="66" charset="0"/>
                <a:cs typeface="Times New Roman" pitchFamily="18" charset="0"/>
              </a:rPr>
              <a:t>21%</a:t>
            </a:r>
          </a:p>
        </p:txBody>
      </p:sp>
      <p:sp>
        <p:nvSpPr>
          <p:cNvPr id="30" name="Oval 29"/>
          <p:cNvSpPr/>
          <p:nvPr/>
        </p:nvSpPr>
        <p:spPr bwMode="auto">
          <a:xfrm>
            <a:off x="6172200" y="1932781"/>
            <a:ext cx="517525" cy="429419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2857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b="1" dirty="0">
                <a:solidFill>
                  <a:schemeClr val="bg2"/>
                </a:solidFill>
                <a:latin typeface="Comic Sans MS" pitchFamily="66" charset="0"/>
                <a:cs typeface="Times New Roman" pitchFamily="18" charset="0"/>
              </a:rPr>
              <a:t>2</a:t>
            </a: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Comic Sans MS" pitchFamily="66" charset="0"/>
                <a:cs typeface="Times New Roman" pitchFamily="18" charset="0"/>
              </a:rPr>
              <a:t>%</a:t>
            </a:r>
          </a:p>
        </p:txBody>
      </p:sp>
      <p:sp>
        <p:nvSpPr>
          <p:cNvPr id="31" name="Oval 30"/>
          <p:cNvSpPr/>
          <p:nvPr/>
        </p:nvSpPr>
        <p:spPr bwMode="auto">
          <a:xfrm>
            <a:off x="7254875" y="2161381"/>
            <a:ext cx="517525" cy="429419"/>
          </a:xfrm>
          <a:prstGeom prst="ellipse">
            <a:avLst/>
          </a:prstGeom>
          <a:solidFill>
            <a:srgbClr val="FF7C80">
              <a:alpha val="81961"/>
            </a:srgbClr>
          </a:solidFill>
          <a:ln w="2857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Comic Sans MS" pitchFamily="66" charset="0"/>
                <a:cs typeface="Times New Roman" pitchFamily="18" charset="0"/>
              </a:rPr>
              <a:t>35%</a:t>
            </a:r>
          </a:p>
        </p:txBody>
      </p:sp>
      <p:sp>
        <p:nvSpPr>
          <p:cNvPr id="32" name="Oval 31"/>
          <p:cNvSpPr/>
          <p:nvPr/>
        </p:nvSpPr>
        <p:spPr bwMode="auto">
          <a:xfrm>
            <a:off x="7315200" y="3124200"/>
            <a:ext cx="517525" cy="429419"/>
          </a:xfrm>
          <a:prstGeom prst="ellipse">
            <a:avLst/>
          </a:prstGeom>
          <a:solidFill>
            <a:srgbClr val="CC99FF">
              <a:alpha val="81961"/>
            </a:srgbClr>
          </a:solidFill>
          <a:ln w="2857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Comic Sans MS" pitchFamily="66" charset="0"/>
                <a:cs typeface="Times New Roman" pitchFamily="18" charset="0"/>
              </a:rPr>
              <a:t>34%</a:t>
            </a:r>
          </a:p>
        </p:txBody>
      </p:sp>
      <p:sp>
        <p:nvSpPr>
          <p:cNvPr id="34" name="Oval 33"/>
          <p:cNvSpPr/>
          <p:nvPr/>
        </p:nvSpPr>
        <p:spPr bwMode="auto">
          <a:xfrm>
            <a:off x="6248400" y="5133181"/>
            <a:ext cx="517525" cy="429419"/>
          </a:xfrm>
          <a:prstGeom prst="ellipse">
            <a:avLst/>
          </a:prstGeom>
          <a:solidFill>
            <a:srgbClr val="99FFCC">
              <a:alpha val="81961"/>
            </a:srgbClr>
          </a:solidFill>
          <a:ln w="2857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Comic Sans MS" pitchFamily="66" charset="0"/>
                <a:cs typeface="Times New Roman" pitchFamily="18" charset="0"/>
              </a:rPr>
              <a:t>3%</a:t>
            </a:r>
          </a:p>
        </p:txBody>
      </p:sp>
      <p:sp>
        <p:nvSpPr>
          <p:cNvPr id="35" name="Oval 34"/>
          <p:cNvSpPr/>
          <p:nvPr/>
        </p:nvSpPr>
        <p:spPr bwMode="auto">
          <a:xfrm>
            <a:off x="1828800" y="3673065"/>
            <a:ext cx="517525" cy="429419"/>
          </a:xfrm>
          <a:prstGeom prst="ellipse">
            <a:avLst/>
          </a:prstGeom>
          <a:solidFill>
            <a:srgbClr val="B2B2B2">
              <a:alpha val="81961"/>
            </a:srgbClr>
          </a:solidFill>
          <a:ln w="2857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Comic Sans MS" pitchFamily="66" charset="0"/>
                <a:cs typeface="Times New Roman" pitchFamily="18" charset="0"/>
              </a:rPr>
              <a:t>5%</a:t>
            </a:r>
          </a:p>
        </p:txBody>
      </p:sp>
    </p:spTree>
    <p:extLst>
      <p:ext uri="{BB962C8B-B14F-4D97-AF65-F5344CB8AC3E}">
        <p14:creationId xmlns="" xmlns:p14="http://schemas.microsoft.com/office/powerpoint/2010/main" val="3597281832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 txBox="1">
            <a:spLocks noChangeArrowheads="1"/>
          </p:cNvSpPr>
          <p:nvPr/>
        </p:nvSpPr>
        <p:spPr bwMode="auto">
          <a:xfrm>
            <a:off x="0" y="2"/>
            <a:ext cx="9144000" cy="91439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scene3d>
            <a:camera prst="orthographicFront"/>
            <a:lightRig rig="chilly" dir="t"/>
          </a:scene3d>
          <a:sp3d prstMaterial="plastic">
            <a:bevelT/>
          </a:sp3d>
        </p:spPr>
        <p:txBody>
          <a:bodyPr tIns="182880" anchor="ctr"/>
          <a:lstStyle/>
          <a:p>
            <a:pPr algn="ctr">
              <a:lnSpc>
                <a:spcPct val="80000"/>
              </a:lnSpc>
              <a:defRPr/>
            </a:pPr>
            <a:r>
              <a:rPr lang="en-US" sz="3600" b="1" u="sng" dirty="0" smtClean="0">
                <a:solidFill>
                  <a:prstClr val="white"/>
                </a:solidFill>
                <a:cs typeface="Times New Roman" pitchFamily="18" charset="0"/>
              </a:rPr>
              <a:t>ROLE OF MILITARY IN POC</a:t>
            </a:r>
            <a:endParaRPr lang="en-US" sz="3600" b="1" u="sng" dirty="0">
              <a:solidFill>
                <a:prstClr val="white"/>
              </a:solidFill>
              <a:cs typeface="Times New Roman" pitchFamily="18" charset="0"/>
            </a:endParaRPr>
          </a:p>
        </p:txBody>
      </p:sp>
      <p:graphicFrame>
        <p:nvGraphicFramePr>
          <p:cNvPr id="13" name="Diagram 12"/>
          <p:cNvGraphicFramePr/>
          <p:nvPr>
            <p:extLst>
              <p:ext uri="{D42A27DB-BD31-4B8C-83A1-F6EECF244321}">
                <p14:modId xmlns="" xmlns:p14="http://schemas.microsoft.com/office/powerpoint/2010/main" val="1348603390"/>
              </p:ext>
            </p:extLst>
          </p:nvPr>
        </p:nvGraphicFramePr>
        <p:xfrm>
          <a:off x="0" y="990600"/>
          <a:ext cx="9144000" cy="6096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34435"/>
            <a:ext cx="8839200" cy="7892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93821034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7DC3D25A-C8AE-406B-A9B1-B9972E6FC8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13">
                                            <p:graphicEl>
                                              <a:dgm id="{7DC3D25A-C8AE-406B-A9B1-B9972E6FC8A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4B57F4AB-99D7-4AE2-B893-33FA92F183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" dur="1000"/>
                                        <p:tgtEl>
                                          <p:spTgt spid="13">
                                            <p:graphicEl>
                                              <a:dgm id="{4B57F4AB-99D7-4AE2-B893-33FA92F183A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3" grpId="0">
        <p:bldSub>
          <a:bldDgm bld="one"/>
        </p:bldSub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0"/>
            <a:ext cx="6705600" cy="914400"/>
          </a:xfrm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/>
          <a:lstStyle/>
          <a:p>
            <a:pPr>
              <a:defRPr/>
            </a:pPr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THREATS TO POPULATION</a:t>
            </a:r>
            <a:endParaRPr 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178526" y="990600"/>
          <a:ext cx="8763000" cy="5867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6" name="Picture 2" descr="D:\Clicked by me\Stadium\DSC00203.JPG"/>
          <p:cNvPicPr>
            <a:picLocks noChangeAspect="1" noChangeArrowheads="1"/>
          </p:cNvPicPr>
          <p:nvPr/>
        </p:nvPicPr>
        <p:blipFill>
          <a:blip r:embed="rId6" cstate="print"/>
          <a:srcRect l="28333" r="28334" b="26666"/>
          <a:stretch>
            <a:fillRect/>
          </a:stretch>
        </p:blipFill>
        <p:spPr bwMode="auto">
          <a:xfrm>
            <a:off x="3733801" y="3429001"/>
            <a:ext cx="1355435" cy="1828801"/>
          </a:xfrm>
          <a:prstGeom prst="teardrop">
            <a:avLst>
              <a:gd name="adj" fmla="val 119275"/>
            </a:avLst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relaxedInset"/>
          </a:sp3d>
        </p:spPr>
      </p:pic>
    </p:spTree>
    <p:extLst>
      <p:ext uri="{BB962C8B-B14F-4D97-AF65-F5344CB8AC3E}">
        <p14:creationId xmlns="" xmlns:p14="http://schemas.microsoft.com/office/powerpoint/2010/main" val="58201857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2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95800" y="990600"/>
            <a:ext cx="4038600" cy="3028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Content Placeholder 15" descr="DSC07928.JPG"/>
          <p:cNvPicPr>
            <a:picLocks noChangeAspect="1"/>
          </p:cNvPicPr>
          <p:nvPr/>
        </p:nvPicPr>
        <p:blipFill>
          <a:blip r:embed="rId3" cstate="print">
            <a:lum contrast="20000"/>
          </a:blip>
          <a:stretch>
            <a:fillRect/>
          </a:stretch>
        </p:blipFill>
        <p:spPr bwMode="auto">
          <a:xfrm>
            <a:off x="4648200" y="3943350"/>
            <a:ext cx="3886200" cy="29146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3" descr="DSC0585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1" y="990600"/>
            <a:ext cx="4064000" cy="304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2" descr="C:\Documents and Settings\OPS ROOM\Desktop\2010\New Rotation Folder-July-Aug 2010\New Pics- Jul 10\Indbatt 2 Pics- Jul 10\Area Domination Activities\COB TOB PHOTO\DSCN718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" y="3886200"/>
            <a:ext cx="3962400" cy="2971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Title 17"/>
          <p:cNvSpPr>
            <a:spLocks noGrp="1"/>
          </p:cNvSpPr>
          <p:nvPr>
            <p:ph type="title"/>
          </p:nvPr>
        </p:nvSpPr>
        <p:spPr>
          <a:xfrm>
            <a:off x="1066801" y="0"/>
            <a:ext cx="6867525" cy="914400"/>
          </a:xfrm>
        </p:spPr>
        <p:txBody>
          <a:bodyPr/>
          <a:lstStyle/>
          <a:p>
            <a:pPr>
              <a:defRPr/>
            </a:pPr>
            <a:r>
              <a:rPr lang="en-US" sz="3400" dirty="0" smtClean="0"/>
              <a:t>OCCUPATION OF COBs/TOBs</a:t>
            </a:r>
            <a:endParaRPr lang="en-US" sz="3400" dirty="0"/>
          </a:p>
        </p:txBody>
      </p:sp>
      <p:sp>
        <p:nvSpPr>
          <p:cNvPr id="7" name="TextBox 6"/>
          <p:cNvSpPr txBox="1"/>
          <p:nvPr/>
        </p:nvSpPr>
        <p:spPr>
          <a:xfrm>
            <a:off x="2209800" y="3505200"/>
            <a:ext cx="804900" cy="30777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>
                <a:solidFill>
                  <a:prstClr val="black"/>
                </a:solidFill>
              </a:rPr>
              <a:t>NTOTO</a:t>
            </a:r>
            <a:endParaRPr lang="en-US" sz="1400" b="1" dirty="0">
              <a:solidFill>
                <a:prstClr val="black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400800" y="3505200"/>
            <a:ext cx="753732" cy="30777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>
                <a:solidFill>
                  <a:prstClr val="black"/>
                </a:solidFill>
              </a:rPr>
              <a:t>KIBUA</a:t>
            </a:r>
            <a:endParaRPr lang="en-US" sz="1400" b="1" dirty="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86001" y="6248402"/>
            <a:ext cx="838628" cy="30777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>
                <a:solidFill>
                  <a:prstClr val="black"/>
                </a:solidFill>
              </a:rPr>
              <a:t>TONGO</a:t>
            </a:r>
            <a:endParaRPr lang="en-US" sz="1400" b="1" dirty="0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400801" y="6324602"/>
            <a:ext cx="1122167" cy="30777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>
                <a:solidFill>
                  <a:prstClr val="black"/>
                </a:solidFill>
              </a:rPr>
              <a:t>WALIKALE</a:t>
            </a:r>
            <a:endParaRPr lang="en-US" sz="14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239185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/>
          <p:cNvSpPr>
            <a:spLocks noGrp="1"/>
          </p:cNvSpPr>
          <p:nvPr>
            <p:ph type="title"/>
          </p:nvPr>
        </p:nvSpPr>
        <p:spPr>
          <a:xfrm>
            <a:off x="1066801" y="0"/>
            <a:ext cx="6867525" cy="914400"/>
          </a:xfrm>
        </p:spPr>
        <p:txBody>
          <a:bodyPr/>
          <a:lstStyle/>
          <a:p>
            <a:pPr>
              <a:defRPr/>
            </a:pPr>
            <a:r>
              <a:rPr lang="en-US" sz="3400" dirty="0" smtClean="0"/>
              <a:t>PTLS</a:t>
            </a:r>
            <a:endParaRPr lang="en-US" sz="3400" dirty="0"/>
          </a:p>
        </p:txBody>
      </p:sp>
      <p:pic>
        <p:nvPicPr>
          <p:cNvPr id="3" name="Picture 2" descr="100_06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952500"/>
            <a:ext cx="3962400" cy="2971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47650" name="Picture 2" descr="C:\Documents and Settings\OPS ROOM\Desktop\2010\New Rotation Folder-July-Aug 2010\New Pics- Jul 10\Indbatt 2 Pics- Jul 10\Area Domination Activities\LRP\PHOTOGRAPHS FOR LRP\DSC0048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4876800" y="990600"/>
            <a:ext cx="3733800" cy="28003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47651" name="Picture 3" descr="C:\Documents and Settings\OPS ROOM\Desktop\2010\New Rotation Folder-July-Aug 2010\New Pics- Jul 10\Indbatt 2 Pics- Jul 10\Area Domination Activities\Routine operational activities\escorts\DSCN170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4801" y="3810000"/>
            <a:ext cx="4062621" cy="304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47652" name="Picture 4" descr="C:\Documents and Settings\OPS ROOM\Desktop\2010\New Rotation Folder-July-Aug 2010\New Pics- Jul 10\Indbatt 2 Pics- Jul 10\Area Domination Activities\dificulties faced in ptl\IMG_069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76801" y="3886200"/>
            <a:ext cx="3962626" cy="2971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10977953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/>
          <p:cNvSpPr>
            <a:spLocks noGrp="1"/>
          </p:cNvSpPr>
          <p:nvPr>
            <p:ph type="title"/>
          </p:nvPr>
        </p:nvSpPr>
        <p:spPr>
          <a:xfrm>
            <a:off x="1066801" y="0"/>
            <a:ext cx="6867525" cy="914400"/>
          </a:xfrm>
        </p:spPr>
        <p:txBody>
          <a:bodyPr/>
          <a:lstStyle/>
          <a:p>
            <a:pPr>
              <a:defRPr/>
            </a:pPr>
            <a:r>
              <a:rPr lang="en-US" sz="3400" dirty="0" smtClean="0"/>
              <a:t>SVL CENTRES</a:t>
            </a:r>
            <a:endParaRPr lang="en-US" sz="3400" dirty="0"/>
          </a:p>
        </p:txBody>
      </p:sp>
      <p:pic>
        <p:nvPicPr>
          <p:cNvPr id="3" name="Picture 4" descr="DSC00068"/>
          <p:cNvPicPr>
            <a:picLocks noChangeAspect="1" noChangeArrowheads="1"/>
          </p:cNvPicPr>
          <p:nvPr/>
        </p:nvPicPr>
        <p:blipFill>
          <a:blip r:embed="rId2" cstate="print">
            <a:lum bright="6000" contrast="6000"/>
          </a:blip>
          <a:srcRect/>
          <a:stretch>
            <a:fillRect/>
          </a:stretch>
        </p:blipFill>
        <p:spPr bwMode="auto">
          <a:xfrm>
            <a:off x="1" y="1143000"/>
            <a:ext cx="4419599" cy="32901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2" descr="G:\18Jan 2010 MONUC FORCE CDR BABA KARGAYE VISIT ON\VISIT\DSC09776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9601" y="3720576"/>
            <a:ext cx="4686769" cy="31374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34566637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/>
          <p:cNvSpPr>
            <a:spLocks noGrp="1"/>
          </p:cNvSpPr>
          <p:nvPr>
            <p:ph type="title"/>
          </p:nvPr>
        </p:nvSpPr>
        <p:spPr>
          <a:xfrm>
            <a:off x="1066801" y="0"/>
            <a:ext cx="6867525" cy="914400"/>
          </a:xfrm>
        </p:spPr>
        <p:txBody>
          <a:bodyPr/>
          <a:lstStyle/>
          <a:p>
            <a:pPr>
              <a:defRPr/>
            </a:pPr>
            <a:r>
              <a:rPr lang="en-US" sz="3400" dirty="0" smtClean="0"/>
              <a:t>JT PLG OF OPS</a:t>
            </a:r>
            <a:endParaRPr lang="en-US" sz="3400" dirty="0"/>
          </a:p>
        </p:txBody>
      </p:sp>
      <p:pic>
        <p:nvPicPr>
          <p:cNvPr id="3" name="Picture 4" descr="DSC0995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14400"/>
            <a:ext cx="3962400" cy="2971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41506" name="Picture 2" descr="C:\Documents and Settings\OPS ROOM\Desktop\2010\New Rotation Folder-July-Aug 2010\New Pics- Jul 10\Indbatt 2 Pics- Jul 10\Area Domination Activities\jt plg\DSCN929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1390" y="914400"/>
            <a:ext cx="3962611" cy="2971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41507" name="Picture 3" descr="C:\Documents and Settings\OPS ROOM\Desktop\2010\New Rotation Folder-July-Aug 2010\New Pics- Jul 10\Indbatt 2 Pics- Jul 10\Area Domination Activities\OPS AMANI LEO\DSC0518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191000"/>
            <a:ext cx="4000500" cy="2667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41508" name="Picture 4" descr="C:\Documents and Settings\OPS ROOM\Desktop\2010\New Rotation Folder-July-Aug 2010\New Pics- Jul 10\HQ Pics\OPS ROOM PHOTOS\DSC0263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14801" y="4179664"/>
            <a:ext cx="4773706" cy="26827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27344718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/>
          <p:cNvSpPr>
            <a:spLocks noGrp="1"/>
          </p:cNvSpPr>
          <p:nvPr>
            <p:ph type="title"/>
          </p:nvPr>
        </p:nvSpPr>
        <p:spPr>
          <a:xfrm>
            <a:off x="1066801" y="0"/>
            <a:ext cx="6867525" cy="914400"/>
          </a:xfrm>
        </p:spPr>
        <p:txBody>
          <a:bodyPr/>
          <a:lstStyle/>
          <a:p>
            <a:pPr>
              <a:defRPr/>
            </a:pPr>
            <a:r>
              <a:rPr lang="en-US" sz="3400" dirty="0" smtClean="0"/>
              <a:t>MANAGING THE ENVT</a:t>
            </a:r>
            <a:endParaRPr lang="en-US" sz="3400" dirty="0"/>
          </a:p>
        </p:txBody>
      </p:sp>
      <p:pic>
        <p:nvPicPr>
          <p:cNvPr id="3" name="Picture 4" descr="DSC09586"/>
          <p:cNvPicPr>
            <a:picLocks noChangeAspect="1" noChangeArrowheads="1"/>
          </p:cNvPicPr>
          <p:nvPr/>
        </p:nvPicPr>
        <p:blipFill>
          <a:blip r:embed="rId2" cstate="print"/>
          <a:srcRect b="14286"/>
          <a:stretch>
            <a:fillRect/>
          </a:stretch>
        </p:blipFill>
        <p:spPr bwMode="auto">
          <a:xfrm>
            <a:off x="0" y="990600"/>
            <a:ext cx="4267200" cy="2743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42530" name="Picture 2" descr="C:\Documents and Settings\OPS ROOM\Desktop\2010\New Rotation Folder-July-Aug 2010\New Pics- Jul 10\Indbatt 2 Pics- Jul 10\Area Domination Activities\COB TOB PHOTO\TONGO 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53000" y="990602"/>
            <a:ext cx="4191000" cy="27799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42531" name="Picture 3" descr="C:\Documents and Settings\OPS ROOM\Desktop\2010\New Rotation Folder-July-Aug 2010\New Pics- Jul 10\Indbatt 2 Pics- Jul 10\Area Domination Activities\Photo Gallery CIMICWHAM- jpeg\DSC0721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657600"/>
            <a:ext cx="4267200" cy="32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42532" name="Picture 4" descr="C:\Documents and Settings\OPS ROOM\Desktop\2010\New Rotation Folder-July-Aug 2010\New Pics- Jul 10\Indbatt 2 Pics- Jul 10\Area Domination Activities\Photo Gallery CIMICWHAM- jpeg\DSCN554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53000" y="3714750"/>
            <a:ext cx="4191000" cy="31432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347763809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/>
          <p:cNvSpPr>
            <a:spLocks noGrp="1"/>
          </p:cNvSpPr>
          <p:nvPr>
            <p:ph type="title"/>
          </p:nvPr>
        </p:nvSpPr>
        <p:spPr>
          <a:xfrm>
            <a:off x="1066801" y="0"/>
            <a:ext cx="6867525" cy="914400"/>
          </a:xfrm>
        </p:spPr>
        <p:txBody>
          <a:bodyPr/>
          <a:lstStyle/>
          <a:p>
            <a:pPr>
              <a:defRPr/>
            </a:pPr>
            <a:r>
              <a:rPr lang="en-US" sz="3400" dirty="0" smtClean="0"/>
              <a:t>TRG OF FARDC/ PNC</a:t>
            </a:r>
            <a:endParaRPr lang="en-US" sz="3400" dirty="0"/>
          </a:p>
        </p:txBody>
      </p:sp>
      <p:pic>
        <p:nvPicPr>
          <p:cNvPr id="3" name="Picture 2" descr="9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914400"/>
            <a:ext cx="3962400" cy="2971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48674" name="Picture 2" descr="C:\Documents and Settings\OPS ROOM\Desktop\2010\New Rotation Folder-July-Aug 2010\New Pics- Jul 10\Indbatt 2 Pics- Jul 10\Area Domination Activities\Trg Photo folder\FARDC Trg Photo on      12 Apr 10\DSC0793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4043680"/>
            <a:ext cx="4038600" cy="2692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48675" name="Picture 3" descr="C:\Documents and Settings\OPS ROOM\Desktop\2010\New Rotation Folder-July-Aug 2010\New Pics- Jul 10\Indbatt 2 Pics- Jul 10\Area Domination Activities\Trg Photo folder\Trg FARDC on 20 Apr 10\DSC0196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67200" y="914400"/>
            <a:ext cx="4191000" cy="31432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4" descr="DSC00133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4800600" y="3943350"/>
            <a:ext cx="3886200" cy="29146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37124628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 txBox="1">
            <a:spLocks noChangeArrowheads="1"/>
          </p:cNvSpPr>
          <p:nvPr/>
        </p:nvSpPr>
        <p:spPr bwMode="auto">
          <a:xfrm>
            <a:off x="0" y="2"/>
            <a:ext cx="9144000" cy="91439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scene3d>
            <a:camera prst="orthographicFront"/>
            <a:lightRig rig="chilly" dir="t"/>
          </a:scene3d>
          <a:sp3d prstMaterial="plastic">
            <a:bevelT/>
          </a:sp3d>
        </p:spPr>
        <p:txBody>
          <a:bodyPr tIns="182880" anchor="ctr"/>
          <a:lstStyle/>
          <a:p>
            <a:pPr algn="ctr">
              <a:lnSpc>
                <a:spcPct val="80000"/>
              </a:lnSpc>
              <a:defRPr/>
            </a:pPr>
            <a:r>
              <a:rPr lang="en-US" sz="3600" b="1" u="sng" dirty="0" smtClean="0">
                <a:solidFill>
                  <a:prstClr val="white"/>
                </a:solidFill>
                <a:cs typeface="Times New Roman" pitchFamily="18" charset="0"/>
              </a:rPr>
              <a:t>ORGANISATION : MONUSCO</a:t>
            </a:r>
            <a:endParaRPr lang="en-US" sz="3600" b="1" u="sng" dirty="0">
              <a:solidFill>
                <a:prstClr val="white"/>
              </a:solidFill>
              <a:cs typeface="Times New Roman" pitchFamily="18" charset="0"/>
            </a:endParaRPr>
          </a:p>
        </p:txBody>
      </p:sp>
      <p:graphicFrame>
        <p:nvGraphicFramePr>
          <p:cNvPr id="13" name="Diagram 12"/>
          <p:cNvGraphicFramePr/>
          <p:nvPr>
            <p:extLst>
              <p:ext uri="{D42A27DB-BD31-4B8C-83A1-F6EECF244321}">
                <p14:modId xmlns="" xmlns:p14="http://schemas.microsoft.com/office/powerpoint/2010/main" val="3951139608"/>
              </p:ext>
            </p:extLst>
          </p:nvPr>
        </p:nvGraphicFramePr>
        <p:xfrm>
          <a:off x="0" y="990600"/>
          <a:ext cx="9144000" cy="6096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 Box 246">
            <a:hlinkClick r:id="rId7" action="ppaction://hlinkpres?slideindex=6&amp;slidetitle=Slide 6"/>
          </p:cNvPr>
          <p:cNvSpPr txBox="1">
            <a:spLocks noChangeArrowheads="1"/>
          </p:cNvSpPr>
          <p:nvPr/>
        </p:nvSpPr>
        <p:spPr bwMode="auto">
          <a:xfrm>
            <a:off x="5257800" y="3033713"/>
            <a:ext cx="1906588" cy="700087"/>
          </a:xfrm>
          <a:prstGeom prst="rect">
            <a:avLst/>
          </a:prstGeom>
          <a:solidFill>
            <a:srgbClr val="990033"/>
          </a:solidFill>
          <a:ln w="28575" algn="ctr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anchor="ctr" anchorCtr="1"/>
          <a:lstStyle/>
          <a:p>
            <a:pPr algn="ctr">
              <a:defRPr/>
            </a:pPr>
            <a:r>
              <a:rPr lang="en-US" sz="1600" b="1" kern="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Division of Mission Support</a:t>
            </a:r>
          </a:p>
          <a:p>
            <a:pPr algn="ctr">
              <a:defRPr/>
            </a:pPr>
            <a:r>
              <a:rPr lang="en-US" sz="1600" b="1" kern="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Paul </a:t>
            </a:r>
            <a:r>
              <a:rPr lang="en-US" sz="1600" b="1" kern="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Baudes</a:t>
            </a:r>
            <a:endParaRPr lang="en-US" sz="1600" b="1" kern="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6" name="Straight Connector 85"/>
          <p:cNvCxnSpPr>
            <a:cxnSpLocks noChangeShapeType="1"/>
          </p:cNvCxnSpPr>
          <p:nvPr/>
        </p:nvCxnSpPr>
        <p:spPr bwMode="auto">
          <a:xfrm rot="16200000" flipV="1">
            <a:off x="6115844" y="2915444"/>
            <a:ext cx="214312" cy="0"/>
          </a:xfrm>
          <a:prstGeom prst="line">
            <a:avLst/>
          </a:prstGeom>
          <a:noFill/>
          <a:ln w="38100" algn="ctr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8" name="Straight Connector 43"/>
          <p:cNvCxnSpPr>
            <a:cxnSpLocks noChangeShapeType="1"/>
          </p:cNvCxnSpPr>
          <p:nvPr/>
        </p:nvCxnSpPr>
        <p:spPr bwMode="auto">
          <a:xfrm rot="5400000" flipH="1" flipV="1">
            <a:off x="-891995" y="4964438"/>
            <a:ext cx="2500657" cy="1588"/>
          </a:xfrm>
          <a:prstGeom prst="line">
            <a:avLst/>
          </a:prstGeom>
          <a:noFill/>
          <a:ln w="381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9" name="Straight Connector 50"/>
          <p:cNvCxnSpPr>
            <a:cxnSpLocks noChangeShapeType="1"/>
          </p:cNvCxnSpPr>
          <p:nvPr/>
        </p:nvCxnSpPr>
        <p:spPr bwMode="auto">
          <a:xfrm rot="16200000" flipV="1">
            <a:off x="4321051" y="2609610"/>
            <a:ext cx="357237" cy="2116"/>
          </a:xfrm>
          <a:prstGeom prst="line">
            <a:avLst/>
          </a:prstGeom>
          <a:noFill/>
          <a:ln w="38100" algn="ctr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10" name="Straight Connector 52"/>
          <p:cNvCxnSpPr>
            <a:cxnSpLocks noChangeShapeType="1"/>
          </p:cNvCxnSpPr>
          <p:nvPr/>
        </p:nvCxnSpPr>
        <p:spPr bwMode="auto">
          <a:xfrm>
            <a:off x="1000448" y="2802937"/>
            <a:ext cx="7143427" cy="3198"/>
          </a:xfrm>
          <a:prstGeom prst="line">
            <a:avLst/>
          </a:prstGeom>
          <a:noFill/>
          <a:ln w="38100" algn="ctr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11" name="Straight Connector 67"/>
          <p:cNvCxnSpPr>
            <a:cxnSpLocks noChangeShapeType="1"/>
          </p:cNvCxnSpPr>
          <p:nvPr/>
        </p:nvCxnSpPr>
        <p:spPr bwMode="auto">
          <a:xfrm rot="16200000" flipV="1">
            <a:off x="906926" y="2906051"/>
            <a:ext cx="214341" cy="3"/>
          </a:xfrm>
          <a:prstGeom prst="line">
            <a:avLst/>
          </a:prstGeom>
          <a:noFill/>
          <a:ln w="38100" algn="ctr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12" name="Straight Connector 92"/>
          <p:cNvCxnSpPr>
            <a:cxnSpLocks noChangeShapeType="1"/>
          </p:cNvCxnSpPr>
          <p:nvPr/>
        </p:nvCxnSpPr>
        <p:spPr bwMode="auto">
          <a:xfrm>
            <a:off x="367064" y="4072140"/>
            <a:ext cx="214303" cy="1588"/>
          </a:xfrm>
          <a:prstGeom prst="line">
            <a:avLst/>
          </a:prstGeom>
          <a:noFill/>
          <a:ln w="381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14" name="Straight Connector 93"/>
          <p:cNvCxnSpPr>
            <a:cxnSpLocks noChangeShapeType="1"/>
          </p:cNvCxnSpPr>
          <p:nvPr/>
        </p:nvCxnSpPr>
        <p:spPr bwMode="auto">
          <a:xfrm>
            <a:off x="354342" y="4559241"/>
            <a:ext cx="214303" cy="1588"/>
          </a:xfrm>
          <a:prstGeom prst="line">
            <a:avLst/>
          </a:prstGeom>
          <a:noFill/>
          <a:ln w="381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15" name="Straight Connector 94"/>
          <p:cNvCxnSpPr>
            <a:cxnSpLocks noChangeShapeType="1"/>
          </p:cNvCxnSpPr>
          <p:nvPr/>
        </p:nvCxnSpPr>
        <p:spPr bwMode="auto">
          <a:xfrm>
            <a:off x="372290" y="5070815"/>
            <a:ext cx="214303" cy="1588"/>
          </a:xfrm>
          <a:prstGeom prst="line">
            <a:avLst/>
          </a:prstGeom>
          <a:noFill/>
          <a:ln w="381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16" name="Straight Connector 95"/>
          <p:cNvCxnSpPr>
            <a:cxnSpLocks noChangeShapeType="1"/>
          </p:cNvCxnSpPr>
          <p:nvPr/>
        </p:nvCxnSpPr>
        <p:spPr bwMode="auto">
          <a:xfrm>
            <a:off x="366644" y="5571301"/>
            <a:ext cx="214303" cy="1588"/>
          </a:xfrm>
          <a:prstGeom prst="line">
            <a:avLst/>
          </a:prstGeom>
          <a:noFill/>
          <a:ln w="381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17" name="Text Box 236">
            <a:hlinkClick r:id="rId7" action="ppaction://hlinkpres?slideindex=7&amp;slidetitle=DSRSG(RULE OF LAW)"/>
          </p:cNvPr>
          <p:cNvSpPr txBox="1">
            <a:spLocks noChangeArrowheads="1"/>
          </p:cNvSpPr>
          <p:nvPr/>
        </p:nvSpPr>
        <p:spPr bwMode="auto">
          <a:xfrm>
            <a:off x="519113" y="3811588"/>
            <a:ext cx="1554162" cy="457200"/>
          </a:xfrm>
          <a:prstGeom prst="rect">
            <a:avLst/>
          </a:prstGeom>
          <a:solidFill>
            <a:srgbClr val="92D050"/>
          </a:solidFill>
          <a:ln w="38100" algn="ctr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anchorCtr="1"/>
          <a:lstStyle/>
          <a:p>
            <a:pPr algn="ctr">
              <a:defRPr/>
            </a:pPr>
            <a:r>
              <a:rPr lang="en-US" sz="1400" b="1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Office of  Police Commissioner</a:t>
            </a:r>
          </a:p>
        </p:txBody>
      </p:sp>
      <p:sp>
        <p:nvSpPr>
          <p:cNvPr id="18" name="Text Box 237">
            <a:hlinkClick r:id="rId7" action="ppaction://hlinkpres?slideindex=8&amp;slidetitle=Slide 8"/>
          </p:cNvPr>
          <p:cNvSpPr txBox="1">
            <a:spLocks noChangeArrowheads="1"/>
          </p:cNvSpPr>
          <p:nvPr/>
        </p:nvSpPr>
        <p:spPr bwMode="auto">
          <a:xfrm>
            <a:off x="519113" y="4838700"/>
            <a:ext cx="1554162" cy="457200"/>
          </a:xfrm>
          <a:prstGeom prst="rect">
            <a:avLst/>
          </a:prstGeom>
          <a:solidFill>
            <a:srgbClr val="92D050"/>
          </a:solidFill>
          <a:ln w="38100" algn="ctr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anchor="ctr" anchorCtr="1"/>
          <a:lstStyle/>
          <a:p>
            <a:pPr algn="ctr">
              <a:defRPr/>
            </a:pPr>
            <a:r>
              <a:rPr lang="en-US" sz="1400" b="1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Human Rights</a:t>
            </a:r>
          </a:p>
        </p:txBody>
      </p:sp>
      <p:sp>
        <p:nvSpPr>
          <p:cNvPr id="19" name="Text Box 242">
            <a:hlinkClick r:id="rId7" action="ppaction://hlinkpres?slideindex=8&amp;slidetitle=Slide 8"/>
          </p:cNvPr>
          <p:cNvSpPr txBox="1">
            <a:spLocks noChangeArrowheads="1"/>
          </p:cNvSpPr>
          <p:nvPr/>
        </p:nvSpPr>
        <p:spPr bwMode="auto">
          <a:xfrm>
            <a:off x="519113" y="5346700"/>
            <a:ext cx="1554162" cy="457200"/>
          </a:xfrm>
          <a:prstGeom prst="rect">
            <a:avLst/>
          </a:prstGeom>
          <a:solidFill>
            <a:srgbClr val="92D050"/>
          </a:solidFill>
          <a:ln w="38100" algn="ctr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anchor="ctr" anchorCtr="1"/>
          <a:lstStyle/>
          <a:p>
            <a:pPr algn="ctr">
              <a:defRPr/>
            </a:pPr>
            <a:r>
              <a:rPr lang="en-US" sz="1400" b="1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Child Protection Section</a:t>
            </a:r>
          </a:p>
        </p:txBody>
      </p:sp>
      <p:sp>
        <p:nvSpPr>
          <p:cNvPr id="20" name="Text Box 237">
            <a:hlinkClick r:id="rId7" action="ppaction://hlinkpres?slideindex=7&amp;slidetitle=DSRSG(RULE OF LAW)"/>
          </p:cNvPr>
          <p:cNvSpPr txBox="1">
            <a:spLocks noChangeArrowheads="1"/>
          </p:cNvSpPr>
          <p:nvPr/>
        </p:nvSpPr>
        <p:spPr bwMode="auto">
          <a:xfrm>
            <a:off x="519113" y="4325938"/>
            <a:ext cx="1554162" cy="457200"/>
          </a:xfrm>
          <a:prstGeom prst="rect">
            <a:avLst/>
          </a:prstGeom>
          <a:solidFill>
            <a:srgbClr val="92D050"/>
          </a:solidFill>
          <a:ln w="38100" algn="ctr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anchor="ctr" anchorCtr="1"/>
          <a:lstStyle/>
          <a:p>
            <a:pPr algn="ctr">
              <a:defRPr/>
            </a:pPr>
            <a:r>
              <a:rPr lang="en-US" sz="1400" b="1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Rule of Law</a:t>
            </a:r>
          </a:p>
        </p:txBody>
      </p:sp>
      <p:cxnSp>
        <p:nvCxnSpPr>
          <p:cNvPr id="21" name="Straight Connector 96"/>
          <p:cNvCxnSpPr>
            <a:cxnSpLocks noChangeShapeType="1"/>
          </p:cNvCxnSpPr>
          <p:nvPr/>
        </p:nvCxnSpPr>
        <p:spPr bwMode="auto">
          <a:xfrm>
            <a:off x="343892" y="6213973"/>
            <a:ext cx="214303" cy="1588"/>
          </a:xfrm>
          <a:prstGeom prst="line">
            <a:avLst/>
          </a:prstGeom>
          <a:noFill/>
          <a:ln w="381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22" name="Text Box 243">
            <a:hlinkClick r:id="rId7" action="ppaction://hlinkpres?slideindex=8&amp;slidetitle=Slide 8"/>
          </p:cNvPr>
          <p:cNvSpPr txBox="1">
            <a:spLocks noChangeArrowheads="1"/>
          </p:cNvSpPr>
          <p:nvPr/>
        </p:nvSpPr>
        <p:spPr bwMode="auto">
          <a:xfrm>
            <a:off x="504825" y="5853113"/>
            <a:ext cx="1554163" cy="914400"/>
          </a:xfrm>
          <a:prstGeom prst="rect">
            <a:avLst/>
          </a:prstGeom>
          <a:solidFill>
            <a:srgbClr val="92D050"/>
          </a:solidFill>
          <a:ln w="38100" algn="ctr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anchor="ctr" anchorCtr="1"/>
          <a:lstStyle/>
          <a:p>
            <a:pPr algn="ctr">
              <a:defRPr/>
            </a:pPr>
            <a:r>
              <a:rPr lang="en-US" sz="1400" b="1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Gender Issues Unit &amp; Sexual Gender  based  Violence</a:t>
            </a:r>
          </a:p>
        </p:txBody>
      </p:sp>
      <p:sp>
        <p:nvSpPr>
          <p:cNvPr id="23" name="Text Box 263"/>
          <p:cNvSpPr txBox="1">
            <a:spLocks noChangeArrowheads="1"/>
          </p:cNvSpPr>
          <p:nvPr/>
        </p:nvSpPr>
        <p:spPr bwMode="auto">
          <a:xfrm>
            <a:off x="252413" y="2905125"/>
            <a:ext cx="1747837" cy="822325"/>
          </a:xfrm>
          <a:prstGeom prst="rect">
            <a:avLst/>
          </a:prstGeom>
          <a:solidFill>
            <a:srgbClr val="92D050"/>
          </a:solidFill>
          <a:ln w="38100" algn="ctr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anchor="ctr" anchorCtr="1"/>
          <a:lstStyle/>
          <a:p>
            <a:pPr algn="ctr">
              <a:defRPr/>
            </a:pPr>
            <a:r>
              <a:rPr lang="en-US" sz="1600" b="1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DSRSG</a:t>
            </a:r>
          </a:p>
          <a:p>
            <a:pPr algn="ctr">
              <a:defRPr/>
            </a:pPr>
            <a:r>
              <a:rPr lang="en-US" sz="1600" b="1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(Rule of Law)</a:t>
            </a:r>
          </a:p>
          <a:p>
            <a:pPr algn="ctr">
              <a:defRPr/>
            </a:pPr>
            <a:r>
              <a:rPr lang="en-US" sz="1600" b="1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Leila  </a:t>
            </a:r>
            <a:r>
              <a:rPr lang="en-US" sz="1600" b="1" kern="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Zerrougui</a:t>
            </a:r>
            <a:endParaRPr lang="en-US" sz="1600" b="1" kern="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4" name="Group 134"/>
          <p:cNvGrpSpPr>
            <a:grpSpLocks/>
          </p:cNvGrpSpPr>
          <p:nvPr/>
        </p:nvGrpSpPr>
        <p:grpSpPr bwMode="auto">
          <a:xfrm>
            <a:off x="2286000" y="2870200"/>
            <a:ext cx="3768725" cy="3960813"/>
            <a:chOff x="2214546" y="2815696"/>
            <a:chExt cx="3769058" cy="3960416"/>
          </a:xfrm>
        </p:grpSpPr>
        <p:cxnSp>
          <p:nvCxnSpPr>
            <p:cNvPr id="25" name="Straight Connector 83"/>
            <p:cNvCxnSpPr>
              <a:cxnSpLocks noChangeShapeType="1"/>
            </p:cNvCxnSpPr>
            <p:nvPr/>
          </p:nvCxnSpPr>
          <p:spPr bwMode="auto">
            <a:xfrm rot="16200000" flipV="1">
              <a:off x="3365976" y="2926906"/>
              <a:ext cx="214313" cy="3"/>
            </a:xfrm>
            <a:prstGeom prst="line">
              <a:avLst/>
            </a:prstGeom>
            <a:noFill/>
            <a:ln w="3810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6" name="Straight Connector 98"/>
            <p:cNvCxnSpPr>
              <a:cxnSpLocks noChangeShapeType="1"/>
            </p:cNvCxnSpPr>
            <p:nvPr/>
          </p:nvCxnSpPr>
          <p:spPr bwMode="auto">
            <a:xfrm rot="5400000" flipH="1" flipV="1">
              <a:off x="3035289" y="5066055"/>
              <a:ext cx="2500330" cy="1588"/>
            </a:xfrm>
            <a:prstGeom prst="line">
              <a:avLst/>
            </a:prstGeom>
            <a:noFill/>
            <a:ln w="3810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7" name="Straight Connector 99"/>
            <p:cNvCxnSpPr>
              <a:cxnSpLocks noChangeShapeType="1"/>
            </p:cNvCxnSpPr>
            <p:nvPr/>
          </p:nvCxnSpPr>
          <p:spPr bwMode="auto">
            <a:xfrm>
              <a:off x="4057278" y="4091986"/>
              <a:ext cx="214314" cy="1588"/>
            </a:xfrm>
            <a:prstGeom prst="line">
              <a:avLst/>
            </a:prstGeom>
            <a:noFill/>
            <a:ln w="3810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8" name="Straight Connector 102"/>
            <p:cNvCxnSpPr>
              <a:cxnSpLocks noChangeShapeType="1"/>
            </p:cNvCxnSpPr>
            <p:nvPr/>
          </p:nvCxnSpPr>
          <p:spPr bwMode="auto">
            <a:xfrm>
              <a:off x="4075399" y="5747120"/>
              <a:ext cx="214314" cy="1588"/>
            </a:xfrm>
            <a:prstGeom prst="line">
              <a:avLst/>
            </a:prstGeom>
            <a:noFill/>
            <a:ln w="3810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9" name="Text Box 236">
              <a:hlinkClick r:id="rId7" action="ppaction://hlinkpres?slideindex=9&amp;slidetitle=DSRSG (RESIDENT COORDINATOR/HUMANITARIAN)"/>
            </p:cNvPr>
            <p:cNvSpPr txBox="1">
              <a:spLocks noChangeArrowheads="1"/>
            </p:cNvSpPr>
            <p:nvPr/>
          </p:nvSpPr>
          <p:spPr bwMode="auto">
            <a:xfrm>
              <a:off x="2263763" y="3904612"/>
              <a:ext cx="1919457" cy="457154"/>
            </a:xfrm>
            <a:prstGeom prst="rect">
              <a:avLst/>
            </a:prstGeom>
            <a:solidFill>
              <a:schemeClr val="tx1"/>
            </a:solidFill>
            <a:ln w="28575" algn="ctr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anchor="ctr" anchorCtr="1"/>
            <a:lstStyle/>
            <a:p>
              <a:pPr algn="ctr">
                <a:defRPr/>
              </a:pPr>
              <a:r>
                <a:rPr lang="en-US" sz="1400" b="1" kern="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Electoral Assistance Division</a:t>
              </a:r>
            </a:p>
          </p:txBody>
        </p:sp>
        <p:sp>
          <p:nvSpPr>
            <p:cNvPr id="30" name="Text Box 237">
              <a:hlinkClick r:id="rId7" action="ppaction://hlinkpres?slideindex=10&amp;slidetitle=Slide 10"/>
            </p:cNvPr>
            <p:cNvSpPr txBox="1">
              <a:spLocks noChangeArrowheads="1"/>
            </p:cNvSpPr>
            <p:nvPr/>
          </p:nvSpPr>
          <p:spPr bwMode="auto">
            <a:xfrm>
              <a:off x="2278052" y="5531637"/>
              <a:ext cx="1901993" cy="457154"/>
            </a:xfrm>
            <a:prstGeom prst="rect">
              <a:avLst/>
            </a:prstGeom>
            <a:solidFill>
              <a:schemeClr val="tx1"/>
            </a:solidFill>
            <a:ln w="28575" algn="ctr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anchor="ctr" anchorCtr="1"/>
            <a:lstStyle/>
            <a:p>
              <a:pPr algn="ctr">
                <a:defRPr/>
              </a:pPr>
              <a:r>
                <a:rPr lang="en-US" sz="1400" b="1" kern="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Mine Action Liaison Unit</a:t>
              </a:r>
            </a:p>
          </p:txBody>
        </p:sp>
        <p:sp>
          <p:nvSpPr>
            <p:cNvPr id="31" name="Text Box 242"/>
            <p:cNvSpPr txBox="1">
              <a:spLocks noChangeArrowheads="1"/>
            </p:cNvSpPr>
            <p:nvPr/>
          </p:nvSpPr>
          <p:spPr bwMode="auto">
            <a:xfrm>
              <a:off x="2266939" y="4979242"/>
              <a:ext cx="1901993" cy="457154"/>
            </a:xfrm>
            <a:prstGeom prst="rect">
              <a:avLst/>
            </a:prstGeom>
            <a:solidFill>
              <a:schemeClr val="tx1"/>
            </a:solidFill>
            <a:ln w="28575" algn="ctr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anchor="ctr" anchorCtr="1"/>
            <a:lstStyle/>
            <a:p>
              <a:pPr algn="ctr">
                <a:defRPr/>
              </a:pPr>
              <a:r>
                <a:rPr lang="en-US" sz="1400" b="1" kern="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Security &amp; Safety Section</a:t>
              </a:r>
            </a:p>
          </p:txBody>
        </p:sp>
        <p:sp>
          <p:nvSpPr>
            <p:cNvPr id="32" name="Text Box 237">
              <a:hlinkClick r:id="rId7" action="ppaction://hlinkpres?slideindex=9&amp;slidetitle=DSRSG (RESIDENT COORDINATOR/HUMANITARIAN)"/>
            </p:cNvPr>
            <p:cNvSpPr txBox="1">
              <a:spLocks noChangeArrowheads="1"/>
            </p:cNvSpPr>
            <p:nvPr/>
          </p:nvSpPr>
          <p:spPr bwMode="auto">
            <a:xfrm>
              <a:off x="2266939" y="4449070"/>
              <a:ext cx="1898818" cy="457154"/>
            </a:xfrm>
            <a:prstGeom prst="rect">
              <a:avLst/>
            </a:prstGeom>
            <a:solidFill>
              <a:schemeClr val="tx1"/>
            </a:solidFill>
            <a:ln w="28575" algn="ctr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anchor="ctr" anchorCtr="1"/>
            <a:lstStyle/>
            <a:p>
              <a:pPr algn="ctr">
                <a:defRPr/>
              </a:pPr>
              <a:r>
                <a:rPr lang="en-US" sz="1400" b="1" kern="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Civil Affairs Office</a:t>
              </a:r>
            </a:p>
          </p:txBody>
        </p:sp>
        <p:cxnSp>
          <p:nvCxnSpPr>
            <p:cNvPr id="33" name="Straight Connector 107"/>
            <p:cNvCxnSpPr>
              <a:cxnSpLocks noChangeShapeType="1"/>
            </p:cNvCxnSpPr>
            <p:nvPr/>
          </p:nvCxnSpPr>
          <p:spPr bwMode="auto">
            <a:xfrm>
              <a:off x="4066294" y="6311302"/>
              <a:ext cx="214314" cy="1588"/>
            </a:xfrm>
            <a:prstGeom prst="line">
              <a:avLst/>
            </a:prstGeom>
            <a:noFill/>
            <a:ln w="3810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4" name="Text Box 243">
              <a:hlinkClick r:id="rId7" action="ppaction://hlinkpres?slideindex=10&amp;slidetitle=Slide 10"/>
            </p:cNvPr>
            <p:cNvSpPr txBox="1">
              <a:spLocks noChangeArrowheads="1"/>
            </p:cNvSpPr>
            <p:nvPr/>
          </p:nvSpPr>
          <p:spPr bwMode="auto">
            <a:xfrm>
              <a:off x="2263763" y="6044347"/>
              <a:ext cx="1901993" cy="731765"/>
            </a:xfrm>
            <a:prstGeom prst="rect">
              <a:avLst/>
            </a:prstGeom>
            <a:solidFill>
              <a:schemeClr val="tx1"/>
            </a:solidFill>
            <a:ln w="28575" algn="ctr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anchor="ctr" anchorCtr="1"/>
            <a:lstStyle/>
            <a:p>
              <a:pPr>
                <a:defRPr/>
              </a:pPr>
              <a:r>
                <a:rPr lang="en-US" sz="1400" b="1" kern="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UN specialized agencies, funds </a:t>
              </a:r>
            </a:p>
            <a:p>
              <a:pPr>
                <a:defRPr/>
              </a:pPr>
              <a:r>
                <a:rPr lang="en-US" sz="1400" b="1" kern="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and programs</a:t>
              </a:r>
              <a:endParaRPr lang="en-GB" sz="1400" b="1" kern="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5" name="Text Box 263"/>
            <p:cNvSpPr txBox="1">
              <a:spLocks noChangeArrowheads="1"/>
            </p:cNvSpPr>
            <p:nvPr/>
          </p:nvSpPr>
          <p:spPr bwMode="auto">
            <a:xfrm>
              <a:off x="2214546" y="2815696"/>
              <a:ext cx="2833938" cy="1006374"/>
            </a:xfrm>
            <a:prstGeom prst="rect">
              <a:avLst/>
            </a:prstGeom>
            <a:solidFill>
              <a:schemeClr val="tx1"/>
            </a:solidFill>
            <a:ln w="28575" algn="ctr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lIns="0" rIns="0" anchor="ctr" anchorCtr="1"/>
            <a:lstStyle/>
            <a:p>
              <a:pPr algn="ctr">
                <a:defRPr/>
              </a:pPr>
              <a:r>
                <a:rPr lang="en-US" sz="1600" b="1" kern="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DSRSG</a:t>
              </a:r>
            </a:p>
            <a:p>
              <a:pPr algn="ctr">
                <a:defRPr/>
              </a:pPr>
              <a:r>
                <a:rPr lang="en-US" sz="1600" b="1" kern="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(Humanitarian Coordination) </a:t>
              </a:r>
            </a:p>
            <a:p>
              <a:pPr algn="ctr">
                <a:defRPr/>
              </a:pPr>
              <a:r>
                <a:rPr lang="en-US" sz="1600" b="1" kern="0" dirty="0" err="1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Fidele</a:t>
              </a:r>
              <a:r>
                <a:rPr lang="en-US" sz="1600" b="1" kern="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1600" b="1" kern="0" dirty="0" err="1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Sarassoro</a:t>
              </a:r>
              <a:endParaRPr lang="en-US" sz="1600" b="1" kern="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6" name="Text Box 237">
              <a:hlinkClick r:id="rId7" action="ppaction://hlinkpres?slideindex=11&amp;slidetitle=Slide 11"/>
            </p:cNvPr>
            <p:cNvSpPr txBox="1">
              <a:spLocks noChangeArrowheads="1"/>
            </p:cNvSpPr>
            <p:nvPr/>
          </p:nvSpPr>
          <p:spPr bwMode="auto">
            <a:xfrm>
              <a:off x="4429305" y="4471293"/>
              <a:ext cx="1554299" cy="457154"/>
            </a:xfrm>
            <a:prstGeom prst="rect">
              <a:avLst/>
            </a:prstGeom>
            <a:solidFill>
              <a:schemeClr val="tx1"/>
            </a:solidFill>
            <a:ln w="28575" algn="ctr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anchor="ctr" anchorCtr="1"/>
            <a:lstStyle/>
            <a:p>
              <a:pPr algn="ctr">
                <a:defRPr/>
              </a:pPr>
              <a:r>
                <a:rPr lang="en-US" sz="1400" b="1" kern="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HIV/AIDS</a:t>
              </a:r>
            </a:p>
          </p:txBody>
        </p:sp>
        <p:sp>
          <p:nvSpPr>
            <p:cNvPr id="37" name="Text Box 237">
              <a:hlinkClick r:id="rId7" action="ppaction://hlinkpres?slideindex=11&amp;slidetitle=Slide 11"/>
            </p:cNvPr>
            <p:cNvSpPr txBox="1">
              <a:spLocks noChangeArrowheads="1"/>
            </p:cNvSpPr>
            <p:nvPr/>
          </p:nvSpPr>
          <p:spPr bwMode="auto">
            <a:xfrm>
              <a:off x="4429305" y="4999877"/>
              <a:ext cx="1554299" cy="458742"/>
            </a:xfrm>
            <a:prstGeom prst="rect">
              <a:avLst/>
            </a:prstGeom>
            <a:solidFill>
              <a:schemeClr val="tx1"/>
            </a:solidFill>
            <a:ln w="28575" algn="ctr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anchor="ctr" anchorCtr="1"/>
            <a:lstStyle/>
            <a:p>
              <a:pPr algn="ctr">
                <a:defRPr/>
              </a:pPr>
              <a:r>
                <a:rPr lang="en-US" sz="1400" b="1" kern="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DDR/DDRRR</a:t>
              </a:r>
            </a:p>
          </p:txBody>
        </p:sp>
        <p:cxnSp>
          <p:nvCxnSpPr>
            <p:cNvPr id="38" name="Straight Connector 120"/>
            <p:cNvCxnSpPr>
              <a:cxnSpLocks noChangeShapeType="1"/>
            </p:cNvCxnSpPr>
            <p:nvPr/>
          </p:nvCxnSpPr>
          <p:spPr bwMode="auto">
            <a:xfrm>
              <a:off x="4174552" y="4673940"/>
              <a:ext cx="261720" cy="2360"/>
            </a:xfrm>
            <a:prstGeom prst="line">
              <a:avLst/>
            </a:prstGeom>
            <a:noFill/>
            <a:ln w="3810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9" name="Straight Connector 121"/>
            <p:cNvCxnSpPr>
              <a:cxnSpLocks noChangeShapeType="1"/>
            </p:cNvCxnSpPr>
            <p:nvPr/>
          </p:nvCxnSpPr>
          <p:spPr bwMode="auto">
            <a:xfrm>
              <a:off x="4186674" y="5127727"/>
              <a:ext cx="214314" cy="1588"/>
            </a:xfrm>
            <a:prstGeom prst="line">
              <a:avLst/>
            </a:prstGeom>
            <a:noFill/>
            <a:ln w="3810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40" name="Group 135"/>
          <p:cNvGrpSpPr>
            <a:grpSpLocks/>
          </p:cNvGrpSpPr>
          <p:nvPr/>
        </p:nvGrpSpPr>
        <p:grpSpPr bwMode="auto">
          <a:xfrm>
            <a:off x="7173913" y="2795588"/>
            <a:ext cx="1922462" cy="3197225"/>
            <a:chOff x="7174262" y="2918484"/>
            <a:chExt cx="1922430" cy="3197864"/>
          </a:xfrm>
        </p:grpSpPr>
        <p:cxnSp>
          <p:nvCxnSpPr>
            <p:cNvPr id="41" name="Straight Connector 84"/>
            <p:cNvCxnSpPr>
              <a:cxnSpLocks noChangeShapeType="1"/>
            </p:cNvCxnSpPr>
            <p:nvPr/>
          </p:nvCxnSpPr>
          <p:spPr bwMode="auto">
            <a:xfrm rot="16200000" flipV="1">
              <a:off x="8019043" y="3025639"/>
              <a:ext cx="214313" cy="3"/>
            </a:xfrm>
            <a:prstGeom prst="line">
              <a:avLst/>
            </a:prstGeom>
            <a:noFill/>
            <a:ln w="38100" algn="ctr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2" name="Straight Connector 128"/>
            <p:cNvCxnSpPr>
              <a:cxnSpLocks noChangeShapeType="1"/>
            </p:cNvCxnSpPr>
            <p:nvPr/>
          </p:nvCxnSpPr>
          <p:spPr bwMode="auto">
            <a:xfrm rot="16200000" flipV="1">
              <a:off x="6858016" y="4901901"/>
              <a:ext cx="2428892" cy="1"/>
            </a:xfrm>
            <a:prstGeom prst="line">
              <a:avLst/>
            </a:prstGeom>
            <a:noFill/>
            <a:ln w="38100" algn="ctr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3" name="Text Box 237"/>
            <p:cNvSpPr txBox="1">
              <a:spLocks noChangeArrowheads="1"/>
            </p:cNvSpPr>
            <p:nvPr/>
          </p:nvSpPr>
          <p:spPr bwMode="auto">
            <a:xfrm>
              <a:off x="7174262" y="3928336"/>
              <a:ext cx="1898618" cy="457291"/>
            </a:xfrm>
            <a:prstGeom prst="rect">
              <a:avLst/>
            </a:prstGeom>
            <a:solidFill>
              <a:srgbClr val="00B0F0"/>
            </a:solidFill>
            <a:ln w="38100" algn="ctr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anchor="ctr" anchorCtr="1"/>
            <a:lstStyle/>
            <a:p>
              <a:pPr algn="ctr">
                <a:defRPr/>
              </a:pPr>
              <a:r>
                <a:rPr lang="en-US" sz="1400" b="1" kern="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Force HQ Forward</a:t>
              </a:r>
            </a:p>
          </p:txBody>
        </p:sp>
        <p:sp>
          <p:nvSpPr>
            <p:cNvPr id="44" name="Text Box 237"/>
            <p:cNvSpPr txBox="1">
              <a:spLocks noChangeArrowheads="1"/>
            </p:cNvSpPr>
            <p:nvPr/>
          </p:nvSpPr>
          <p:spPr bwMode="auto">
            <a:xfrm>
              <a:off x="7191724" y="4503126"/>
              <a:ext cx="1897031" cy="457291"/>
            </a:xfrm>
            <a:prstGeom prst="rect">
              <a:avLst/>
            </a:prstGeom>
            <a:solidFill>
              <a:srgbClr val="00B0F0"/>
            </a:solidFill>
            <a:ln w="38100" algn="ctr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lIns="0" anchor="ctr" anchorCtr="1"/>
            <a:lstStyle/>
            <a:p>
              <a:pPr algn="ctr">
                <a:defRPr/>
              </a:pPr>
              <a:r>
                <a:rPr lang="en-US" sz="1400" b="1" kern="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Bde &amp; Sector HQ</a:t>
              </a:r>
            </a:p>
          </p:txBody>
        </p:sp>
        <p:sp>
          <p:nvSpPr>
            <p:cNvPr id="45" name="Text Box 237"/>
            <p:cNvSpPr txBox="1">
              <a:spLocks noChangeArrowheads="1"/>
            </p:cNvSpPr>
            <p:nvPr/>
          </p:nvSpPr>
          <p:spPr bwMode="auto">
            <a:xfrm>
              <a:off x="7198074" y="5079503"/>
              <a:ext cx="1898618" cy="457291"/>
            </a:xfrm>
            <a:prstGeom prst="rect">
              <a:avLst/>
            </a:prstGeom>
            <a:solidFill>
              <a:srgbClr val="00B0F0"/>
            </a:solidFill>
            <a:ln w="38100" algn="ctr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lIns="0" anchor="ctr" anchorCtr="1"/>
            <a:lstStyle/>
            <a:p>
              <a:pPr algn="ctr">
                <a:defRPr/>
              </a:pPr>
              <a:r>
                <a:rPr lang="en-US" sz="1400" b="1" kern="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Military Contingents</a:t>
              </a:r>
            </a:p>
          </p:txBody>
        </p:sp>
        <p:sp>
          <p:nvSpPr>
            <p:cNvPr id="46" name="Text Box 237"/>
            <p:cNvSpPr txBox="1">
              <a:spLocks noChangeArrowheads="1"/>
            </p:cNvSpPr>
            <p:nvPr/>
          </p:nvSpPr>
          <p:spPr bwMode="auto">
            <a:xfrm>
              <a:off x="7188549" y="5657468"/>
              <a:ext cx="1897031" cy="457291"/>
            </a:xfrm>
            <a:prstGeom prst="rect">
              <a:avLst/>
            </a:prstGeom>
            <a:solidFill>
              <a:srgbClr val="00B0F0"/>
            </a:solidFill>
            <a:ln w="38100" algn="ctr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lIns="0" anchor="ctr" anchorCtr="1"/>
            <a:lstStyle/>
            <a:p>
              <a:pPr algn="ctr">
                <a:defRPr/>
              </a:pPr>
              <a:r>
                <a:rPr lang="en-US" sz="1400" b="1" kern="0" dirty="0" err="1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MilObs</a:t>
              </a:r>
              <a:r>
                <a:rPr lang="en-US" sz="1400" b="1" kern="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/MSOs</a:t>
              </a:r>
            </a:p>
          </p:txBody>
        </p:sp>
        <p:sp>
          <p:nvSpPr>
            <p:cNvPr id="47" name="Text Box 246"/>
            <p:cNvSpPr txBox="1">
              <a:spLocks noChangeArrowheads="1"/>
            </p:cNvSpPr>
            <p:nvPr/>
          </p:nvSpPr>
          <p:spPr bwMode="auto">
            <a:xfrm>
              <a:off x="7344121" y="3147130"/>
              <a:ext cx="1554137" cy="547796"/>
            </a:xfrm>
            <a:prstGeom prst="rect">
              <a:avLst/>
            </a:prstGeom>
            <a:solidFill>
              <a:srgbClr val="00B0F0"/>
            </a:solidFill>
            <a:ln w="38100" algn="ctr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anchor="ctr" anchorCtr="1"/>
            <a:lstStyle/>
            <a:p>
              <a:pPr algn="ctr">
                <a:defRPr/>
              </a:pPr>
              <a:r>
                <a:rPr lang="en-US" sz="1600" b="1" kern="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Force Commander</a:t>
              </a:r>
            </a:p>
          </p:txBody>
        </p:sp>
      </p:grpSp>
      <p:grpSp>
        <p:nvGrpSpPr>
          <p:cNvPr id="48" name="Group 132"/>
          <p:cNvGrpSpPr>
            <a:grpSpLocks/>
          </p:cNvGrpSpPr>
          <p:nvPr/>
        </p:nvGrpSpPr>
        <p:grpSpPr bwMode="auto">
          <a:xfrm>
            <a:off x="406400" y="854075"/>
            <a:ext cx="8594725" cy="1892300"/>
            <a:chOff x="406018" y="853353"/>
            <a:chExt cx="8595137" cy="1893725"/>
          </a:xfrm>
        </p:grpSpPr>
        <p:cxnSp>
          <p:nvCxnSpPr>
            <p:cNvPr id="49" name="Straight Connector 11"/>
            <p:cNvCxnSpPr>
              <a:cxnSpLocks noChangeShapeType="1"/>
            </p:cNvCxnSpPr>
            <p:nvPr/>
          </p:nvCxnSpPr>
          <p:spPr bwMode="auto">
            <a:xfrm rot="16200000" flipV="1">
              <a:off x="5505866" y="1791097"/>
              <a:ext cx="1394274" cy="24143"/>
            </a:xfrm>
            <a:prstGeom prst="line">
              <a:avLst/>
            </a:prstGeom>
            <a:noFill/>
            <a:ln w="38100" algn="ctr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grpSp>
          <p:nvGrpSpPr>
            <p:cNvPr id="50" name="Group 130"/>
            <p:cNvGrpSpPr>
              <a:grpSpLocks/>
            </p:cNvGrpSpPr>
            <p:nvPr/>
          </p:nvGrpSpPr>
          <p:grpSpPr bwMode="auto">
            <a:xfrm>
              <a:off x="406018" y="853353"/>
              <a:ext cx="8595137" cy="1893725"/>
              <a:chOff x="406018" y="853353"/>
              <a:chExt cx="8595137" cy="1893725"/>
            </a:xfrm>
          </p:grpSpPr>
          <p:cxnSp>
            <p:nvCxnSpPr>
              <p:cNvPr id="51" name="Straight Connector 6"/>
              <p:cNvCxnSpPr>
                <a:cxnSpLocks noChangeShapeType="1"/>
              </p:cNvCxnSpPr>
              <p:nvPr/>
            </p:nvCxnSpPr>
            <p:spPr bwMode="auto">
              <a:xfrm>
                <a:off x="5654859" y="2105370"/>
                <a:ext cx="285752" cy="1588"/>
              </a:xfrm>
              <a:prstGeom prst="line">
                <a:avLst/>
              </a:prstGeom>
              <a:noFill/>
              <a:ln w="38100" algn="ctr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52" name="Straight Connector 41"/>
              <p:cNvCxnSpPr>
                <a:cxnSpLocks noChangeShapeType="1"/>
              </p:cNvCxnSpPr>
              <p:nvPr/>
            </p:nvCxnSpPr>
            <p:spPr bwMode="auto">
              <a:xfrm>
                <a:off x="3203389" y="1547514"/>
                <a:ext cx="357190" cy="1"/>
              </a:xfrm>
              <a:prstGeom prst="line">
                <a:avLst/>
              </a:prstGeom>
              <a:noFill/>
              <a:ln w="38100" algn="ctr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53" name="Rectangle 52"/>
              <p:cNvSpPr/>
              <p:nvPr/>
            </p:nvSpPr>
            <p:spPr bwMode="auto">
              <a:xfrm>
                <a:off x="3357554" y="890924"/>
                <a:ext cx="2500330" cy="1714512"/>
              </a:xfrm>
              <a:prstGeom prst="rect">
                <a:avLst/>
              </a:prstGeom>
              <a:solidFill>
                <a:srgbClr val="FFC000"/>
              </a:solidFill>
              <a:ln w="28575" algn="ctr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anchorCtr="1">
                <a:scene3d>
                  <a:camera prst="orthographicFront"/>
                  <a:lightRig rig="balanced" dir="t">
                    <a:rot lat="0" lon="0" rev="2100000"/>
                  </a:lightRig>
                </a:scene3d>
                <a:sp3d extrusionH="57150" prstMaterial="metal">
                  <a:bevelT w="38100" h="25400"/>
                  <a:contourClr>
                    <a:schemeClr val="bg2"/>
                  </a:contourClr>
                </a:sp3d>
              </a:bodyPr>
              <a:lstStyle/>
              <a:p>
                <a:pPr algn="ctr">
                  <a:defRPr/>
                </a:pPr>
                <a:r>
                  <a:rPr lang="en-US" b="1" kern="0" dirty="0">
                    <a:ln w="50800"/>
                    <a:solidFill>
                      <a:srgbClr val="0000FF">
                        <a:shade val="50000"/>
                      </a:srgbClr>
                    </a:solidFill>
                    <a:effectLst>
                      <a:glow rad="139700">
                        <a:srgbClr val="AAAAFF">
                          <a:satMod val="175000"/>
                          <a:alpha val="40000"/>
                        </a:srgbClr>
                      </a:glow>
                    </a:effectLst>
                    <a:latin typeface="Arial" pitchFamily="34" charset="0"/>
                    <a:cs typeface="Arial" pitchFamily="34" charset="0"/>
                  </a:rPr>
                  <a:t>OFFICE OF SRSG</a:t>
                </a:r>
              </a:p>
              <a:p>
                <a:pPr algn="ctr">
                  <a:defRPr/>
                </a:pPr>
                <a:endParaRPr lang="en-US" b="1" kern="0" dirty="0">
                  <a:ln w="50800"/>
                  <a:solidFill>
                    <a:srgbClr val="0000FF">
                      <a:shade val="50000"/>
                    </a:srgbClr>
                  </a:solidFill>
                  <a:effectLst>
                    <a:glow rad="139700">
                      <a:srgbClr val="AAAAFF">
                        <a:satMod val="175000"/>
                        <a:alpha val="40000"/>
                      </a:srgbClr>
                    </a:glow>
                  </a:effectLst>
                  <a:latin typeface="Arial" pitchFamily="34" charset="0"/>
                  <a:cs typeface="Arial" pitchFamily="34" charset="0"/>
                </a:endParaRPr>
              </a:p>
              <a:p>
                <a:pPr algn="ctr">
                  <a:defRPr/>
                </a:pPr>
                <a:endParaRPr lang="en-US" b="1" kern="0" dirty="0">
                  <a:ln w="50800"/>
                  <a:solidFill>
                    <a:srgbClr val="0000FF">
                      <a:shade val="50000"/>
                    </a:srgbClr>
                  </a:solidFill>
                  <a:effectLst>
                    <a:glow rad="139700">
                      <a:srgbClr val="AAAAFF">
                        <a:satMod val="175000"/>
                        <a:alpha val="40000"/>
                      </a:srgbClr>
                    </a:glow>
                  </a:effectLst>
                  <a:latin typeface="Arial" pitchFamily="34" charset="0"/>
                  <a:cs typeface="Arial" pitchFamily="34" charset="0"/>
                </a:endParaRPr>
              </a:p>
              <a:p>
                <a:pPr algn="ctr">
                  <a:defRPr/>
                </a:pPr>
                <a:endParaRPr lang="en-US" sz="1400" b="1" kern="0" dirty="0">
                  <a:ln w="50800"/>
                  <a:solidFill>
                    <a:srgbClr val="0000FF">
                      <a:shade val="50000"/>
                    </a:srgbClr>
                  </a:solidFill>
                  <a:effectLst>
                    <a:glow rad="139700">
                      <a:srgbClr val="AAAAFF">
                        <a:satMod val="175000"/>
                        <a:alpha val="40000"/>
                      </a:srgbClr>
                    </a:glow>
                  </a:effectLst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4" name="Text Box 256"/>
              <p:cNvSpPr txBox="1">
                <a:spLocks noChangeArrowheads="1"/>
              </p:cNvSpPr>
              <p:nvPr/>
            </p:nvSpPr>
            <p:spPr bwMode="auto">
              <a:xfrm>
                <a:off x="3571645" y="1271180"/>
                <a:ext cx="2052736" cy="525858"/>
              </a:xfrm>
              <a:prstGeom prst="rect">
                <a:avLst/>
              </a:prstGeom>
              <a:gradFill rotWithShape="1">
                <a:gsLst>
                  <a:gs pos="0">
                    <a:srgbClr val="333399"/>
                  </a:gs>
                  <a:gs pos="100000">
                    <a:srgbClr val="333399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28575" algn="ctr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anchor="ctr" anchorCtr="1"/>
              <a:lstStyle/>
              <a:p>
                <a:pPr algn="ctr">
                  <a:defRPr/>
                </a:pPr>
                <a:r>
                  <a:rPr lang="en-US" sz="1600" b="1" kern="0" dirty="0">
                    <a:solidFill>
                      <a:srgbClr val="FFFF00"/>
                    </a:solidFill>
                    <a:latin typeface="Arial" pitchFamily="34" charset="0"/>
                    <a:cs typeface="Arial" pitchFamily="34" charset="0"/>
                  </a:rPr>
                  <a:t/>
                </a:r>
                <a:br>
                  <a:rPr lang="en-US" sz="1600" b="1" kern="0" dirty="0">
                    <a:solidFill>
                      <a:srgbClr val="FFFF00"/>
                    </a:solidFill>
                    <a:latin typeface="Arial" pitchFamily="34" charset="0"/>
                    <a:cs typeface="Arial" pitchFamily="34" charset="0"/>
                  </a:rPr>
                </a:br>
                <a:r>
                  <a:rPr lang="en-US" sz="1600" b="1" kern="0" dirty="0">
                    <a:solidFill>
                      <a:srgbClr val="FFFF00"/>
                    </a:solidFill>
                    <a:latin typeface="Arial" pitchFamily="34" charset="0"/>
                    <a:cs typeface="Arial" pitchFamily="34" charset="0"/>
                  </a:rPr>
                  <a:t>SRSG</a:t>
                </a:r>
              </a:p>
              <a:p>
                <a:pPr algn="ctr">
                  <a:defRPr/>
                </a:pPr>
                <a:r>
                  <a:rPr lang="en-US" sz="1600" b="1" kern="0" dirty="0">
                    <a:solidFill>
                      <a:srgbClr val="FFFFFF"/>
                    </a:solidFill>
                    <a:latin typeface="Arial" pitchFamily="34" charset="0"/>
                    <a:cs typeface="Arial" pitchFamily="34" charset="0"/>
                  </a:rPr>
                  <a:t>Mr Roger A </a:t>
                </a:r>
                <a:r>
                  <a:rPr lang="en-US" sz="1600" b="1" kern="0" dirty="0" err="1">
                    <a:solidFill>
                      <a:srgbClr val="FFFFFF"/>
                    </a:solidFill>
                    <a:latin typeface="Arial" pitchFamily="34" charset="0"/>
                    <a:cs typeface="Arial" pitchFamily="34" charset="0"/>
                  </a:rPr>
                  <a:t>Meece</a:t>
                </a:r>
                <a:endParaRPr lang="en-US" sz="1600" b="1" kern="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endParaRPr>
              </a:p>
              <a:p>
                <a:pPr algn="ctr">
                  <a:defRPr/>
                </a:pPr>
                <a:endParaRPr lang="en-US" sz="1600" b="1" kern="0" dirty="0">
                  <a:solidFill>
                    <a:srgbClr val="FFFF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5" name="Text Box 256"/>
              <p:cNvSpPr txBox="1">
                <a:spLocks noChangeArrowheads="1"/>
              </p:cNvSpPr>
              <p:nvPr/>
            </p:nvSpPr>
            <p:spPr bwMode="auto">
              <a:xfrm>
                <a:off x="3582758" y="1890772"/>
                <a:ext cx="2052735" cy="527447"/>
              </a:xfrm>
              <a:prstGeom prst="rect">
                <a:avLst/>
              </a:prstGeom>
              <a:gradFill rotWithShape="1">
                <a:gsLst>
                  <a:gs pos="0">
                    <a:srgbClr val="333399"/>
                  </a:gs>
                  <a:gs pos="100000">
                    <a:srgbClr val="333399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28575" algn="ctr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anchorCtr="1"/>
              <a:lstStyle/>
              <a:p>
                <a:pPr algn="ctr">
                  <a:defRPr/>
                </a:pPr>
                <a:r>
                  <a:rPr lang="en-US" sz="1400" b="1" kern="0" dirty="0">
                    <a:solidFill>
                      <a:srgbClr val="FFFF00"/>
                    </a:solidFill>
                    <a:latin typeface="Arial" pitchFamily="34" charset="0"/>
                    <a:cs typeface="Arial" pitchFamily="34" charset="0"/>
                  </a:rPr>
                  <a:t>COS</a:t>
                </a:r>
              </a:p>
              <a:p>
                <a:pPr algn="ctr">
                  <a:defRPr/>
                </a:pPr>
                <a:r>
                  <a:rPr lang="en-US" sz="1400" b="1" kern="0" dirty="0">
                    <a:solidFill>
                      <a:srgbClr val="FFFF00"/>
                    </a:solidFill>
                    <a:latin typeface="Arial" pitchFamily="34" charset="0"/>
                    <a:cs typeface="Arial" pitchFamily="34" charset="0"/>
                  </a:rPr>
                  <a:t>DCOS</a:t>
                </a:r>
              </a:p>
            </p:txBody>
          </p:sp>
          <p:cxnSp>
            <p:nvCxnSpPr>
              <p:cNvPr id="56" name="Straight Connector 13"/>
              <p:cNvCxnSpPr>
                <a:cxnSpLocks noChangeShapeType="1"/>
              </p:cNvCxnSpPr>
              <p:nvPr/>
            </p:nvCxnSpPr>
            <p:spPr bwMode="auto">
              <a:xfrm>
                <a:off x="6184911" y="1112469"/>
                <a:ext cx="214314" cy="1588"/>
              </a:xfrm>
              <a:prstGeom prst="line">
                <a:avLst/>
              </a:prstGeom>
              <a:noFill/>
              <a:ln w="38100" algn="ctr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57" name="Text Box 247">
                <a:hlinkClick r:id="rId7" action="ppaction://hlinkpres?slideindex=15&amp;slidetitle=CDU"/>
              </p:cNvPr>
              <p:cNvSpPr txBox="1">
                <a:spLocks noChangeArrowheads="1"/>
              </p:cNvSpPr>
              <p:nvPr/>
            </p:nvSpPr>
            <p:spPr bwMode="auto">
              <a:xfrm>
                <a:off x="6414395" y="917206"/>
                <a:ext cx="2560320" cy="395287"/>
              </a:xfrm>
              <a:prstGeom prst="rect">
                <a:avLst/>
              </a:prstGeom>
              <a:solidFill>
                <a:srgbClr val="FFCC00"/>
              </a:solidFill>
              <a:ln w="28575" algn="ctr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anchor="ctr" anchorCtr="1">
                <a:scene3d>
                  <a:camera prst="orthographicFront"/>
                  <a:lightRig rig="balanced" dir="t">
                    <a:rot lat="0" lon="0" rev="2100000"/>
                  </a:lightRig>
                </a:scene3d>
                <a:sp3d extrusionH="57150" prstMaterial="metal">
                  <a:bevelT w="38100" h="25400"/>
                  <a:contourClr>
                    <a:schemeClr val="bg2"/>
                  </a:contourClr>
                </a:sp3d>
              </a:bodyPr>
              <a:lstStyle/>
              <a:p>
                <a:pPr>
                  <a:defRPr/>
                </a:pPr>
                <a:r>
                  <a:rPr lang="en-US" sz="1400" b="1" kern="0" dirty="0">
                    <a:ln w="50800"/>
                    <a:solidFill>
                      <a:srgbClr val="0000FF">
                        <a:shade val="50000"/>
                      </a:srgbClr>
                    </a:solidFill>
                    <a:latin typeface="Arial" pitchFamily="34" charset="0"/>
                    <a:cs typeface="Arial" pitchFamily="34" charset="0"/>
                  </a:rPr>
                  <a:t>Conduct and Discipline Unit </a:t>
                </a:r>
              </a:p>
            </p:txBody>
          </p:sp>
          <p:sp>
            <p:nvSpPr>
              <p:cNvPr id="58" name="Text Box 247"/>
              <p:cNvSpPr txBox="1">
                <a:spLocks noChangeArrowheads="1"/>
              </p:cNvSpPr>
              <p:nvPr/>
            </p:nvSpPr>
            <p:spPr bwMode="auto">
              <a:xfrm>
                <a:off x="6420038" y="1375470"/>
                <a:ext cx="2569829" cy="457200"/>
              </a:xfrm>
              <a:prstGeom prst="rect">
                <a:avLst/>
              </a:prstGeom>
              <a:solidFill>
                <a:srgbClr val="FFCC00"/>
              </a:solidFill>
              <a:ln w="28575" algn="ctr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rIns="0" anchor="ctr" anchorCtr="1">
                <a:scene3d>
                  <a:camera prst="orthographicFront"/>
                  <a:lightRig rig="balanced" dir="t">
                    <a:rot lat="0" lon="0" rev="2100000"/>
                  </a:lightRig>
                </a:scene3d>
                <a:sp3d extrusionH="57150" prstMaterial="metal">
                  <a:bevelT w="38100" h="25400"/>
                  <a:contourClr>
                    <a:schemeClr val="bg2"/>
                  </a:contourClr>
                </a:sp3d>
              </a:bodyPr>
              <a:lstStyle/>
              <a:p>
                <a:pPr>
                  <a:defRPr/>
                </a:pPr>
                <a:r>
                  <a:rPr lang="en-US" sz="1400" b="1" kern="0" dirty="0">
                    <a:ln w="50800"/>
                    <a:solidFill>
                      <a:srgbClr val="0000FF">
                        <a:shade val="50000"/>
                      </a:srgbClr>
                    </a:solidFill>
                    <a:latin typeface="Arial" pitchFamily="34" charset="0"/>
                    <a:cs typeface="Arial" pitchFamily="34" charset="0"/>
                  </a:rPr>
                  <a:t>External &amp; Provincial Offices, Eastern Coordination Office</a:t>
                </a:r>
              </a:p>
            </p:txBody>
          </p:sp>
          <p:cxnSp>
            <p:nvCxnSpPr>
              <p:cNvPr id="59" name="Straight Connector 24"/>
              <p:cNvCxnSpPr>
                <a:cxnSpLocks noChangeShapeType="1"/>
              </p:cNvCxnSpPr>
              <p:nvPr/>
            </p:nvCxnSpPr>
            <p:spPr bwMode="auto">
              <a:xfrm>
                <a:off x="6224421" y="1532278"/>
                <a:ext cx="214314" cy="1588"/>
              </a:xfrm>
              <a:prstGeom prst="line">
                <a:avLst/>
              </a:prstGeom>
              <a:noFill/>
              <a:ln w="38100" algn="ctr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60" name="Text Box 247">
                <a:hlinkClick r:id="rId7" action="ppaction://hlinkpres?slideindex=14&amp;slidetitle=SECTOR SECURITY REFORM"/>
              </p:cNvPr>
              <p:cNvSpPr txBox="1">
                <a:spLocks noChangeArrowheads="1"/>
              </p:cNvSpPr>
              <p:nvPr/>
            </p:nvSpPr>
            <p:spPr bwMode="auto">
              <a:xfrm>
                <a:off x="6425684" y="1894588"/>
                <a:ext cx="2560320" cy="395287"/>
              </a:xfrm>
              <a:prstGeom prst="rect">
                <a:avLst/>
              </a:prstGeom>
              <a:solidFill>
                <a:srgbClr val="FFCC00"/>
              </a:solidFill>
              <a:ln w="28575" algn="ctr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anchor="ctr" anchorCtr="1">
                <a:scene3d>
                  <a:camera prst="orthographicFront"/>
                  <a:lightRig rig="balanced" dir="t">
                    <a:rot lat="0" lon="0" rev="2100000"/>
                  </a:lightRig>
                </a:scene3d>
                <a:sp3d extrusionH="57150" prstMaterial="metal">
                  <a:bevelT w="38100" h="25400"/>
                  <a:contourClr>
                    <a:schemeClr val="bg2"/>
                  </a:contourClr>
                </a:sp3d>
              </a:bodyPr>
              <a:lstStyle/>
              <a:p>
                <a:pPr>
                  <a:defRPr/>
                </a:pPr>
                <a:r>
                  <a:rPr lang="en-US" sz="1400" b="1" kern="0" dirty="0">
                    <a:ln w="50800"/>
                    <a:solidFill>
                      <a:srgbClr val="0000FF">
                        <a:shade val="50000"/>
                      </a:srgbClr>
                    </a:solidFill>
                    <a:latin typeface="Arial" pitchFamily="34" charset="0"/>
                    <a:cs typeface="Arial" pitchFamily="34" charset="0"/>
                  </a:rPr>
                  <a:t> Sector Security Reform </a:t>
                </a:r>
              </a:p>
            </p:txBody>
          </p:sp>
          <p:cxnSp>
            <p:nvCxnSpPr>
              <p:cNvPr id="61" name="Straight Connector 26"/>
              <p:cNvCxnSpPr>
                <a:cxnSpLocks noChangeShapeType="1"/>
              </p:cNvCxnSpPr>
              <p:nvPr/>
            </p:nvCxnSpPr>
            <p:spPr bwMode="auto">
              <a:xfrm>
                <a:off x="6215074" y="2066211"/>
                <a:ext cx="214314" cy="1588"/>
              </a:xfrm>
              <a:prstGeom prst="line">
                <a:avLst/>
              </a:prstGeom>
              <a:noFill/>
              <a:ln w="38100" algn="ctr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62" name="Text Box 247"/>
              <p:cNvSpPr txBox="1">
                <a:spLocks noChangeArrowheads="1"/>
              </p:cNvSpPr>
              <p:nvPr/>
            </p:nvSpPr>
            <p:spPr bwMode="auto">
              <a:xfrm>
                <a:off x="6418098" y="2351791"/>
                <a:ext cx="2583057" cy="395287"/>
              </a:xfrm>
              <a:prstGeom prst="rect">
                <a:avLst/>
              </a:prstGeom>
              <a:solidFill>
                <a:srgbClr val="FFCC00"/>
              </a:solidFill>
              <a:ln w="28575" algn="ctr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rIns="0" anchor="ctr" anchorCtr="1">
                <a:scene3d>
                  <a:camera prst="orthographicFront"/>
                  <a:lightRig rig="balanced" dir="t">
                    <a:rot lat="0" lon="0" rev="2100000"/>
                  </a:lightRig>
                </a:scene3d>
                <a:sp3d extrusionH="57150" prstMaterial="metal">
                  <a:bevelT w="38100" h="25400"/>
                  <a:contourClr>
                    <a:schemeClr val="bg2"/>
                  </a:contourClr>
                </a:sp3d>
              </a:bodyPr>
              <a:lstStyle/>
              <a:p>
                <a:pPr>
                  <a:defRPr/>
                </a:pPr>
                <a:r>
                  <a:rPr lang="en-US" sz="1400" b="1" kern="0" dirty="0">
                    <a:ln w="50800"/>
                    <a:solidFill>
                      <a:srgbClr val="0000FF">
                        <a:shade val="50000"/>
                      </a:srgbClr>
                    </a:solidFill>
                    <a:latin typeface="Arial" pitchFamily="34" charset="0"/>
                    <a:cs typeface="Arial" pitchFamily="34" charset="0"/>
                  </a:rPr>
                  <a:t>Legal Advisor Section</a:t>
                </a:r>
              </a:p>
            </p:txBody>
          </p:sp>
          <p:cxnSp>
            <p:nvCxnSpPr>
              <p:cNvPr id="63" name="Straight Connector 29"/>
              <p:cNvCxnSpPr>
                <a:cxnSpLocks noChangeShapeType="1"/>
              </p:cNvCxnSpPr>
              <p:nvPr/>
            </p:nvCxnSpPr>
            <p:spPr bwMode="auto">
              <a:xfrm>
                <a:off x="6209428" y="2507463"/>
                <a:ext cx="214314" cy="1588"/>
              </a:xfrm>
              <a:prstGeom prst="line">
                <a:avLst/>
              </a:prstGeom>
              <a:noFill/>
              <a:ln w="38100" algn="ctr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64" name="Straight Connector 31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5720653" y="1896701"/>
                <a:ext cx="439917" cy="1588"/>
              </a:xfrm>
              <a:prstGeom prst="line">
                <a:avLst/>
              </a:prstGeom>
              <a:noFill/>
              <a:ln w="38100" algn="ctr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65" name="Straight Connector 33"/>
              <p:cNvCxnSpPr>
                <a:cxnSpLocks noChangeShapeType="1"/>
              </p:cNvCxnSpPr>
              <p:nvPr/>
            </p:nvCxnSpPr>
            <p:spPr bwMode="auto">
              <a:xfrm>
                <a:off x="5929322" y="1676742"/>
                <a:ext cx="285752" cy="1"/>
              </a:xfrm>
              <a:prstGeom prst="line">
                <a:avLst/>
              </a:prstGeom>
              <a:noFill/>
              <a:ln w="38100" algn="ctr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66" name="Text Box 247"/>
              <p:cNvSpPr txBox="1">
                <a:spLocks noChangeArrowheads="1"/>
              </p:cNvSpPr>
              <p:nvPr/>
            </p:nvSpPr>
            <p:spPr bwMode="auto">
              <a:xfrm>
                <a:off x="406018" y="853353"/>
                <a:ext cx="2560320" cy="395287"/>
              </a:xfrm>
              <a:prstGeom prst="rect">
                <a:avLst/>
              </a:prstGeom>
              <a:solidFill>
                <a:srgbClr val="FFCC00"/>
              </a:solidFill>
              <a:ln w="28575" algn="ctr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anchor="ctr" anchorCtr="1">
                <a:scene3d>
                  <a:camera prst="orthographicFront"/>
                  <a:lightRig rig="balanced" dir="t">
                    <a:rot lat="0" lon="0" rev="2100000"/>
                  </a:lightRig>
                </a:scene3d>
                <a:sp3d extrusionH="57150" prstMaterial="metal">
                  <a:bevelT w="38100" h="25400"/>
                  <a:contourClr>
                    <a:schemeClr val="bg2"/>
                  </a:contourClr>
                </a:sp3d>
              </a:bodyPr>
              <a:lstStyle/>
              <a:p>
                <a:pPr>
                  <a:defRPr/>
                </a:pPr>
                <a:r>
                  <a:rPr lang="en-US" sz="1400" b="1" kern="0" dirty="0">
                    <a:ln w="50800"/>
                    <a:solidFill>
                      <a:srgbClr val="0000FF">
                        <a:shade val="50000"/>
                      </a:srgbClr>
                    </a:solidFill>
                    <a:latin typeface="Arial" pitchFamily="34" charset="0"/>
                    <a:cs typeface="Arial" pitchFamily="34" charset="0"/>
                  </a:rPr>
                  <a:t>Office of Public Information</a:t>
                </a:r>
              </a:p>
            </p:txBody>
          </p:sp>
          <p:sp>
            <p:nvSpPr>
              <p:cNvPr id="67" name="Text Box 247">
                <a:hlinkClick r:id="rId7" action="ppaction://hlinkpres?slideindex=13&amp;slidetitle=POLITICAL AFFAIRS DIVISION"/>
              </p:cNvPr>
              <p:cNvSpPr txBox="1">
                <a:spLocks noChangeArrowheads="1"/>
              </p:cNvSpPr>
              <p:nvPr/>
            </p:nvSpPr>
            <p:spPr bwMode="auto">
              <a:xfrm>
                <a:off x="411661" y="1311617"/>
                <a:ext cx="2569829" cy="457200"/>
              </a:xfrm>
              <a:prstGeom prst="rect">
                <a:avLst/>
              </a:prstGeom>
              <a:solidFill>
                <a:srgbClr val="FFCC00"/>
              </a:solidFill>
              <a:ln w="28575" algn="ctr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rIns="0" anchor="ctr" anchorCtr="1">
                <a:scene3d>
                  <a:camera prst="orthographicFront"/>
                  <a:lightRig rig="balanced" dir="t">
                    <a:rot lat="0" lon="0" rev="2100000"/>
                  </a:lightRig>
                </a:scene3d>
                <a:sp3d extrusionH="57150" prstMaterial="metal">
                  <a:bevelT w="38100" h="25400"/>
                  <a:contourClr>
                    <a:schemeClr val="bg2"/>
                  </a:contourClr>
                </a:sp3d>
              </a:bodyPr>
              <a:lstStyle/>
              <a:p>
                <a:pPr>
                  <a:defRPr/>
                </a:pPr>
                <a:r>
                  <a:rPr lang="en-US" sz="1400" b="1" kern="0" dirty="0">
                    <a:ln w="50800"/>
                    <a:solidFill>
                      <a:srgbClr val="0000FF">
                        <a:shade val="50000"/>
                      </a:srgbClr>
                    </a:solidFill>
                    <a:latin typeface="Arial" pitchFamily="34" charset="0"/>
                    <a:cs typeface="Arial" pitchFamily="34" charset="0"/>
                  </a:rPr>
                  <a:t>Political Affairs Division</a:t>
                </a:r>
              </a:p>
            </p:txBody>
          </p:sp>
          <p:sp>
            <p:nvSpPr>
              <p:cNvPr id="68" name="Text Box 247">
                <a:hlinkClick r:id="rId7" action="ppaction://hlinkpres?slideindex=12&amp;slidetitle=JOC/JMAC"/>
              </p:cNvPr>
              <p:cNvSpPr txBox="1">
                <a:spLocks noChangeArrowheads="1"/>
              </p:cNvSpPr>
              <p:nvPr/>
            </p:nvSpPr>
            <p:spPr bwMode="auto">
              <a:xfrm>
                <a:off x="417307" y="1830735"/>
                <a:ext cx="2560320" cy="395287"/>
              </a:xfrm>
              <a:prstGeom prst="rect">
                <a:avLst/>
              </a:prstGeom>
              <a:solidFill>
                <a:srgbClr val="FFCC00"/>
              </a:solidFill>
              <a:ln w="28575" algn="ctr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anchor="ctr" anchorCtr="1">
                <a:scene3d>
                  <a:camera prst="orthographicFront"/>
                  <a:lightRig rig="balanced" dir="t">
                    <a:rot lat="0" lon="0" rev="2100000"/>
                  </a:lightRig>
                </a:scene3d>
                <a:sp3d extrusionH="57150" prstMaterial="metal">
                  <a:bevelT w="38100" h="25400"/>
                  <a:contourClr>
                    <a:schemeClr val="bg2"/>
                  </a:contourClr>
                </a:sp3d>
              </a:bodyPr>
              <a:lstStyle/>
              <a:p>
                <a:pPr>
                  <a:defRPr/>
                </a:pPr>
                <a:r>
                  <a:rPr lang="en-US" sz="1400" b="1" kern="0" dirty="0">
                    <a:ln w="50800"/>
                    <a:solidFill>
                      <a:srgbClr val="0000FF">
                        <a:shade val="50000"/>
                      </a:srgbClr>
                    </a:solidFill>
                    <a:latin typeface="Arial" pitchFamily="34" charset="0"/>
                    <a:cs typeface="Arial" pitchFamily="34" charset="0"/>
                  </a:rPr>
                  <a:t> Joint Mission Analysis Cell</a:t>
                </a:r>
              </a:p>
            </p:txBody>
          </p:sp>
          <p:sp>
            <p:nvSpPr>
              <p:cNvPr id="69" name="Text Box 247">
                <a:hlinkClick r:id="rId7" action="ppaction://hlinkpres?slideindex=12&amp;slidetitle=JOC/JMAC"/>
              </p:cNvPr>
              <p:cNvSpPr txBox="1">
                <a:spLocks noChangeArrowheads="1"/>
              </p:cNvSpPr>
              <p:nvPr/>
            </p:nvSpPr>
            <p:spPr bwMode="auto">
              <a:xfrm>
                <a:off x="409721" y="2287938"/>
                <a:ext cx="2583057" cy="395287"/>
              </a:xfrm>
              <a:prstGeom prst="rect">
                <a:avLst/>
              </a:prstGeom>
              <a:solidFill>
                <a:srgbClr val="FFCC00"/>
              </a:solidFill>
              <a:ln w="28575" algn="ctr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rIns="0" anchor="ctr" anchorCtr="1">
                <a:scene3d>
                  <a:camera prst="orthographicFront"/>
                  <a:lightRig rig="balanced" dir="t">
                    <a:rot lat="0" lon="0" rev="2100000"/>
                  </a:lightRig>
                </a:scene3d>
                <a:sp3d extrusionH="57150" prstMaterial="metal">
                  <a:bevelT w="38100" h="25400"/>
                  <a:contourClr>
                    <a:schemeClr val="bg2"/>
                  </a:contourClr>
                </a:sp3d>
              </a:bodyPr>
              <a:lstStyle/>
              <a:p>
                <a:pPr>
                  <a:defRPr/>
                </a:pPr>
                <a:r>
                  <a:rPr lang="en-US" sz="1400" b="1" kern="0" dirty="0">
                    <a:ln w="50800"/>
                    <a:solidFill>
                      <a:srgbClr val="0000FF">
                        <a:shade val="50000"/>
                      </a:srgbClr>
                    </a:solidFill>
                    <a:latin typeface="Arial" pitchFamily="34" charset="0"/>
                    <a:cs typeface="Arial" pitchFamily="34" charset="0"/>
                  </a:rPr>
                  <a:t>Joint Operations Center</a:t>
                </a:r>
              </a:p>
            </p:txBody>
          </p:sp>
          <p:cxnSp>
            <p:nvCxnSpPr>
              <p:cNvPr id="70" name="Straight Connector 42"/>
              <p:cNvCxnSpPr>
                <a:cxnSpLocks noChangeShapeType="1"/>
              </p:cNvCxnSpPr>
              <p:nvPr/>
            </p:nvCxnSpPr>
            <p:spPr bwMode="auto">
              <a:xfrm rot="16200000" flipV="1">
                <a:off x="2414342" y="1699970"/>
                <a:ext cx="1537944" cy="35432"/>
              </a:xfrm>
              <a:prstGeom prst="line">
                <a:avLst/>
              </a:prstGeom>
              <a:noFill/>
              <a:ln w="38100" algn="ctr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71" name="Straight Connector 45"/>
              <p:cNvCxnSpPr>
                <a:cxnSpLocks noChangeShapeType="1"/>
              </p:cNvCxnSpPr>
              <p:nvPr/>
            </p:nvCxnSpPr>
            <p:spPr bwMode="auto">
              <a:xfrm>
                <a:off x="2966497" y="968996"/>
                <a:ext cx="214314" cy="1588"/>
              </a:xfrm>
              <a:prstGeom prst="line">
                <a:avLst/>
              </a:prstGeom>
              <a:noFill/>
              <a:ln w="38100" algn="ctr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72" name="Straight Connector 46"/>
              <p:cNvCxnSpPr>
                <a:cxnSpLocks noChangeShapeType="1"/>
              </p:cNvCxnSpPr>
              <p:nvPr/>
            </p:nvCxnSpPr>
            <p:spPr bwMode="auto">
              <a:xfrm>
                <a:off x="2994718" y="1537921"/>
                <a:ext cx="214314" cy="1588"/>
              </a:xfrm>
              <a:prstGeom prst="line">
                <a:avLst/>
              </a:prstGeom>
              <a:noFill/>
              <a:ln w="38100" algn="ctr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73" name="Straight Connector 47"/>
              <p:cNvCxnSpPr>
                <a:cxnSpLocks noChangeShapeType="1"/>
              </p:cNvCxnSpPr>
              <p:nvPr/>
            </p:nvCxnSpPr>
            <p:spPr bwMode="auto">
              <a:xfrm>
                <a:off x="2985371" y="2037987"/>
                <a:ext cx="214314" cy="1588"/>
              </a:xfrm>
              <a:prstGeom prst="line">
                <a:avLst/>
              </a:prstGeom>
              <a:noFill/>
              <a:ln w="38100" algn="ctr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74" name="Straight Connector 48"/>
              <p:cNvCxnSpPr>
                <a:cxnSpLocks noChangeShapeType="1"/>
              </p:cNvCxnSpPr>
              <p:nvPr/>
            </p:nvCxnSpPr>
            <p:spPr bwMode="auto">
              <a:xfrm>
                <a:off x="2979725" y="2467960"/>
                <a:ext cx="214314" cy="1588"/>
              </a:xfrm>
              <a:prstGeom prst="line">
                <a:avLst/>
              </a:prstGeom>
              <a:noFill/>
              <a:ln w="38100" algn="ctr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</p:grpSp>
      </p:grpSp>
    </p:spTree>
    <p:extLst>
      <p:ext uri="{BB962C8B-B14F-4D97-AF65-F5344CB8AC3E}">
        <p14:creationId xmlns="" xmlns:p14="http://schemas.microsoft.com/office/powerpoint/2010/main" val="380714910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/>
          <p:cNvSpPr>
            <a:spLocks noGrp="1"/>
          </p:cNvSpPr>
          <p:nvPr>
            <p:ph type="title"/>
          </p:nvPr>
        </p:nvSpPr>
        <p:spPr>
          <a:xfrm>
            <a:off x="1066801" y="0"/>
            <a:ext cx="6867525" cy="914400"/>
          </a:xfrm>
        </p:spPr>
        <p:txBody>
          <a:bodyPr/>
          <a:lstStyle/>
          <a:p>
            <a:pPr>
              <a:defRPr/>
            </a:pPr>
            <a:r>
              <a:rPr lang="en-US" sz="3400" dirty="0" smtClean="0"/>
              <a:t>HUMANITARIAN ASSISTANCE</a:t>
            </a:r>
            <a:endParaRPr lang="en-US" sz="3400" dirty="0"/>
          </a:p>
        </p:txBody>
      </p:sp>
      <p:pic>
        <p:nvPicPr>
          <p:cNvPr id="3" name="Picture 2" descr="7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66800"/>
            <a:ext cx="4038600" cy="3028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7" descr="DSC0736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50811" y="3810000"/>
            <a:ext cx="4093190" cy="30670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45602" name="Picture 2" descr="C:\Documents and Settings\OPS ROOM\Desktop\2010\New Rotation Folder-July-Aug 2010\New Pics- Jul 10\Indbatt 2 Pics- Jul 10\Area Domination Activities\Photo Gallery CIMICWHAM- jpeg\DSCN236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04098" y="1066802"/>
            <a:ext cx="4739903" cy="26669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2" descr="C:\Users\MIO\Desktop\Ops Photo on 19 Apr 10\bad road condition\DSC00097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14290" y="3962400"/>
            <a:ext cx="3846654" cy="28844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41622879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/>
          <p:cNvSpPr>
            <a:spLocks noGrp="1"/>
          </p:cNvSpPr>
          <p:nvPr>
            <p:ph type="title"/>
          </p:nvPr>
        </p:nvSpPr>
        <p:spPr>
          <a:xfrm>
            <a:off x="1066801" y="0"/>
            <a:ext cx="6867525" cy="914400"/>
          </a:xfrm>
        </p:spPr>
        <p:txBody>
          <a:bodyPr/>
          <a:lstStyle/>
          <a:p>
            <a:pPr>
              <a:defRPr/>
            </a:pPr>
            <a:r>
              <a:rPr lang="en-US" sz="3400" dirty="0" smtClean="0"/>
              <a:t>WHAM MEASURES</a:t>
            </a:r>
            <a:endParaRPr lang="en-US" sz="3400" dirty="0"/>
          </a:p>
        </p:txBody>
      </p:sp>
      <p:pic>
        <p:nvPicPr>
          <p:cNvPr id="4" name="Picture 2" descr="8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7640" y="3870960"/>
            <a:ext cx="3962400" cy="2971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 descr="9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92040" y="4053840"/>
            <a:ext cx="3657600" cy="2743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 descr="6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91000" y="1066800"/>
            <a:ext cx="4114800" cy="28717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44578" name="Picture 2" descr="C:\Documents and Settings\OPS ROOM\Desktop\2010\New Rotation Folder-July-Aug 2010\New Pics- Jul 10\Indbatt 2 Pics- Jul 10\Area Domination Activities\Photo Gallery CIMICWHAM- jpeg\DSC0223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990600"/>
            <a:ext cx="3810000" cy="2857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302743398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/>
          <p:cNvSpPr>
            <a:spLocks noGrp="1"/>
          </p:cNvSpPr>
          <p:nvPr>
            <p:ph type="title"/>
          </p:nvPr>
        </p:nvSpPr>
        <p:spPr>
          <a:xfrm>
            <a:off x="1066801" y="0"/>
            <a:ext cx="6867525" cy="914400"/>
          </a:xfrm>
        </p:spPr>
        <p:txBody>
          <a:bodyPr/>
          <a:lstStyle/>
          <a:p>
            <a:pPr>
              <a:defRPr/>
            </a:pPr>
            <a:r>
              <a:rPr lang="en-US" sz="3400" dirty="0" smtClean="0"/>
              <a:t>MED ASSISTANCE</a:t>
            </a:r>
            <a:endParaRPr lang="en-US" sz="3400" dirty="0"/>
          </a:p>
        </p:txBody>
      </p:sp>
      <p:pic>
        <p:nvPicPr>
          <p:cNvPr id="3" name="Picture 6" descr="Slide17"/>
          <p:cNvPicPr>
            <a:picLocks noChangeAspect="1" noChangeArrowheads="1"/>
          </p:cNvPicPr>
          <p:nvPr/>
        </p:nvPicPr>
        <p:blipFill>
          <a:blip r:embed="rId2"/>
          <a:srcRect l="6345" r="5177" b="5752"/>
          <a:stretch>
            <a:fillRect/>
          </a:stretch>
        </p:blipFill>
        <p:spPr bwMode="auto">
          <a:xfrm>
            <a:off x="381000" y="990600"/>
            <a:ext cx="4179094" cy="2971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46626" name="Picture 2" descr="C:\Documents and Settings\OPS ROOM\Desktop\2010\New Rotation Folder-July-Aug 2010\New Pics- Jul 10\Indbatt 2 Pics- Jul 10\Area Domination Activities\Photo Gallery CIMICWHAM- jpeg\DSCN875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4998720" y="1066801"/>
            <a:ext cx="3581400" cy="26859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5" descr="DSC0866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05400" y="3829050"/>
            <a:ext cx="4038600" cy="3028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4" descr="DSC00856"/>
          <p:cNvPicPr>
            <a:picLocks noGrp="1" noChangeAspect="1" noChangeArrowheads="1"/>
          </p:cNvPicPr>
          <p:nvPr>
            <p:ph idx="1"/>
          </p:nvPr>
        </p:nvPicPr>
        <p:blipFill>
          <a:blip r:embed="rId5"/>
          <a:srcRect/>
          <a:stretch>
            <a:fillRect/>
          </a:stretch>
        </p:blipFill>
        <p:spPr>
          <a:xfrm>
            <a:off x="746760" y="3966210"/>
            <a:ext cx="3733800" cy="28003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18839016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 txBox="1">
            <a:spLocks noChangeArrowheads="1"/>
          </p:cNvSpPr>
          <p:nvPr/>
        </p:nvSpPr>
        <p:spPr bwMode="auto">
          <a:xfrm>
            <a:off x="0" y="2"/>
            <a:ext cx="9144000" cy="91439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scene3d>
            <a:camera prst="orthographicFront"/>
            <a:lightRig rig="chilly" dir="t"/>
          </a:scene3d>
          <a:sp3d prstMaterial="plastic">
            <a:bevelT/>
          </a:sp3d>
        </p:spPr>
        <p:txBody>
          <a:bodyPr tIns="182880" anchor="ctr"/>
          <a:lstStyle/>
          <a:p>
            <a:pPr algn="ctr">
              <a:lnSpc>
                <a:spcPct val="80000"/>
              </a:lnSpc>
              <a:defRPr/>
            </a:pPr>
            <a:r>
              <a:rPr lang="en-US" sz="3600" b="1" u="sng" dirty="0" smtClean="0">
                <a:solidFill>
                  <a:prstClr val="white"/>
                </a:solidFill>
                <a:cs typeface="Times New Roman" pitchFamily="18" charset="0"/>
              </a:rPr>
              <a:t>EXAMPLE</a:t>
            </a:r>
            <a:endParaRPr lang="en-US" sz="3600" b="1" u="sng" dirty="0">
              <a:solidFill>
                <a:prstClr val="white"/>
              </a:solidFill>
              <a:cs typeface="Times New Roman" pitchFamily="18" charset="0"/>
            </a:endParaRPr>
          </a:p>
        </p:txBody>
      </p:sp>
      <p:graphicFrame>
        <p:nvGraphicFramePr>
          <p:cNvPr id="13" name="Diagram 12"/>
          <p:cNvGraphicFramePr/>
          <p:nvPr>
            <p:extLst>
              <p:ext uri="{D42A27DB-BD31-4B8C-83A1-F6EECF244321}">
                <p14:modId xmlns="" xmlns:p14="http://schemas.microsoft.com/office/powerpoint/2010/main" val="855201037"/>
              </p:ext>
            </p:extLst>
          </p:nvPr>
        </p:nvGraphicFramePr>
        <p:xfrm>
          <a:off x="0" y="990600"/>
          <a:ext cx="9144000" cy="6096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55264" y="1403132"/>
            <a:ext cx="8988736" cy="4401205"/>
          </a:xfrm>
          <a:prstGeom prst="rect">
            <a:avLst/>
          </a:prstGeom>
          <a:solidFill>
            <a:srgbClr val="000000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 smtClean="0">
                <a:solidFill>
                  <a:schemeClr val="bg1"/>
                </a:solidFill>
              </a:rPr>
              <a:t>SITUATION</a:t>
            </a:r>
          </a:p>
          <a:p>
            <a:pPr algn="ctr"/>
            <a:endParaRPr lang="en-US" sz="3200" b="1" u="sng" dirty="0" smtClean="0">
              <a:solidFill>
                <a:schemeClr val="bg1"/>
              </a:solidFill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smtClean="0">
                <a:solidFill>
                  <a:schemeClr val="bg1"/>
                </a:solidFill>
              </a:rPr>
              <a:t>INFORMATION IS RECEIVED AT A COB OF AN IMMENENT </a:t>
            </a:r>
            <a:br>
              <a:rPr lang="en-US" sz="2400" b="1" dirty="0" smtClean="0">
                <a:solidFill>
                  <a:schemeClr val="bg1"/>
                </a:solidFill>
              </a:rPr>
            </a:br>
            <a:r>
              <a:rPr lang="en-US" sz="2400" b="1" dirty="0" smtClean="0">
                <a:solidFill>
                  <a:schemeClr val="bg1"/>
                </a:solidFill>
              </a:rPr>
              <a:t> ARMED GROUP ATTACK ON A  VILLAGE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smtClean="0">
                <a:solidFill>
                  <a:schemeClr val="bg1"/>
                </a:solidFill>
              </a:rPr>
              <a:t>COB INFORMS THE BATTALION HEADQUARTERS 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smtClean="0">
                <a:solidFill>
                  <a:schemeClr val="bg1"/>
                </a:solidFill>
              </a:rPr>
              <a:t>BATTALION COMMANDER DECIDES TO  PROVIDE </a:t>
            </a:r>
            <a:br>
              <a:rPr lang="en-US" sz="2400" b="1" dirty="0" smtClean="0">
                <a:solidFill>
                  <a:schemeClr val="bg1"/>
                </a:solidFill>
              </a:rPr>
            </a:br>
            <a:r>
              <a:rPr lang="en-US" sz="2400" b="1" dirty="0" smtClean="0">
                <a:solidFill>
                  <a:schemeClr val="bg1"/>
                </a:solidFill>
              </a:rPr>
              <a:t> PROTECTION BY SENDING A  QUICK REACTION FORCE </a:t>
            </a:r>
            <a:br>
              <a:rPr lang="en-US" sz="2400" b="1" dirty="0" smtClean="0">
                <a:solidFill>
                  <a:schemeClr val="bg1"/>
                </a:solidFill>
              </a:rPr>
            </a:br>
            <a:r>
              <a:rPr lang="en-US" sz="2400" b="1" dirty="0" smtClean="0">
                <a:solidFill>
                  <a:schemeClr val="bg1"/>
                </a:solidFill>
              </a:rPr>
              <a:t> (QRF) FROM THE TOB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smtClean="0">
                <a:solidFill>
                  <a:schemeClr val="bg1"/>
                </a:solidFill>
              </a:rPr>
              <a:t>HELICOPTERS ARE DISPATCHED FROM AIR BASE TO </a:t>
            </a:r>
            <a:br>
              <a:rPr lang="en-US" sz="2400" b="1" dirty="0" smtClean="0">
                <a:solidFill>
                  <a:schemeClr val="bg1"/>
                </a:solidFill>
              </a:rPr>
            </a:br>
            <a:r>
              <a:rPr lang="en-US" sz="2400" b="1" dirty="0" smtClean="0">
                <a:solidFill>
                  <a:schemeClr val="bg1"/>
                </a:solidFill>
              </a:rPr>
              <a:t> THE COB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2400" b="1" dirty="0" smtClean="0">
                <a:solidFill>
                  <a:schemeClr val="bg1"/>
                </a:solidFill>
              </a:rPr>
              <a:t> TROOPS EMPLANE AT TOB AND QRF IS DISPATCHED 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4264188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7DC3D25A-C8AE-406B-A9B1-B9972E6FC8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13">
                                            <p:graphicEl>
                                              <a:dgm id="{7DC3D25A-C8AE-406B-A9B1-B9972E6FC8A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4B57F4AB-99D7-4AE2-B893-33FA92F183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" dur="1000"/>
                                        <p:tgtEl>
                                          <p:spTgt spid="13">
                                            <p:graphicEl>
                                              <a:dgm id="{4B57F4AB-99D7-4AE2-B893-33FA92F183A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3" grpId="0">
        <p:bldSub>
          <a:bldDgm bld="one"/>
        </p:bldSub>
      </p:bldGraphic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930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2970578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701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1324682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979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1503471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937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2637552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9615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4265505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Diagram 15"/>
          <p:cNvGraphicFramePr/>
          <p:nvPr>
            <p:extLst>
              <p:ext uri="{D42A27DB-BD31-4B8C-83A1-F6EECF244321}">
                <p14:modId xmlns="" xmlns:p14="http://schemas.microsoft.com/office/powerpoint/2010/main" val="3758655031"/>
              </p:ext>
            </p:extLst>
          </p:nvPr>
        </p:nvGraphicFramePr>
        <p:xfrm>
          <a:off x="174376" y="1634676"/>
          <a:ext cx="8715372" cy="40005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3" name="Rectangle 4"/>
          <p:cNvSpPr txBox="1">
            <a:spLocks noChangeArrowheads="1"/>
          </p:cNvSpPr>
          <p:nvPr/>
        </p:nvSpPr>
        <p:spPr bwMode="auto">
          <a:xfrm>
            <a:off x="0" y="-24"/>
            <a:ext cx="9144000" cy="7651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scene3d>
            <a:camera prst="orthographicFront"/>
            <a:lightRig rig="chilly" dir="t"/>
          </a:scene3d>
          <a:sp3d prstMaterial="plastic">
            <a:bevelT/>
          </a:sp3d>
        </p:spPr>
        <p:txBody>
          <a:bodyPr tIns="182880" anchor="ctr"/>
          <a:lstStyle/>
          <a:p>
            <a:pPr algn="ctr">
              <a:lnSpc>
                <a:spcPct val="80000"/>
              </a:lnSpc>
              <a:defRPr/>
            </a:pPr>
            <a:r>
              <a:rPr lang="en-US" sz="4000" b="1" u="sng" kern="0" dirty="0" smtClean="0">
                <a:solidFill>
                  <a:srgbClr val="FFFFFF"/>
                </a:solidFill>
                <a:cs typeface="Times New Roman" pitchFamily="18" charset="0"/>
              </a:rPr>
              <a:t>MONUSCO</a:t>
            </a:r>
            <a:endParaRPr lang="en-US" sz="4000" b="1" u="sng" kern="0" dirty="0">
              <a:solidFill>
                <a:srgbClr val="FFFFFF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5850911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435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9144000" cy="838200"/>
          </a:xfr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prstClr val="white"/>
                </a:solidFill>
                <a:latin typeface="Arial"/>
                <a:ea typeface="+mn-ea"/>
                <a:cs typeface="+mn-cs"/>
              </a:rPr>
              <a:t>MISSION OBJECTIVES</a:t>
            </a:r>
            <a:endParaRPr lang="en-US" dirty="0">
              <a:solidFill>
                <a:prstClr val="white"/>
              </a:solidFill>
              <a:latin typeface="Arial"/>
              <a:ea typeface="+mn-ea"/>
              <a:cs typeface="+mn-cs"/>
            </a:endParaRP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="" xmlns:p14="http://schemas.microsoft.com/office/powerpoint/2010/main" val="2522257229"/>
              </p:ext>
            </p:extLst>
          </p:nvPr>
        </p:nvGraphicFramePr>
        <p:xfrm>
          <a:off x="304800" y="990600"/>
          <a:ext cx="8458200" cy="5715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="" xmlns:p14="http://schemas.microsoft.com/office/powerpoint/2010/main" val="334291997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 txBox="1">
            <a:spLocks noChangeArrowheads="1"/>
          </p:cNvSpPr>
          <p:nvPr/>
        </p:nvSpPr>
        <p:spPr bwMode="auto">
          <a:xfrm>
            <a:off x="0" y="2"/>
            <a:ext cx="9144000" cy="91439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scene3d>
            <a:camera prst="orthographicFront"/>
            <a:lightRig rig="chilly" dir="t"/>
          </a:scene3d>
          <a:sp3d prstMaterial="plastic">
            <a:bevelT/>
          </a:sp3d>
        </p:spPr>
        <p:txBody>
          <a:bodyPr tIns="182880" anchor="ctr"/>
          <a:lstStyle/>
          <a:p>
            <a:pPr algn="ctr">
              <a:lnSpc>
                <a:spcPct val="80000"/>
              </a:lnSpc>
              <a:defRPr/>
            </a:pPr>
            <a:r>
              <a:rPr lang="en-US" sz="3600" b="1" u="sng" dirty="0" smtClean="0">
                <a:solidFill>
                  <a:prstClr val="white"/>
                </a:solidFill>
                <a:cs typeface="Times New Roman" pitchFamily="18" charset="0"/>
              </a:rPr>
              <a:t>PROTECTION OF CIVILIANS</a:t>
            </a:r>
            <a:endParaRPr lang="en-US" sz="3600" b="1" u="sng" dirty="0">
              <a:solidFill>
                <a:prstClr val="white"/>
              </a:solidFill>
              <a:cs typeface="Times New Roman" pitchFamily="18" charset="0"/>
            </a:endParaRPr>
          </a:p>
        </p:txBody>
      </p:sp>
      <p:graphicFrame>
        <p:nvGraphicFramePr>
          <p:cNvPr id="13" name="Diagram 12"/>
          <p:cNvGraphicFramePr/>
          <p:nvPr>
            <p:extLst>
              <p:ext uri="{D42A27DB-BD31-4B8C-83A1-F6EECF244321}">
                <p14:modId xmlns="" xmlns:p14="http://schemas.microsoft.com/office/powerpoint/2010/main" val="4268443310"/>
              </p:ext>
            </p:extLst>
          </p:nvPr>
        </p:nvGraphicFramePr>
        <p:xfrm>
          <a:off x="0" y="990600"/>
          <a:ext cx="9144000" cy="6096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319282605"/>
              </p:ext>
            </p:extLst>
          </p:nvPr>
        </p:nvGraphicFramePr>
        <p:xfrm>
          <a:off x="228600" y="1122140"/>
          <a:ext cx="8686800" cy="56059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95600"/>
                <a:gridCol w="5791200"/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400" u="sng" dirty="0" smtClean="0"/>
                        <a:t>SITUATION </a:t>
                      </a:r>
                      <a:endParaRPr lang="en-US" sz="2400" u="sn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u="sng" dirty="0" smtClean="0"/>
                        <a:t>MILITARY RESPONSE</a:t>
                      </a:r>
                      <a:endParaRPr lang="en-US" sz="2400" u="sng" dirty="0"/>
                    </a:p>
                  </a:txBody>
                  <a:tcPr/>
                </a:tc>
              </a:tr>
              <a:tr h="1198098">
                <a:tc>
                  <a:txBody>
                    <a:bodyPr/>
                    <a:lstStyle/>
                    <a:p>
                      <a:pPr marL="285750" indent="-285750">
                        <a:buFont typeface="Wingdings" pitchFamily="2" charset="2"/>
                        <a:buChar char="Ø"/>
                      </a:pPr>
                      <a:r>
                        <a:rPr lang="en-US" sz="1600" b="1" dirty="0" smtClean="0"/>
                        <a:t>MASS VIOLENCE &amp;</a:t>
                      </a:r>
                      <a:r>
                        <a:rPr lang="en-US" sz="1600" b="1" baseline="0" dirty="0" smtClean="0"/>
                        <a:t> TARGETTING OF CIVILIANS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itchFamily="2" charset="2"/>
                        <a:buChar char="ü"/>
                      </a:pPr>
                      <a:r>
                        <a:rPr lang="en-US" sz="1600" b="1" dirty="0" smtClean="0"/>
                        <a:t>INTERVENE AND NEGOTIATE</a:t>
                      </a:r>
                    </a:p>
                    <a:p>
                      <a:pPr marL="285750" indent="-285750">
                        <a:buFont typeface="Wingdings" pitchFamily="2" charset="2"/>
                        <a:buChar char="ü"/>
                      </a:pPr>
                      <a:r>
                        <a:rPr lang="en-US" sz="1600" b="1" dirty="0" smtClean="0"/>
                        <a:t>IF</a:t>
                      </a:r>
                      <a:r>
                        <a:rPr lang="en-US" sz="1600" b="1" baseline="0" dirty="0" smtClean="0"/>
                        <a:t> REQUIRED, USE FORCE AGAINST ARMED ELEMENTS</a:t>
                      </a:r>
                    </a:p>
                    <a:p>
                      <a:pPr marL="285750" indent="-285750">
                        <a:buFont typeface="Wingdings" pitchFamily="2" charset="2"/>
                        <a:buChar char="ü"/>
                      </a:pPr>
                      <a:r>
                        <a:rPr lang="en-US" sz="1600" b="1" baseline="0" dirty="0" smtClean="0"/>
                        <a:t>STOP ADVANCE OF ARMED ELEMENTS</a:t>
                      </a:r>
                      <a:endParaRPr lang="en-US" sz="1600" b="1" dirty="0"/>
                    </a:p>
                  </a:txBody>
                  <a:tcPr/>
                </a:tc>
              </a:tr>
              <a:tr h="1198098">
                <a:tc>
                  <a:txBody>
                    <a:bodyPr/>
                    <a:lstStyle/>
                    <a:p>
                      <a:pPr marL="285750" indent="-285750">
                        <a:buFont typeface="Wingdings" pitchFamily="2" charset="2"/>
                        <a:buChar char="Ø"/>
                      </a:pPr>
                      <a:r>
                        <a:rPr lang="en-US" sz="1600" b="1" dirty="0" smtClean="0"/>
                        <a:t>IDPs &amp; CIVILIANS FLEEING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itchFamily="2" charset="2"/>
                        <a:buChar char="ü"/>
                      </a:pPr>
                      <a:r>
                        <a:rPr lang="en-US" sz="1600" b="1" dirty="0" smtClean="0"/>
                        <a:t>SECURE SAFETY OF POPULATION</a:t>
                      </a:r>
                      <a:r>
                        <a:rPr lang="en-US" sz="1600" b="1" baseline="0" dirty="0" smtClean="0"/>
                        <a:t> IN FLIGHT</a:t>
                      </a:r>
                    </a:p>
                    <a:p>
                      <a:pPr marL="285750" indent="-285750">
                        <a:buFont typeface="Wingdings" pitchFamily="2" charset="2"/>
                        <a:buChar char="ü"/>
                      </a:pPr>
                      <a:r>
                        <a:rPr lang="en-US" sz="1600" b="1" baseline="0" dirty="0" smtClean="0"/>
                        <a:t>IDENTIFY AND ISOLATE ARMED ELEMENTS</a:t>
                      </a:r>
                    </a:p>
                    <a:p>
                      <a:pPr marL="285750" indent="-285750">
                        <a:buFont typeface="Wingdings" pitchFamily="2" charset="2"/>
                        <a:buChar char="ü"/>
                      </a:pPr>
                      <a:r>
                        <a:rPr lang="en-US" sz="1600" b="1" baseline="0" dirty="0" smtClean="0"/>
                        <a:t>STOP ADVANCE OF ARMED ELEMENTS</a:t>
                      </a:r>
                      <a:endParaRPr lang="en-US" sz="1600" b="1" dirty="0"/>
                    </a:p>
                  </a:txBody>
                  <a:tcPr/>
                </a:tc>
              </a:tr>
              <a:tr h="1198098">
                <a:tc>
                  <a:txBody>
                    <a:bodyPr/>
                    <a:lstStyle/>
                    <a:p>
                      <a:pPr marL="285750" indent="-285750">
                        <a:buFont typeface="Wingdings" pitchFamily="2" charset="2"/>
                        <a:buChar char="Ø"/>
                      </a:pPr>
                      <a:r>
                        <a:rPr lang="en-US" sz="1600" b="1" dirty="0" smtClean="0"/>
                        <a:t>CIVILIANS GATHERING</a:t>
                      </a:r>
                      <a:r>
                        <a:rPr lang="en-US" sz="1600" b="1" baseline="0" dirty="0" smtClean="0"/>
                        <a:t> AROUND COB / TOB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itchFamily="2" charset="2"/>
                        <a:buChar char="ü"/>
                      </a:pPr>
                      <a:r>
                        <a:rPr lang="en-US" sz="1600" b="1" dirty="0" smtClean="0"/>
                        <a:t>ASSESS SECURITY THREATS</a:t>
                      </a:r>
                    </a:p>
                    <a:p>
                      <a:pPr marL="0" indent="0">
                        <a:buFont typeface="Wingdings" pitchFamily="2" charset="2"/>
                        <a:buNone/>
                      </a:pPr>
                      <a:r>
                        <a:rPr lang="en-US" sz="1600" b="1" dirty="0" smtClean="0"/>
                        <a:t>     (ELDERS, WOMEN &amp; CHILDREN)</a:t>
                      </a:r>
                    </a:p>
                    <a:p>
                      <a:pPr marL="285750" indent="-285750">
                        <a:buFont typeface="Wingdings" pitchFamily="2" charset="2"/>
                        <a:buChar char="ü"/>
                      </a:pPr>
                      <a:r>
                        <a:rPr lang="en-US" sz="1600" b="1" dirty="0" smtClean="0"/>
                        <a:t>ESTABLISH EMERGENCY COMMUNICATION</a:t>
                      </a:r>
                    </a:p>
                    <a:p>
                      <a:pPr marL="285750" indent="-285750">
                        <a:buFont typeface="Wingdings" pitchFamily="2" charset="2"/>
                        <a:buChar char="ü"/>
                      </a:pPr>
                      <a:r>
                        <a:rPr lang="en-US" sz="1600" b="1" dirty="0" smtClean="0"/>
                        <a:t>IDENTIFY SAFE AREAS AND CONTINGENCY PLANS</a:t>
                      </a:r>
                      <a:endParaRPr lang="en-US" sz="1600" b="1" dirty="0"/>
                    </a:p>
                  </a:txBody>
                  <a:tcPr/>
                </a:tc>
              </a:tr>
              <a:tr h="1198098">
                <a:tc>
                  <a:txBody>
                    <a:bodyPr/>
                    <a:lstStyle/>
                    <a:p>
                      <a:pPr marL="285750" indent="-285750">
                        <a:buFont typeface="Wingdings" pitchFamily="2" charset="2"/>
                        <a:buChar char="Ø"/>
                      </a:pPr>
                      <a:r>
                        <a:rPr lang="en-US" sz="1600" b="1" dirty="0" smtClean="0"/>
                        <a:t>SECURITY OF IDP CAMPS AND SETTLEMENTS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itchFamily="2" charset="2"/>
                        <a:buChar char="ü"/>
                      </a:pPr>
                      <a:r>
                        <a:rPr lang="en-US" sz="1600" b="1" dirty="0" smtClean="0"/>
                        <a:t>ASSESS PHYSICAL SECURITY THREATS WITH IDP REPS</a:t>
                      </a:r>
                      <a:r>
                        <a:rPr lang="en-US" sz="1600" b="1" baseline="0" dirty="0" smtClean="0"/>
                        <a:t> – ELDERS, WOMEN &amp;CHILDREN</a:t>
                      </a:r>
                    </a:p>
                    <a:p>
                      <a:pPr marL="285750" indent="-285750">
                        <a:buFont typeface="Wingdings" pitchFamily="2" charset="2"/>
                        <a:buChar char="ü"/>
                      </a:pPr>
                      <a:r>
                        <a:rPr lang="en-US" sz="1600" b="1" baseline="0" dirty="0" smtClean="0"/>
                        <a:t>PROVIDE SECURITY PATROLS</a:t>
                      </a:r>
                    </a:p>
                    <a:p>
                      <a:pPr marL="285750" indent="-285750">
                        <a:buFont typeface="Wingdings" pitchFamily="2" charset="2"/>
                        <a:buChar char="ü"/>
                      </a:pPr>
                      <a:r>
                        <a:rPr lang="en-US" sz="1600" b="1" baseline="0" dirty="0" smtClean="0"/>
                        <a:t>COORDINATE WITH IDP REPS, PNC/ FARDC</a:t>
                      </a:r>
                    </a:p>
                    <a:p>
                      <a:pPr marL="285750" indent="-285750">
                        <a:buFont typeface="Wingdings" pitchFamily="2" charset="2"/>
                        <a:buChar char="ü"/>
                      </a:pPr>
                      <a:r>
                        <a:rPr lang="en-US" sz="1600" b="1" baseline="0" dirty="0" smtClean="0"/>
                        <a:t>PATROL  AREA – FIREWOOD, WATER &amp; FOOD IS COLLECTED BY IDPs</a:t>
                      </a: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346517358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7DC3D25A-C8AE-406B-A9B1-B9972E6FC8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13">
                                            <p:graphicEl>
                                              <a:dgm id="{7DC3D25A-C8AE-406B-A9B1-B9972E6FC8A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4B57F4AB-99D7-4AE2-B893-33FA92F183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" dur="1000"/>
                                        <p:tgtEl>
                                          <p:spTgt spid="13">
                                            <p:graphicEl>
                                              <a:dgm id="{4B57F4AB-99D7-4AE2-B893-33FA92F183A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3" grpId="0">
        <p:bldSub>
          <a:bldDgm bld="one"/>
        </p:bldSub>
      </p:bldGraphic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 txBox="1">
            <a:spLocks noChangeArrowheads="1"/>
          </p:cNvSpPr>
          <p:nvPr/>
        </p:nvSpPr>
        <p:spPr bwMode="auto">
          <a:xfrm>
            <a:off x="0" y="2"/>
            <a:ext cx="9144000" cy="91439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scene3d>
            <a:camera prst="orthographicFront"/>
            <a:lightRig rig="chilly" dir="t"/>
          </a:scene3d>
          <a:sp3d prstMaterial="plastic">
            <a:bevelT/>
          </a:sp3d>
        </p:spPr>
        <p:txBody>
          <a:bodyPr tIns="182880" anchor="ctr"/>
          <a:lstStyle/>
          <a:p>
            <a:pPr algn="ctr">
              <a:lnSpc>
                <a:spcPct val="80000"/>
              </a:lnSpc>
              <a:defRPr/>
            </a:pPr>
            <a:r>
              <a:rPr lang="en-US" sz="2800" b="1" u="sng" dirty="0" smtClean="0">
                <a:solidFill>
                  <a:prstClr val="white"/>
                </a:solidFill>
                <a:cs typeface="Times New Roman" pitchFamily="18" charset="0"/>
              </a:rPr>
              <a:t>CHILD PROTECTION</a:t>
            </a:r>
            <a:endParaRPr lang="en-US" sz="2800" b="1" u="sng" dirty="0">
              <a:solidFill>
                <a:prstClr val="white"/>
              </a:solidFill>
              <a:cs typeface="Times New Roman" pitchFamily="18" charset="0"/>
            </a:endParaRPr>
          </a:p>
        </p:txBody>
      </p:sp>
      <p:graphicFrame>
        <p:nvGraphicFramePr>
          <p:cNvPr id="13" name="Diagram 12"/>
          <p:cNvGraphicFramePr/>
          <p:nvPr>
            <p:extLst>
              <p:ext uri="{D42A27DB-BD31-4B8C-83A1-F6EECF244321}">
                <p14:modId xmlns="" xmlns:p14="http://schemas.microsoft.com/office/powerpoint/2010/main" val="1821482878"/>
              </p:ext>
            </p:extLst>
          </p:nvPr>
        </p:nvGraphicFramePr>
        <p:xfrm>
          <a:off x="0" y="990600"/>
          <a:ext cx="9144000" cy="6096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24541932"/>
              </p:ext>
            </p:extLst>
          </p:nvPr>
        </p:nvGraphicFramePr>
        <p:xfrm>
          <a:off x="228600" y="2291862"/>
          <a:ext cx="8686800" cy="29659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95600"/>
                <a:gridCol w="5791200"/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400" u="sng" dirty="0" smtClean="0"/>
                        <a:t>SITUATION </a:t>
                      </a:r>
                      <a:endParaRPr lang="en-US" sz="2400" u="sn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u="sng" dirty="0" smtClean="0"/>
                        <a:t>MILITARY RESPONSE</a:t>
                      </a:r>
                      <a:endParaRPr lang="en-US" sz="2400" u="sng" dirty="0"/>
                    </a:p>
                  </a:txBody>
                  <a:tcPr/>
                </a:tc>
              </a:tr>
              <a:tr h="1198098">
                <a:tc>
                  <a:txBody>
                    <a:bodyPr/>
                    <a:lstStyle/>
                    <a:p>
                      <a:pPr marL="285750" indent="-285750">
                        <a:buFont typeface="Wingdings" pitchFamily="2" charset="2"/>
                        <a:buChar char="Ø"/>
                      </a:pPr>
                      <a:r>
                        <a:rPr lang="en-US" sz="1600" b="1" dirty="0" smtClean="0"/>
                        <a:t>ARMED GROUPS ROUNDING UP YOUTH – KIDNAPPING</a:t>
                      </a:r>
                      <a:r>
                        <a:rPr lang="en-US" sz="1600" b="1" baseline="0" dirty="0" smtClean="0"/>
                        <a:t> / RECRUITING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itchFamily="2" charset="2"/>
                        <a:buChar char="ü"/>
                      </a:pPr>
                      <a:r>
                        <a:rPr lang="en-US" sz="1600" b="1" dirty="0" smtClean="0"/>
                        <a:t>QUESTION ARMED GROUP ABOUT THEIR ACTIONS</a:t>
                      </a:r>
                    </a:p>
                    <a:p>
                      <a:pPr marL="285750" indent="-285750">
                        <a:buFont typeface="Wingdings" pitchFamily="2" charset="2"/>
                        <a:buChar char="ü"/>
                      </a:pPr>
                      <a:r>
                        <a:rPr lang="en-US" sz="1600" b="1" dirty="0" smtClean="0"/>
                        <a:t>PREVENT THEM FROM DOING SO</a:t>
                      </a:r>
                    </a:p>
                    <a:p>
                      <a:pPr marL="285750" indent="-285750">
                        <a:buFont typeface="Wingdings" pitchFamily="2" charset="2"/>
                        <a:buChar char="ü"/>
                      </a:pPr>
                      <a:r>
                        <a:rPr lang="en-US" sz="1600" b="1" dirty="0" smtClean="0"/>
                        <a:t>REMIND THEM IT IS ILLEGAL</a:t>
                      </a:r>
                    </a:p>
                    <a:p>
                      <a:pPr marL="285750" indent="-285750">
                        <a:buFont typeface="Wingdings" pitchFamily="2" charset="2"/>
                        <a:buChar char="ü"/>
                      </a:pPr>
                      <a:r>
                        <a:rPr lang="en-US" sz="1600" b="1" dirty="0" smtClean="0"/>
                        <a:t>DOCUMENT</a:t>
                      </a:r>
                      <a:r>
                        <a:rPr lang="en-US" sz="1600" b="1" baseline="0" dirty="0" smtClean="0"/>
                        <a:t> ACTIVITY – PHOTO, STATEMENTS, LOGS</a:t>
                      </a:r>
                    </a:p>
                    <a:p>
                      <a:pPr marL="285750" indent="-285750">
                        <a:buFont typeface="Wingdings" pitchFamily="2" charset="2"/>
                        <a:buChar char="ü"/>
                      </a:pPr>
                      <a:r>
                        <a:rPr lang="en-US" sz="1600" b="1" baseline="0" dirty="0" smtClean="0"/>
                        <a:t>REFER TO CHILD PROTECTION</a:t>
                      </a:r>
                      <a:endParaRPr lang="en-US" sz="1600" b="1" dirty="0"/>
                    </a:p>
                  </a:txBody>
                  <a:tcPr/>
                </a:tc>
              </a:tr>
              <a:tr h="1198098">
                <a:tc>
                  <a:txBody>
                    <a:bodyPr/>
                    <a:lstStyle/>
                    <a:p>
                      <a:pPr marL="285750" indent="-285750">
                        <a:buFont typeface="Wingdings" pitchFamily="2" charset="2"/>
                        <a:buChar char="Ø"/>
                      </a:pPr>
                      <a:r>
                        <a:rPr lang="en-US" sz="1600" b="1" dirty="0" smtClean="0"/>
                        <a:t>YOUTH</a:t>
                      </a:r>
                      <a:r>
                        <a:rPr lang="en-US" sz="1600" b="1" baseline="0" dirty="0" smtClean="0"/>
                        <a:t> IN CUSTODY – POTENTIAL HARM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itchFamily="2" charset="2"/>
                        <a:buChar char="ü"/>
                      </a:pPr>
                      <a:r>
                        <a:rPr lang="en-US" sz="1600" b="1" dirty="0" smtClean="0"/>
                        <a:t>INTERVENE AND BRING</a:t>
                      </a:r>
                      <a:r>
                        <a:rPr lang="en-US" sz="1600" b="1" baseline="0" dirty="0" smtClean="0"/>
                        <a:t> YOUTH TO SAFETY</a:t>
                      </a:r>
                    </a:p>
                    <a:p>
                      <a:pPr marL="285750" indent="-285750">
                        <a:buFont typeface="Wingdings" pitchFamily="2" charset="2"/>
                        <a:buChar char="ü"/>
                      </a:pPr>
                      <a:r>
                        <a:rPr lang="en-US" sz="1600" b="1" baseline="0" dirty="0" smtClean="0"/>
                        <a:t>DOCUMENT ACTIVITY – PHOTOS, STATEMENTS, LOGS</a:t>
                      </a:r>
                    </a:p>
                    <a:p>
                      <a:pPr marL="285750" indent="-285750">
                        <a:buFont typeface="Wingdings" pitchFamily="2" charset="2"/>
                        <a:buChar char="ü"/>
                      </a:pPr>
                      <a:r>
                        <a:rPr lang="en-US" sz="1600" b="1" baseline="0" dirty="0" smtClean="0"/>
                        <a:t>REFER TO CHILD PROTECTION</a:t>
                      </a:r>
                      <a:endParaRPr lang="en-US" sz="1600" b="1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32852510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7DC3D25A-C8AE-406B-A9B1-B9972E6FC8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13">
                                            <p:graphicEl>
                                              <a:dgm id="{7DC3D25A-C8AE-406B-A9B1-B9972E6FC8A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4B57F4AB-99D7-4AE2-B893-33FA92F183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" dur="1000"/>
                                        <p:tgtEl>
                                          <p:spTgt spid="13">
                                            <p:graphicEl>
                                              <a:dgm id="{4B57F4AB-99D7-4AE2-B893-33FA92F183A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3" grpId="0">
        <p:bldSub>
          <a:bldDgm bld="one"/>
        </p:bldSub>
      </p:bldGraphic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 txBox="1">
            <a:spLocks noChangeArrowheads="1"/>
          </p:cNvSpPr>
          <p:nvPr/>
        </p:nvSpPr>
        <p:spPr bwMode="auto">
          <a:xfrm>
            <a:off x="0" y="2"/>
            <a:ext cx="9144000" cy="91439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scene3d>
            <a:camera prst="orthographicFront"/>
            <a:lightRig rig="chilly" dir="t"/>
          </a:scene3d>
          <a:sp3d prstMaterial="plastic">
            <a:bevelT/>
          </a:sp3d>
        </p:spPr>
        <p:txBody>
          <a:bodyPr tIns="182880" anchor="ctr"/>
          <a:lstStyle/>
          <a:p>
            <a:pPr algn="ctr">
              <a:lnSpc>
                <a:spcPct val="80000"/>
              </a:lnSpc>
              <a:defRPr/>
            </a:pPr>
            <a:r>
              <a:rPr lang="en-US" sz="2800" b="1" u="sng" dirty="0" smtClean="0">
                <a:solidFill>
                  <a:prstClr val="white"/>
                </a:solidFill>
                <a:cs typeface="Times New Roman" pitchFamily="18" charset="0"/>
              </a:rPr>
              <a:t>SEXUAL </a:t>
            </a:r>
            <a:r>
              <a:rPr lang="en-US" sz="2800" b="1" u="sng" dirty="0" smtClean="0">
                <a:solidFill>
                  <a:prstClr val="white"/>
                </a:solidFill>
                <a:cs typeface="Times New Roman" pitchFamily="18" charset="0"/>
              </a:rPr>
              <a:t>VIOLENCE</a:t>
            </a:r>
            <a:endParaRPr lang="en-US" sz="2800" b="1" u="sng" dirty="0">
              <a:solidFill>
                <a:prstClr val="white"/>
              </a:solidFill>
              <a:cs typeface="Times New Roman" pitchFamily="18" charset="0"/>
            </a:endParaRPr>
          </a:p>
        </p:txBody>
      </p:sp>
      <p:graphicFrame>
        <p:nvGraphicFramePr>
          <p:cNvPr id="13" name="Diagram 12"/>
          <p:cNvGraphicFramePr/>
          <p:nvPr>
            <p:extLst>
              <p:ext uri="{D42A27DB-BD31-4B8C-83A1-F6EECF244321}">
                <p14:modId xmlns="" xmlns:p14="http://schemas.microsoft.com/office/powerpoint/2010/main" val="3989861010"/>
              </p:ext>
            </p:extLst>
          </p:nvPr>
        </p:nvGraphicFramePr>
        <p:xfrm>
          <a:off x="0" y="990600"/>
          <a:ext cx="9144000" cy="6096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414346017"/>
              </p:ext>
            </p:extLst>
          </p:nvPr>
        </p:nvGraphicFramePr>
        <p:xfrm>
          <a:off x="228600" y="1905000"/>
          <a:ext cx="8686800" cy="29659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95600"/>
                <a:gridCol w="5791200"/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400" u="sng" dirty="0" smtClean="0"/>
                        <a:t>SITUATION </a:t>
                      </a:r>
                      <a:endParaRPr lang="en-US" sz="2400" u="sn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u="sng" dirty="0" smtClean="0"/>
                        <a:t>MILITARY RESPONSE</a:t>
                      </a:r>
                      <a:endParaRPr lang="en-US" sz="2400" u="sng" dirty="0"/>
                    </a:p>
                  </a:txBody>
                  <a:tcPr/>
                </a:tc>
              </a:tr>
              <a:tr h="1198098">
                <a:tc>
                  <a:txBody>
                    <a:bodyPr/>
                    <a:lstStyle/>
                    <a:p>
                      <a:pPr marL="285750" indent="-285750">
                        <a:buFont typeface="Wingdings" pitchFamily="2" charset="2"/>
                        <a:buChar char="Ø"/>
                      </a:pPr>
                      <a:r>
                        <a:rPr lang="en-US" sz="1600" b="1" dirty="0" smtClean="0"/>
                        <a:t>INFORMATION RECEIVED OF SEXUAL VIOLENCE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itchFamily="2" charset="2"/>
                        <a:buChar char="ü"/>
                      </a:pPr>
                      <a:r>
                        <a:rPr lang="en-US" sz="1600" b="1" dirty="0" smtClean="0"/>
                        <a:t>RECORD INFORMATION ACCURATELY</a:t>
                      </a:r>
                    </a:p>
                    <a:p>
                      <a:pPr marL="285750" indent="-285750">
                        <a:buFont typeface="Wingdings" pitchFamily="2" charset="2"/>
                        <a:buChar char="ü"/>
                      </a:pPr>
                      <a:r>
                        <a:rPr lang="en-US" sz="1600" b="1" dirty="0" smtClean="0"/>
                        <a:t>INFORM HUMAN</a:t>
                      </a:r>
                      <a:r>
                        <a:rPr lang="en-US" sz="1600" b="1" baseline="0" dirty="0" smtClean="0"/>
                        <a:t> RIGHTS, GENDER, SEXUAL VIOLENCE AND CHILD PROTECTION FOCAL POINTS</a:t>
                      </a:r>
                      <a:endParaRPr lang="en-US" sz="1600" b="1" dirty="0"/>
                    </a:p>
                  </a:txBody>
                  <a:tcPr/>
                </a:tc>
              </a:tr>
              <a:tr h="1198098">
                <a:tc>
                  <a:txBody>
                    <a:bodyPr/>
                    <a:lstStyle/>
                    <a:p>
                      <a:pPr marL="285750" indent="-285750">
                        <a:buFont typeface="Wingdings" pitchFamily="2" charset="2"/>
                        <a:buChar char="Ø"/>
                      </a:pPr>
                      <a:r>
                        <a:rPr lang="en-US" sz="1600" b="1" dirty="0" smtClean="0"/>
                        <a:t>IN A SITUATION WHERE SEXUAL VIOLENCE HAS BEEN COMMITTED</a:t>
                      </a:r>
                      <a:r>
                        <a:rPr lang="en-US" sz="1600" b="1" baseline="0" dirty="0" smtClean="0"/>
                        <a:t> OR GOING TO BE COMMITTED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itchFamily="2" charset="2"/>
                        <a:buChar char="ü"/>
                      </a:pPr>
                      <a:r>
                        <a:rPr lang="en-US" sz="1600" b="1" dirty="0" smtClean="0"/>
                        <a:t>INTERVENE TO</a:t>
                      </a:r>
                      <a:r>
                        <a:rPr lang="en-US" sz="1600" b="1" baseline="0" dirty="0" smtClean="0"/>
                        <a:t> PREVENT</a:t>
                      </a:r>
                    </a:p>
                    <a:p>
                      <a:pPr marL="285750" indent="-285750">
                        <a:buFont typeface="Wingdings" pitchFamily="2" charset="2"/>
                        <a:buChar char="ü"/>
                      </a:pPr>
                      <a:r>
                        <a:rPr lang="en-US" sz="1600" b="1" baseline="0" dirty="0" smtClean="0"/>
                        <a:t>DETAIN OFFENDER</a:t>
                      </a:r>
                    </a:p>
                    <a:p>
                      <a:pPr marL="285750" indent="-285750">
                        <a:buFont typeface="Wingdings" pitchFamily="2" charset="2"/>
                        <a:buChar char="ü"/>
                      </a:pPr>
                      <a:r>
                        <a:rPr lang="en-US" sz="1600" b="1" baseline="0" dirty="0" smtClean="0"/>
                        <a:t>BRING VICTIM OF CRIME TO SAFETY</a:t>
                      </a:r>
                    </a:p>
                    <a:p>
                      <a:pPr marL="285750" indent="-285750">
                        <a:buFont typeface="Wingdings" pitchFamily="2" charset="2"/>
                        <a:buChar char="ü"/>
                      </a:pPr>
                      <a:r>
                        <a:rPr lang="en-US" sz="1600" b="1" baseline="0" dirty="0" smtClean="0"/>
                        <a:t>REPORT TO HIGHER HQ, PNC AND / OR FARDC</a:t>
                      </a:r>
                    </a:p>
                    <a:p>
                      <a:pPr marL="285750" indent="-285750">
                        <a:buFont typeface="Wingdings" pitchFamily="2" charset="2"/>
                        <a:buChar char="ü"/>
                      </a:pPr>
                      <a:r>
                        <a:rPr lang="en-US" sz="1600" b="1" baseline="0" dirty="0" smtClean="0"/>
                        <a:t>INFORM SEXUAL VIOLENCE FOCAL POINT OFFICER</a:t>
                      </a:r>
                      <a:endParaRPr lang="en-US" sz="1600" b="1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120932917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7DC3D25A-C8AE-406B-A9B1-B9972E6FC8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13">
                                            <p:graphicEl>
                                              <a:dgm id="{7DC3D25A-C8AE-406B-A9B1-B9972E6FC8A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4B57F4AB-99D7-4AE2-B893-33FA92F183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" dur="1000"/>
                                        <p:tgtEl>
                                          <p:spTgt spid="13">
                                            <p:graphicEl>
                                              <a:dgm id="{4B57F4AB-99D7-4AE2-B893-33FA92F183A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3" grpId="0">
        <p:bldSub>
          <a:bldDgm bld="one"/>
        </p:bldSub>
      </p:bldGraphic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Diagram 15"/>
          <p:cNvGraphicFramePr/>
          <p:nvPr>
            <p:extLst>
              <p:ext uri="{D42A27DB-BD31-4B8C-83A1-F6EECF244321}">
                <p14:modId xmlns="" xmlns:p14="http://schemas.microsoft.com/office/powerpoint/2010/main" val="1032543997"/>
              </p:ext>
            </p:extLst>
          </p:nvPr>
        </p:nvGraphicFramePr>
        <p:xfrm>
          <a:off x="0" y="1905000"/>
          <a:ext cx="8715372" cy="34254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3" name="Rectangle 4"/>
          <p:cNvSpPr txBox="1">
            <a:spLocks noChangeArrowheads="1"/>
          </p:cNvSpPr>
          <p:nvPr/>
        </p:nvSpPr>
        <p:spPr bwMode="auto">
          <a:xfrm>
            <a:off x="0" y="-24"/>
            <a:ext cx="9144000" cy="7651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scene3d>
            <a:camera prst="orthographicFront"/>
            <a:lightRig rig="chilly" dir="t"/>
          </a:scene3d>
          <a:sp3d prstMaterial="plastic">
            <a:bevelT/>
          </a:sp3d>
        </p:spPr>
        <p:txBody>
          <a:bodyPr tIns="182880" anchor="ctr"/>
          <a:lstStyle/>
          <a:p>
            <a:pPr marL="457200" lvl="0" algn="ctr">
              <a:spcBef>
                <a:spcPts val="1800"/>
              </a:spcBef>
              <a:spcAft>
                <a:spcPts val="1800"/>
              </a:spcAft>
            </a:pPr>
            <a:r>
              <a:rPr lang="en-US" sz="4000" b="1" u="sng" dirty="0">
                <a:solidFill>
                  <a:schemeClr val="bg1"/>
                </a:solidFill>
              </a:rPr>
              <a:t>MONUSCO</a:t>
            </a:r>
          </a:p>
        </p:txBody>
      </p:sp>
    </p:spTree>
    <p:extLst>
      <p:ext uri="{BB962C8B-B14F-4D97-AF65-F5344CB8AC3E}">
        <p14:creationId xmlns="" xmlns:p14="http://schemas.microsoft.com/office/powerpoint/2010/main" val="7537472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 txBox="1">
            <a:spLocks noChangeArrowheads="1"/>
          </p:cNvSpPr>
          <p:nvPr/>
        </p:nvSpPr>
        <p:spPr bwMode="auto">
          <a:xfrm>
            <a:off x="0" y="2"/>
            <a:ext cx="9144000" cy="91439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scene3d>
            <a:camera prst="orthographicFront"/>
            <a:lightRig rig="chilly" dir="t"/>
          </a:scene3d>
          <a:sp3d prstMaterial="plastic">
            <a:bevelT/>
          </a:sp3d>
        </p:spPr>
        <p:txBody>
          <a:bodyPr tIns="182880" anchor="ctr"/>
          <a:lstStyle/>
          <a:p>
            <a:pPr algn="ctr">
              <a:lnSpc>
                <a:spcPct val="80000"/>
              </a:lnSpc>
              <a:defRPr/>
            </a:pPr>
            <a:r>
              <a:rPr lang="en-US" sz="3600" b="1" u="sng" dirty="0" smtClean="0">
                <a:solidFill>
                  <a:prstClr val="white"/>
                </a:solidFill>
                <a:cs typeface="Times New Roman" pitchFamily="18" charset="0"/>
              </a:rPr>
              <a:t>JOINT ASSESSMENT MISSION</a:t>
            </a:r>
            <a:endParaRPr lang="en-US" sz="3600" b="1" u="sng" dirty="0">
              <a:solidFill>
                <a:prstClr val="white"/>
              </a:solidFill>
              <a:cs typeface="Times New Roman" pitchFamily="18" charset="0"/>
            </a:endParaRPr>
          </a:p>
        </p:txBody>
      </p:sp>
      <p:graphicFrame>
        <p:nvGraphicFramePr>
          <p:cNvPr id="13" name="Diagram 12"/>
          <p:cNvGraphicFramePr/>
          <p:nvPr>
            <p:extLst>
              <p:ext uri="{D42A27DB-BD31-4B8C-83A1-F6EECF244321}">
                <p14:modId xmlns="" xmlns:p14="http://schemas.microsoft.com/office/powerpoint/2010/main" val="853791650"/>
              </p:ext>
            </p:extLst>
          </p:nvPr>
        </p:nvGraphicFramePr>
        <p:xfrm>
          <a:off x="0" y="990600"/>
          <a:ext cx="9144000" cy="6096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50861204"/>
              </p:ext>
            </p:extLst>
          </p:nvPr>
        </p:nvGraphicFramePr>
        <p:xfrm>
          <a:off x="152400" y="1520011"/>
          <a:ext cx="8839200" cy="44966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19400"/>
                <a:gridCol w="6019800"/>
              </a:tblGrid>
              <a:tr h="517132">
                <a:tc>
                  <a:txBody>
                    <a:bodyPr/>
                    <a:lstStyle/>
                    <a:p>
                      <a:pPr algn="ctr"/>
                      <a:r>
                        <a:rPr lang="en-US" b="1" u="sng" dirty="0" smtClean="0"/>
                        <a:t>FACTORS</a:t>
                      </a:r>
                      <a:endParaRPr lang="en-US" b="1" u="sn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u="sng" dirty="0" smtClean="0"/>
                        <a:t>DESCRIPTION</a:t>
                      </a:r>
                      <a:endParaRPr lang="en-US" b="1" u="sng" dirty="0"/>
                    </a:p>
                  </a:txBody>
                  <a:tcPr/>
                </a:tc>
              </a:tr>
              <a:tr h="1037897">
                <a:tc>
                  <a:txBody>
                    <a:bodyPr/>
                    <a:lstStyle/>
                    <a:p>
                      <a:pPr marL="285750" indent="-285750">
                        <a:buFont typeface="Wingdings" pitchFamily="2" charset="2"/>
                        <a:buChar char="Ø"/>
                      </a:pPr>
                      <a:r>
                        <a:rPr lang="en-US" b="1" dirty="0" smtClean="0"/>
                        <a:t>OBJECTIVE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itchFamily="2" charset="2"/>
                        <a:buChar char="ü"/>
                      </a:pPr>
                      <a:r>
                        <a:rPr lang="en-US" b="1" dirty="0" smtClean="0"/>
                        <a:t>GENERAL </a:t>
                      </a:r>
                      <a:r>
                        <a:rPr lang="en-US" b="1" u="sng" dirty="0" smtClean="0"/>
                        <a:t>EVALUATION OF THE HUMANATARIAN, PROTECTION, DEVELOPMENT, HUMAN RIGHTS</a:t>
                      </a:r>
                      <a:r>
                        <a:rPr lang="en-US" b="1" u="sng" baseline="0" dirty="0" smtClean="0"/>
                        <a:t> AND/OR SOCIO-POLITICAL SITUATION </a:t>
                      </a:r>
                      <a:r>
                        <a:rPr lang="en-US" b="1" baseline="0" dirty="0" smtClean="0"/>
                        <a:t>IN A SPECIFIC AREA AND MAKE RECOMMENDATIONS</a:t>
                      </a:r>
                      <a:endParaRPr lang="en-US" b="1" dirty="0"/>
                    </a:p>
                  </a:txBody>
                  <a:tcPr/>
                </a:tc>
              </a:tr>
              <a:tr h="1037897">
                <a:tc>
                  <a:txBody>
                    <a:bodyPr/>
                    <a:lstStyle/>
                    <a:p>
                      <a:pPr marL="285750" indent="-285750">
                        <a:buFont typeface="Wingdings" pitchFamily="2" charset="2"/>
                        <a:buChar char="Ø"/>
                      </a:pPr>
                      <a:r>
                        <a:rPr lang="en-US" b="1" dirty="0" smtClean="0"/>
                        <a:t>COMPOSITION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itchFamily="2" charset="2"/>
                        <a:buChar char="ü"/>
                      </a:pPr>
                      <a:r>
                        <a:rPr lang="en-US" b="1" dirty="0" smtClean="0"/>
                        <a:t>HUMAN RIGHTS ; CIVIL AFFAIRS SECTION ; CHILD PROTECTION SECTION; POLITICAL AFFAIRS DIVISION ; OCHA; JMAC ; NGOs ; CIVIL SOCIETY &amp; LOCAL AUTHORITIES</a:t>
                      </a:r>
                      <a:endParaRPr lang="en-US" b="1" dirty="0"/>
                    </a:p>
                  </a:txBody>
                  <a:tcPr/>
                </a:tc>
              </a:tr>
              <a:tr h="632439">
                <a:tc>
                  <a:txBody>
                    <a:bodyPr/>
                    <a:lstStyle/>
                    <a:p>
                      <a:pPr marL="285750" indent="-285750">
                        <a:buFont typeface="Wingdings" pitchFamily="2" charset="2"/>
                        <a:buChar char="Ø"/>
                      </a:pPr>
                      <a:r>
                        <a:rPr lang="en-US" b="1" dirty="0" smtClean="0"/>
                        <a:t>ROLE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itchFamily="2" charset="2"/>
                        <a:buChar char="ü"/>
                      </a:pPr>
                      <a:r>
                        <a:rPr lang="en-US" b="1" dirty="0" smtClean="0"/>
                        <a:t>PREVENTIVE AND PROACTIVE MECHANISM</a:t>
                      </a:r>
                      <a:endParaRPr lang="en-US" b="1" dirty="0"/>
                    </a:p>
                  </a:txBody>
                  <a:tcPr/>
                </a:tc>
              </a:tr>
              <a:tr h="969624">
                <a:tc>
                  <a:txBody>
                    <a:bodyPr/>
                    <a:lstStyle/>
                    <a:p>
                      <a:pPr marL="285750" indent="-285750">
                        <a:buFont typeface="Wingdings" pitchFamily="2" charset="2"/>
                        <a:buChar char="Ø"/>
                      </a:pPr>
                      <a:r>
                        <a:rPr lang="en-US" b="1" dirty="0" smtClean="0"/>
                        <a:t>DURATION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itchFamily="2" charset="2"/>
                        <a:buChar char="Ø"/>
                      </a:pPr>
                      <a:r>
                        <a:rPr lang="en-US" b="1" dirty="0" smtClean="0"/>
                        <a:t> 1-2  DAYS</a:t>
                      </a:r>
                      <a:endParaRPr lang="en-US" b="1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5248210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7DC3D25A-C8AE-406B-A9B1-B9972E6FC8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13">
                                            <p:graphicEl>
                                              <a:dgm id="{7DC3D25A-C8AE-406B-A9B1-B9972E6FC8A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4B57F4AB-99D7-4AE2-B893-33FA92F183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" dur="1000"/>
                                        <p:tgtEl>
                                          <p:spTgt spid="13">
                                            <p:graphicEl>
                                              <a:dgm id="{4B57F4AB-99D7-4AE2-B893-33FA92F183A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3" grpId="0">
        <p:bldSub>
          <a:bldDgm bld="one"/>
        </p:bldSub>
      </p:bldGraphic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 txBox="1">
            <a:spLocks noChangeArrowheads="1"/>
          </p:cNvSpPr>
          <p:nvPr/>
        </p:nvSpPr>
        <p:spPr bwMode="auto">
          <a:xfrm>
            <a:off x="0" y="2"/>
            <a:ext cx="9144000" cy="91439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scene3d>
            <a:camera prst="orthographicFront"/>
            <a:lightRig rig="chilly" dir="t"/>
          </a:scene3d>
          <a:sp3d prstMaterial="plastic">
            <a:bevelT/>
          </a:sp3d>
        </p:spPr>
        <p:txBody>
          <a:bodyPr tIns="182880" anchor="ctr"/>
          <a:lstStyle/>
          <a:p>
            <a:pPr algn="ctr">
              <a:lnSpc>
                <a:spcPct val="80000"/>
              </a:lnSpc>
              <a:defRPr/>
            </a:pPr>
            <a:r>
              <a:rPr lang="en-US" sz="3600" b="1" u="sng" dirty="0" smtClean="0">
                <a:solidFill>
                  <a:prstClr val="white"/>
                </a:solidFill>
                <a:cs typeface="Times New Roman" pitchFamily="18" charset="0"/>
              </a:rPr>
              <a:t>JOINT PROTECTION TEAM</a:t>
            </a:r>
            <a:endParaRPr lang="en-US" sz="3600" b="1" u="sng" dirty="0">
              <a:solidFill>
                <a:prstClr val="white"/>
              </a:solidFill>
              <a:cs typeface="Times New Roman" pitchFamily="18" charset="0"/>
            </a:endParaRPr>
          </a:p>
        </p:txBody>
      </p:sp>
      <p:graphicFrame>
        <p:nvGraphicFramePr>
          <p:cNvPr id="13" name="Diagram 12"/>
          <p:cNvGraphicFramePr/>
          <p:nvPr>
            <p:extLst>
              <p:ext uri="{D42A27DB-BD31-4B8C-83A1-F6EECF244321}">
                <p14:modId xmlns="" xmlns:p14="http://schemas.microsoft.com/office/powerpoint/2010/main" val="4048024856"/>
              </p:ext>
            </p:extLst>
          </p:nvPr>
        </p:nvGraphicFramePr>
        <p:xfrm>
          <a:off x="0" y="990600"/>
          <a:ext cx="9144000" cy="6096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447487589"/>
              </p:ext>
            </p:extLst>
          </p:nvPr>
        </p:nvGraphicFramePr>
        <p:xfrm>
          <a:off x="152400" y="1143000"/>
          <a:ext cx="8839200" cy="5334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19400"/>
                <a:gridCol w="6019800"/>
              </a:tblGrid>
              <a:tr h="555354">
                <a:tc>
                  <a:txBody>
                    <a:bodyPr/>
                    <a:lstStyle/>
                    <a:p>
                      <a:pPr algn="ctr"/>
                      <a:r>
                        <a:rPr lang="en-US" b="1" u="sng" dirty="0" smtClean="0"/>
                        <a:t>FACTORS</a:t>
                      </a:r>
                      <a:endParaRPr lang="en-US" b="1" u="sn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u="sng" dirty="0" smtClean="0"/>
                        <a:t>DESCRIPTION</a:t>
                      </a:r>
                      <a:endParaRPr lang="en-US" b="1" u="sng" dirty="0"/>
                    </a:p>
                  </a:txBody>
                  <a:tcPr/>
                </a:tc>
              </a:tr>
              <a:tr h="2143477">
                <a:tc>
                  <a:txBody>
                    <a:bodyPr/>
                    <a:lstStyle/>
                    <a:p>
                      <a:pPr marL="285750" indent="-285750">
                        <a:buFont typeface="Wingdings" pitchFamily="2" charset="2"/>
                        <a:buChar char="Ø"/>
                      </a:pPr>
                      <a:r>
                        <a:rPr lang="en-US" b="1" dirty="0" smtClean="0"/>
                        <a:t>OBJECTIVE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itchFamily="2" charset="2"/>
                        <a:buChar char="ü"/>
                      </a:pPr>
                      <a:r>
                        <a:rPr lang="en-US" b="1" dirty="0" smtClean="0"/>
                        <a:t>ADDRESS PROTECTION NEEDS OF COMMUNITY WORKING</a:t>
                      </a:r>
                      <a:r>
                        <a:rPr lang="en-US" b="1" baseline="0" dirty="0" smtClean="0"/>
                        <a:t> WITH MILITARY COMANDERS AND LOCAL COMMUNITIES</a:t>
                      </a:r>
                      <a:endParaRPr lang="en-US" b="1" dirty="0" smtClean="0"/>
                    </a:p>
                    <a:p>
                      <a:pPr marL="285750" indent="-285750">
                        <a:buFont typeface="Wingdings" pitchFamily="2" charset="2"/>
                        <a:buChar char="ü"/>
                      </a:pPr>
                      <a:r>
                        <a:rPr lang="en-US" b="1" dirty="0" smtClean="0"/>
                        <a:t>ACTIVATE COORDINATION MECHANISMS BETWEEN LOCAL</a:t>
                      </a:r>
                      <a:r>
                        <a:rPr lang="en-US" b="1" baseline="0" dirty="0" smtClean="0"/>
                        <a:t> COMMUNITIES, LOCAL AUTHORITIES AND MONUSCO</a:t>
                      </a:r>
                    </a:p>
                    <a:p>
                      <a:pPr marL="285750" indent="-285750">
                        <a:buFont typeface="Wingdings" pitchFamily="2" charset="2"/>
                        <a:buChar char="ü"/>
                      </a:pPr>
                      <a:r>
                        <a:rPr lang="en-US" b="1" dirty="0" smtClean="0"/>
                        <a:t>DEVELOP LOCAL CONTINGENCY PLANS</a:t>
                      </a:r>
                    </a:p>
                    <a:p>
                      <a:pPr marL="285750" indent="-285750">
                        <a:buFont typeface="Wingdings" pitchFamily="2" charset="2"/>
                        <a:buChar char="ü"/>
                      </a:pPr>
                      <a:r>
                        <a:rPr lang="en-US" b="1" dirty="0" smtClean="0"/>
                        <a:t>OFFER PROTECTION ADVICE</a:t>
                      </a:r>
                      <a:endParaRPr lang="en-US" b="1" dirty="0"/>
                    </a:p>
                  </a:txBody>
                  <a:tcPr/>
                </a:tc>
              </a:tr>
              <a:tr h="1041289">
                <a:tc>
                  <a:txBody>
                    <a:bodyPr/>
                    <a:lstStyle/>
                    <a:p>
                      <a:pPr marL="285750" indent="-285750">
                        <a:buFont typeface="Wingdings" pitchFamily="2" charset="2"/>
                        <a:buChar char="Ø"/>
                      </a:pPr>
                      <a:r>
                        <a:rPr lang="en-US" b="1" dirty="0" smtClean="0"/>
                        <a:t>COMPOSITION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itchFamily="2" charset="2"/>
                        <a:buChar char="ü"/>
                      </a:pPr>
                      <a:r>
                        <a:rPr lang="en-US" b="1" dirty="0" smtClean="0"/>
                        <a:t>CIVIL</a:t>
                      </a:r>
                      <a:r>
                        <a:rPr lang="en-US" b="1" baseline="0" dirty="0" smtClean="0"/>
                        <a:t> AFFAIRS SECTION (LEAD); CHILD PROTECTION SECTION ; DDRRR ; GENDER ; HR ; JMAC &amp; UNPOL</a:t>
                      </a:r>
                      <a:endParaRPr lang="en-US" b="1" dirty="0"/>
                    </a:p>
                  </a:txBody>
                  <a:tcPr/>
                </a:tc>
              </a:tr>
              <a:tr h="857391">
                <a:tc>
                  <a:txBody>
                    <a:bodyPr/>
                    <a:lstStyle/>
                    <a:p>
                      <a:pPr marL="285750" indent="-285750">
                        <a:buFont typeface="Wingdings" pitchFamily="2" charset="2"/>
                        <a:buChar char="Ø"/>
                      </a:pPr>
                      <a:r>
                        <a:rPr lang="en-US" b="1" dirty="0" smtClean="0"/>
                        <a:t>ROLE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itchFamily="2" charset="2"/>
                        <a:buChar char="ü"/>
                      </a:pPr>
                      <a:r>
                        <a:rPr lang="en-US" b="1" dirty="0" smtClean="0"/>
                        <a:t>PREVENTIVE AND PROACTIVE</a:t>
                      </a:r>
                    </a:p>
                    <a:p>
                      <a:pPr marL="285750" indent="-285750">
                        <a:buFont typeface="Wingdings" pitchFamily="2" charset="2"/>
                        <a:buChar char="ü"/>
                      </a:pPr>
                      <a:r>
                        <a:rPr lang="en-US" b="1" dirty="0" smtClean="0"/>
                        <a:t>SET</a:t>
                      </a:r>
                      <a:r>
                        <a:rPr lang="en-US" b="1" baseline="0" dirty="0" smtClean="0"/>
                        <a:t> UP ALERT MECHANISMS AND PROTECTION PLANS</a:t>
                      </a:r>
                      <a:endParaRPr lang="en-US" b="1" dirty="0"/>
                    </a:p>
                  </a:txBody>
                  <a:tcPr/>
                </a:tc>
              </a:tr>
              <a:tr h="536957">
                <a:tc>
                  <a:txBody>
                    <a:bodyPr/>
                    <a:lstStyle/>
                    <a:p>
                      <a:pPr marL="285750" indent="-285750">
                        <a:buFont typeface="Wingdings" pitchFamily="2" charset="2"/>
                        <a:buChar char="Ø"/>
                      </a:pPr>
                      <a:r>
                        <a:rPr lang="en-US" b="1" dirty="0" smtClean="0"/>
                        <a:t>DURATION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itchFamily="2" charset="2"/>
                        <a:buChar char="Ø"/>
                      </a:pPr>
                      <a:r>
                        <a:rPr lang="en-US" b="1" dirty="0" smtClean="0"/>
                        <a:t> 4-10  DAYS</a:t>
                      </a:r>
                      <a:endParaRPr lang="en-US" b="1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16298462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7DC3D25A-C8AE-406B-A9B1-B9972E6FC8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13">
                                            <p:graphicEl>
                                              <a:dgm id="{7DC3D25A-C8AE-406B-A9B1-B9972E6FC8A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4B57F4AB-99D7-4AE2-B893-33FA92F183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" dur="1000"/>
                                        <p:tgtEl>
                                          <p:spTgt spid="13">
                                            <p:graphicEl>
                                              <a:dgm id="{4B57F4AB-99D7-4AE2-B893-33FA92F183A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3" grpId="0">
        <p:bldSub>
          <a:bldDgm bld="one"/>
        </p:bldSub>
      </p:bldGraphic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 txBox="1">
            <a:spLocks noChangeArrowheads="1"/>
          </p:cNvSpPr>
          <p:nvPr/>
        </p:nvSpPr>
        <p:spPr bwMode="auto">
          <a:xfrm>
            <a:off x="0" y="2"/>
            <a:ext cx="9144000" cy="91439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scene3d>
            <a:camera prst="orthographicFront"/>
            <a:lightRig rig="chilly" dir="t"/>
          </a:scene3d>
          <a:sp3d prstMaterial="plastic">
            <a:bevelT/>
          </a:sp3d>
        </p:spPr>
        <p:txBody>
          <a:bodyPr tIns="182880" anchor="ctr"/>
          <a:lstStyle/>
          <a:p>
            <a:pPr algn="ctr">
              <a:lnSpc>
                <a:spcPct val="80000"/>
              </a:lnSpc>
              <a:defRPr/>
            </a:pPr>
            <a:r>
              <a:rPr lang="en-US" sz="3600" b="1" u="sng" dirty="0" smtClean="0">
                <a:solidFill>
                  <a:prstClr val="white"/>
                </a:solidFill>
                <a:cs typeface="Times New Roman" pitchFamily="18" charset="0"/>
              </a:rPr>
              <a:t>JOINT INVESTIGATION TEAM</a:t>
            </a:r>
            <a:endParaRPr lang="en-US" sz="3600" b="1" u="sng" dirty="0">
              <a:solidFill>
                <a:prstClr val="white"/>
              </a:solidFill>
              <a:cs typeface="Times New Roman" pitchFamily="18" charset="0"/>
            </a:endParaRPr>
          </a:p>
        </p:txBody>
      </p:sp>
      <p:graphicFrame>
        <p:nvGraphicFramePr>
          <p:cNvPr id="13" name="Diagram 12"/>
          <p:cNvGraphicFramePr/>
          <p:nvPr>
            <p:extLst>
              <p:ext uri="{D42A27DB-BD31-4B8C-83A1-F6EECF244321}">
                <p14:modId xmlns="" xmlns:p14="http://schemas.microsoft.com/office/powerpoint/2010/main" val="3887867918"/>
              </p:ext>
            </p:extLst>
          </p:nvPr>
        </p:nvGraphicFramePr>
        <p:xfrm>
          <a:off x="0" y="990600"/>
          <a:ext cx="9144000" cy="6096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223910058"/>
              </p:ext>
            </p:extLst>
          </p:nvPr>
        </p:nvGraphicFramePr>
        <p:xfrm>
          <a:off x="152400" y="1143000"/>
          <a:ext cx="8839200" cy="52769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19400"/>
                <a:gridCol w="6019800"/>
              </a:tblGrid>
              <a:tr h="555354">
                <a:tc>
                  <a:txBody>
                    <a:bodyPr/>
                    <a:lstStyle/>
                    <a:p>
                      <a:pPr algn="ctr"/>
                      <a:r>
                        <a:rPr lang="en-US" b="1" u="sng" dirty="0" smtClean="0"/>
                        <a:t>FACTORS</a:t>
                      </a:r>
                      <a:endParaRPr lang="en-US" b="1" u="sn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u="sng" dirty="0" smtClean="0"/>
                        <a:t>DESCRIPTION</a:t>
                      </a:r>
                      <a:endParaRPr lang="en-US" b="1" u="sng" dirty="0"/>
                    </a:p>
                  </a:txBody>
                  <a:tcPr/>
                </a:tc>
              </a:tr>
              <a:tr h="2143477">
                <a:tc>
                  <a:txBody>
                    <a:bodyPr/>
                    <a:lstStyle/>
                    <a:p>
                      <a:pPr marL="285750" indent="-285750">
                        <a:buFont typeface="Wingdings" pitchFamily="2" charset="2"/>
                        <a:buChar char="Ø"/>
                      </a:pPr>
                      <a:r>
                        <a:rPr lang="en-US" b="1" dirty="0" smtClean="0"/>
                        <a:t>OBJECTIVE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itchFamily="2" charset="2"/>
                        <a:buChar char="ü"/>
                      </a:pPr>
                      <a:r>
                        <a:rPr lang="en-US" b="1" dirty="0" smtClean="0"/>
                        <a:t>SUPPORT CONGOLESE JUSTICE IN CONDUCTING INVESTIGATIONS ON ALLEGED HUMAN RIGHTS VIOLATIONS ALLEGEDLY COMMITTED IN REMOTE/ INACCESSIBLE AREAS</a:t>
                      </a:r>
                    </a:p>
                    <a:p>
                      <a:pPr marL="285750" indent="-285750">
                        <a:buFont typeface="Wingdings" pitchFamily="2" charset="2"/>
                        <a:buChar char="ü"/>
                      </a:pPr>
                      <a:r>
                        <a:rPr lang="en-US" b="1" dirty="0" smtClean="0"/>
                        <a:t>PURSUE ALLEGED PERPETRATORS</a:t>
                      </a:r>
                      <a:r>
                        <a:rPr lang="en-US" b="1" baseline="0" dirty="0" smtClean="0"/>
                        <a:t> OF SUCH VIOLATIONS</a:t>
                      </a:r>
                    </a:p>
                    <a:p>
                      <a:pPr marL="285750" indent="-285750">
                        <a:buFont typeface="Wingdings" pitchFamily="2" charset="2"/>
                        <a:buChar char="ü"/>
                      </a:pPr>
                      <a:r>
                        <a:rPr lang="en-US" b="1" baseline="0" dirty="0" smtClean="0"/>
                        <a:t>PROTECTION OF VICTIMS, WITNESSES AND HUMAN RIGHTS DEFENDERS</a:t>
                      </a:r>
                      <a:endParaRPr lang="en-US" b="1" dirty="0"/>
                    </a:p>
                  </a:txBody>
                  <a:tcPr/>
                </a:tc>
              </a:tr>
              <a:tr h="1041289">
                <a:tc>
                  <a:txBody>
                    <a:bodyPr/>
                    <a:lstStyle/>
                    <a:p>
                      <a:pPr marL="285750" indent="-285750">
                        <a:buFont typeface="Wingdings" pitchFamily="2" charset="2"/>
                        <a:buChar char="Ø"/>
                      </a:pPr>
                      <a:r>
                        <a:rPr lang="en-US" b="1" dirty="0" smtClean="0"/>
                        <a:t>COMPOSITION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itchFamily="2" charset="2"/>
                        <a:buChar char="ü"/>
                      </a:pPr>
                      <a:r>
                        <a:rPr lang="en-US" b="1" dirty="0" smtClean="0"/>
                        <a:t>JHRO (LEAD) ; FARDC</a:t>
                      </a:r>
                      <a:r>
                        <a:rPr lang="en-US" b="1" baseline="0" dirty="0" smtClean="0"/>
                        <a:t> –MILITARY PROSECUTORS OR INSPECTORS &amp; CHILD PROTECTION SECTION</a:t>
                      </a:r>
                      <a:endParaRPr lang="en-US" b="1" dirty="0"/>
                    </a:p>
                  </a:txBody>
                  <a:tcPr/>
                </a:tc>
              </a:tr>
              <a:tr h="857391">
                <a:tc>
                  <a:txBody>
                    <a:bodyPr/>
                    <a:lstStyle/>
                    <a:p>
                      <a:pPr marL="285750" indent="-285750">
                        <a:buFont typeface="Wingdings" pitchFamily="2" charset="2"/>
                        <a:buChar char="Ø"/>
                      </a:pPr>
                      <a:r>
                        <a:rPr lang="en-US" b="1" dirty="0" smtClean="0"/>
                        <a:t>ROLE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itchFamily="2" charset="2"/>
                        <a:buChar char="ü"/>
                      </a:pPr>
                      <a:r>
                        <a:rPr lang="en-US" b="1" dirty="0" smtClean="0"/>
                        <a:t>POST-FACTO</a:t>
                      </a:r>
                      <a:r>
                        <a:rPr lang="en-US" b="1" baseline="0" dirty="0" smtClean="0"/>
                        <a:t> INTERVENTION</a:t>
                      </a:r>
                    </a:p>
                  </a:txBody>
                  <a:tcPr/>
                </a:tc>
              </a:tr>
              <a:tr h="536957">
                <a:tc>
                  <a:txBody>
                    <a:bodyPr/>
                    <a:lstStyle/>
                    <a:p>
                      <a:pPr marL="285750" indent="-285750">
                        <a:buFont typeface="Wingdings" pitchFamily="2" charset="2"/>
                        <a:buChar char="Ø"/>
                      </a:pPr>
                      <a:r>
                        <a:rPr lang="en-US" b="1" dirty="0" smtClean="0"/>
                        <a:t>DURATION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itchFamily="2" charset="2"/>
                        <a:buChar char="Ø"/>
                      </a:pPr>
                      <a:r>
                        <a:rPr lang="en-US" b="1" dirty="0" smtClean="0"/>
                        <a:t>1-3 DAYS</a:t>
                      </a:r>
                      <a:endParaRPr lang="en-US" b="1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410615646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7DC3D25A-C8AE-406B-A9B1-B9972E6FC8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13">
                                            <p:graphicEl>
                                              <a:dgm id="{7DC3D25A-C8AE-406B-A9B1-B9972E6FC8A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4B57F4AB-99D7-4AE2-B893-33FA92F183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" dur="1000"/>
                                        <p:tgtEl>
                                          <p:spTgt spid="13">
                                            <p:graphicEl>
                                              <a:dgm id="{4B57F4AB-99D7-4AE2-B893-33FA92F183A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3" grpId="0">
        <p:bldSub>
          <a:bldDgm bld="one"/>
        </p:bldSub>
      </p:bldGraphic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 txBox="1">
            <a:spLocks noChangeArrowheads="1"/>
          </p:cNvSpPr>
          <p:nvPr/>
        </p:nvSpPr>
        <p:spPr bwMode="auto">
          <a:xfrm>
            <a:off x="0" y="2"/>
            <a:ext cx="9144000" cy="91439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scene3d>
            <a:camera prst="orthographicFront"/>
            <a:lightRig rig="chilly" dir="t"/>
          </a:scene3d>
          <a:sp3d prstMaterial="plastic">
            <a:bevelT/>
          </a:sp3d>
        </p:spPr>
        <p:txBody>
          <a:bodyPr tIns="182880" anchor="ctr"/>
          <a:lstStyle/>
          <a:p>
            <a:pPr algn="ctr">
              <a:lnSpc>
                <a:spcPct val="80000"/>
              </a:lnSpc>
              <a:defRPr/>
            </a:pPr>
            <a:r>
              <a:rPr lang="en-US" sz="3600" b="1" u="sng" dirty="0" smtClean="0">
                <a:solidFill>
                  <a:prstClr val="white"/>
                </a:solidFill>
                <a:cs typeface="Times New Roman" pitchFamily="18" charset="0"/>
              </a:rPr>
              <a:t>JOINT MONITORING TEAM</a:t>
            </a:r>
            <a:endParaRPr lang="en-US" sz="3600" b="1" u="sng" dirty="0">
              <a:solidFill>
                <a:prstClr val="white"/>
              </a:solidFill>
              <a:cs typeface="Times New Roman" pitchFamily="18" charset="0"/>
            </a:endParaRPr>
          </a:p>
        </p:txBody>
      </p:sp>
      <p:graphicFrame>
        <p:nvGraphicFramePr>
          <p:cNvPr id="13" name="Diagram 12"/>
          <p:cNvGraphicFramePr/>
          <p:nvPr>
            <p:extLst>
              <p:ext uri="{D42A27DB-BD31-4B8C-83A1-F6EECF244321}">
                <p14:modId xmlns="" xmlns:p14="http://schemas.microsoft.com/office/powerpoint/2010/main" val="1148853943"/>
              </p:ext>
            </p:extLst>
          </p:nvPr>
        </p:nvGraphicFramePr>
        <p:xfrm>
          <a:off x="0" y="990600"/>
          <a:ext cx="9144000" cy="6096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710268736"/>
              </p:ext>
            </p:extLst>
          </p:nvPr>
        </p:nvGraphicFramePr>
        <p:xfrm>
          <a:off x="152400" y="1143000"/>
          <a:ext cx="8839200" cy="52187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19400"/>
                <a:gridCol w="6019800"/>
              </a:tblGrid>
              <a:tr h="555354">
                <a:tc>
                  <a:txBody>
                    <a:bodyPr/>
                    <a:lstStyle/>
                    <a:p>
                      <a:pPr algn="ctr"/>
                      <a:r>
                        <a:rPr lang="en-US" b="1" u="sng" dirty="0" smtClean="0"/>
                        <a:t>FACTORS</a:t>
                      </a:r>
                      <a:endParaRPr lang="en-US" b="1" u="sn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u="sng" dirty="0" smtClean="0"/>
                        <a:t>DESCRIPTION</a:t>
                      </a:r>
                      <a:endParaRPr lang="en-US" b="1" u="sng" dirty="0"/>
                    </a:p>
                  </a:txBody>
                  <a:tcPr/>
                </a:tc>
              </a:tr>
              <a:tr h="2143477">
                <a:tc>
                  <a:txBody>
                    <a:bodyPr/>
                    <a:lstStyle/>
                    <a:p>
                      <a:pPr marL="285750" indent="-285750">
                        <a:buFont typeface="Wingdings" pitchFamily="2" charset="2"/>
                        <a:buChar char="Ø"/>
                      </a:pPr>
                      <a:r>
                        <a:rPr lang="en-US" b="1" dirty="0" smtClean="0"/>
                        <a:t>OBJECTIVE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itchFamily="2" charset="2"/>
                        <a:buChar char="ü"/>
                      </a:pPr>
                      <a:r>
                        <a:rPr lang="en-US" b="1" dirty="0" smtClean="0"/>
                        <a:t>DEPLOYED IN SUPPORT OF MONUSCO STRATEGY TO RESTORE STATE AUTHORITY BY DEPLOYING PNC UNITS, GOVERNMENT AND JUSTICE DELEGATES TO STABILISED ZONES IN</a:t>
                      </a:r>
                      <a:r>
                        <a:rPr lang="en-US" b="1" baseline="0" dirty="0" smtClean="0"/>
                        <a:t> EASTERN  PROVINCES AFTER DISENGAGEMENT OF ARMED GROUPS IS COMPLETED</a:t>
                      </a:r>
                    </a:p>
                    <a:p>
                      <a:pPr marL="285750" indent="-285750">
                        <a:buFont typeface="Wingdings" pitchFamily="2" charset="2"/>
                        <a:buChar char="ü"/>
                      </a:pPr>
                      <a:r>
                        <a:rPr lang="en-US" b="1" baseline="0" dirty="0" smtClean="0"/>
                        <a:t>OBSERVE, SUPERVISE AND MONITOR FUNCTIONING OF ALL CONGOLESE CIVIL SERVANTS</a:t>
                      </a:r>
                      <a:endParaRPr lang="en-US" b="1" dirty="0"/>
                    </a:p>
                  </a:txBody>
                  <a:tcPr/>
                </a:tc>
              </a:tr>
              <a:tr h="1041289">
                <a:tc>
                  <a:txBody>
                    <a:bodyPr/>
                    <a:lstStyle/>
                    <a:p>
                      <a:pPr marL="285750" indent="-285750">
                        <a:buFont typeface="Wingdings" pitchFamily="2" charset="2"/>
                        <a:buChar char="Ø"/>
                      </a:pPr>
                      <a:r>
                        <a:rPr lang="en-US" b="1" dirty="0" smtClean="0"/>
                        <a:t>COMPOSITION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itchFamily="2" charset="2"/>
                        <a:buChar char="ü"/>
                      </a:pPr>
                      <a:r>
                        <a:rPr lang="en-US" b="1" dirty="0" smtClean="0"/>
                        <a:t>UNPOL</a:t>
                      </a:r>
                      <a:r>
                        <a:rPr lang="en-US" b="1" baseline="0" dirty="0" smtClean="0"/>
                        <a:t> AND CIVILIAN OBSERVERS SECONDED BY </a:t>
                      </a:r>
                      <a:r>
                        <a:rPr lang="en-US" b="1" i="1" baseline="0" dirty="0" smtClean="0"/>
                        <a:t>FOLKE BERNADOTTE ACADEMY </a:t>
                      </a:r>
                      <a:r>
                        <a:rPr lang="en-US" b="1" baseline="0" dirty="0" smtClean="0"/>
                        <a:t>THROUGH UNDP (UNDER AUTHORITY OF POLICE COMMISSIONER)</a:t>
                      </a:r>
                      <a:endParaRPr lang="en-US" b="1" dirty="0"/>
                    </a:p>
                  </a:txBody>
                  <a:tcPr/>
                </a:tc>
              </a:tr>
              <a:tr h="857391">
                <a:tc>
                  <a:txBody>
                    <a:bodyPr/>
                    <a:lstStyle/>
                    <a:p>
                      <a:pPr marL="285750" indent="-285750">
                        <a:buFont typeface="Wingdings" pitchFamily="2" charset="2"/>
                        <a:buChar char="Ø"/>
                      </a:pPr>
                      <a:r>
                        <a:rPr lang="en-US" b="1" dirty="0" smtClean="0"/>
                        <a:t>ROLE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itchFamily="2" charset="2"/>
                        <a:buChar char="ü"/>
                      </a:pPr>
                      <a:r>
                        <a:rPr lang="en-US" b="1" dirty="0" smtClean="0"/>
                        <a:t>MONITOR, SUPPORT AND ADVISE THE PUBLIC SERVICES- POLICE, CIVIL ADMINISTRATION AND JUSTICE DEPARTMENTS</a:t>
                      </a:r>
                      <a:endParaRPr lang="en-US" b="1" baseline="0" dirty="0" smtClean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242395773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7DC3D25A-C8AE-406B-A9B1-B9972E6FC8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13">
                                            <p:graphicEl>
                                              <a:dgm id="{7DC3D25A-C8AE-406B-A9B1-B9972E6FC8A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4B57F4AB-99D7-4AE2-B893-33FA92F183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" dur="1000"/>
                                        <p:tgtEl>
                                          <p:spTgt spid="13">
                                            <p:graphicEl>
                                              <a:dgm id="{4B57F4AB-99D7-4AE2-B893-33FA92F183A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3" grpId="0">
        <p:bldSub>
          <a:bldDgm bld="one"/>
        </p:bldSub>
      </p:bldGraphic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33400"/>
            <a:ext cx="8869990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97221" y="4495800"/>
            <a:ext cx="8991600" cy="914400"/>
          </a:xfrm>
          <a:prstGeom prst="roundRect">
            <a:avLst/>
          </a:prstGeom>
          <a:solidFill>
            <a:srgbClr val="FFFF66"/>
          </a:solidFill>
          <a:effectLst>
            <a:glow rad="228600">
              <a:schemeClr val="accent6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  <a:softEdge rad="127000"/>
          </a:effectLst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/>
          <a:lstStyle/>
          <a:p>
            <a:pPr algn="ctr"/>
            <a:r>
              <a:rPr lang="en-US" sz="3600" b="1" u="sng" dirty="0" smtClean="0">
                <a:solidFill>
                  <a:srgbClr val="000000"/>
                </a:solidFill>
              </a:rPr>
              <a:t>GENDER EXPERIENCE : MONUSCO</a:t>
            </a:r>
            <a:endParaRPr lang="en-US" sz="3600" b="1" u="sng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07301927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 txBox="1">
            <a:spLocks noChangeArrowheads="1"/>
          </p:cNvSpPr>
          <p:nvPr/>
        </p:nvSpPr>
        <p:spPr bwMode="auto">
          <a:xfrm>
            <a:off x="0" y="2"/>
            <a:ext cx="9144000" cy="91439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scene3d>
            <a:camera prst="orthographicFront"/>
            <a:lightRig rig="chilly" dir="t"/>
          </a:scene3d>
          <a:sp3d prstMaterial="plastic">
            <a:bevelT/>
          </a:sp3d>
        </p:spPr>
        <p:txBody>
          <a:bodyPr tIns="182880" anchor="ctr"/>
          <a:lstStyle/>
          <a:p>
            <a:pPr algn="ctr">
              <a:lnSpc>
                <a:spcPct val="80000"/>
              </a:lnSpc>
              <a:defRPr/>
            </a:pPr>
            <a:r>
              <a:rPr lang="en-US" sz="4800" b="1" u="sng" dirty="0" smtClean="0">
                <a:solidFill>
                  <a:prstClr val="white"/>
                </a:solidFill>
                <a:cs typeface="Times New Roman" pitchFamily="18" charset="0"/>
              </a:rPr>
              <a:t>MILOBS</a:t>
            </a:r>
            <a:endParaRPr lang="en-US" sz="4800" b="1" u="sng" dirty="0">
              <a:solidFill>
                <a:prstClr val="white"/>
              </a:solidFill>
              <a:cs typeface="Times New Roman" pitchFamily="18" charset="0"/>
            </a:endParaRPr>
          </a:p>
        </p:txBody>
      </p:sp>
      <p:graphicFrame>
        <p:nvGraphicFramePr>
          <p:cNvPr id="13" name="Diagram 12"/>
          <p:cNvGraphicFramePr/>
          <p:nvPr>
            <p:extLst>
              <p:ext uri="{D42A27DB-BD31-4B8C-83A1-F6EECF244321}">
                <p14:modId xmlns="" xmlns:p14="http://schemas.microsoft.com/office/powerpoint/2010/main" val="222812347"/>
              </p:ext>
            </p:extLst>
          </p:nvPr>
        </p:nvGraphicFramePr>
        <p:xfrm>
          <a:off x="0" y="990600"/>
          <a:ext cx="9144000" cy="6096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5080" y="1295400"/>
            <a:ext cx="8988736" cy="6001643"/>
          </a:xfrm>
          <a:prstGeom prst="rect">
            <a:avLst/>
          </a:prstGeom>
          <a:solidFill>
            <a:srgbClr val="000000">
              <a:alpha val="69804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2400" b="1" dirty="0" smtClean="0">
                <a:solidFill>
                  <a:schemeClr val="bg1"/>
                </a:solidFill>
              </a:rPr>
              <a:t>24 FEMALE MILOBS IN MISSION – 16 DEPLOYED  IN TEAM SITES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2400" b="1" dirty="0" smtClean="0">
                <a:solidFill>
                  <a:schemeClr val="bg1"/>
                </a:solidFill>
              </a:rPr>
              <a:t>FEMALE MILOBS ARE DEPLOYED IN PAIRS – RAINBOW CONCEPT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2400" b="1" u="sng" dirty="0" smtClean="0">
                <a:solidFill>
                  <a:schemeClr val="bg1"/>
                </a:solidFill>
              </a:rPr>
              <a:t>VALUE ADDITION TO TEAM SITES WITH FEMALE MILOBs</a:t>
            </a:r>
            <a:endParaRPr lang="en-US" sz="2400" b="1" dirty="0" smtClean="0">
              <a:solidFill>
                <a:schemeClr val="bg1"/>
              </a:solidFill>
            </a:endParaRPr>
          </a:p>
          <a:p>
            <a:pPr marL="742950" lvl="1" indent="-285750">
              <a:buFont typeface="Wingdings" pitchFamily="2" charset="2"/>
              <a:buChar char="Ø"/>
            </a:pPr>
            <a:r>
              <a:rPr lang="en-US" sz="2400" b="1" dirty="0" smtClean="0">
                <a:solidFill>
                  <a:schemeClr val="bg1"/>
                </a:solidFill>
              </a:rPr>
              <a:t>CONSULT WITH LOCAL WOMEN – INFORMATION GATHERING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US" sz="2400" b="1" dirty="0" smtClean="0">
                <a:solidFill>
                  <a:schemeClr val="bg1"/>
                </a:solidFill>
              </a:rPr>
              <a:t>ASSIST IN IDENTIFICATION OF PATROL ROUTES BASED ON THREATS TO WOMEN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US" sz="2400" b="1" dirty="0" smtClean="0">
                <a:solidFill>
                  <a:schemeClr val="bg1"/>
                </a:solidFill>
              </a:rPr>
              <a:t>MIXED PATROLS – BETTER INTERACTION WITH LOCALS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US" sz="2400" b="1" dirty="0" smtClean="0">
                <a:solidFill>
                  <a:schemeClr val="bg1"/>
                </a:solidFill>
              </a:rPr>
              <a:t>INCREASED OUTREACH TO WOMEN AND CHILDREN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US" sz="2400" b="1" dirty="0" smtClean="0">
                <a:solidFill>
                  <a:schemeClr val="bg1"/>
                </a:solidFill>
              </a:rPr>
              <a:t>GREATER OUTREACH IN ASSISTANCE TO VICTIMS OF HRV AND SEXUAL VIOLENCE</a:t>
            </a:r>
          </a:p>
          <a:p>
            <a:pPr marL="742950" lvl="1" indent="-285750">
              <a:buFont typeface="Wingdings" pitchFamily="2" charset="2"/>
              <a:buChar char="Ø"/>
            </a:pP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139075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7DC3D25A-C8AE-406B-A9B1-B9972E6FC8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13">
                                            <p:graphicEl>
                                              <a:dgm id="{7DC3D25A-C8AE-406B-A9B1-B9972E6FC8A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4B57F4AB-99D7-4AE2-B893-33FA92F183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" dur="1000"/>
                                        <p:tgtEl>
                                          <p:spTgt spid="13">
                                            <p:graphicEl>
                                              <a:dgm id="{4B57F4AB-99D7-4AE2-B893-33FA92F183A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3" grpId="0">
        <p:bldSub>
          <a:bldDgm bld="one"/>
        </p:bldSub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world_600w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217025" cy="6911975"/>
          </a:xfrm>
          <a:solidFill>
            <a:srgbClr val="0000FF">
              <a:alpha val="59999"/>
            </a:srgbClr>
          </a:solidFill>
        </p:spPr>
      </p:pic>
      <p:grpSp>
        <p:nvGrpSpPr>
          <p:cNvPr id="18435" name="Group 3"/>
          <p:cNvGrpSpPr>
            <a:grpSpLocks/>
          </p:cNvGrpSpPr>
          <p:nvPr/>
        </p:nvGrpSpPr>
        <p:grpSpPr bwMode="auto">
          <a:xfrm>
            <a:off x="2338388" y="1668463"/>
            <a:ext cx="5676900" cy="2965450"/>
            <a:chOff x="1473" y="1051"/>
            <a:chExt cx="3576" cy="1868"/>
          </a:xfrm>
        </p:grpSpPr>
        <p:sp>
          <p:nvSpPr>
            <p:cNvPr id="18452" name="Freeform 5"/>
            <p:cNvSpPr>
              <a:spLocks/>
            </p:cNvSpPr>
            <p:nvPr/>
          </p:nvSpPr>
          <p:spPr bwMode="auto">
            <a:xfrm>
              <a:off x="1924" y="2796"/>
              <a:ext cx="96" cy="123"/>
            </a:xfrm>
            <a:custGeom>
              <a:avLst/>
              <a:gdLst>
                <a:gd name="T0" fmla="*/ 8 w 96"/>
                <a:gd name="T1" fmla="*/ 36 h 123"/>
                <a:gd name="T2" fmla="*/ 16 w 96"/>
                <a:gd name="T3" fmla="*/ 116 h 123"/>
                <a:gd name="T4" fmla="*/ 93 w 96"/>
                <a:gd name="T5" fmla="*/ 78 h 123"/>
                <a:gd name="T6" fmla="*/ 66 w 96"/>
                <a:gd name="T7" fmla="*/ 18 h 123"/>
                <a:gd name="T8" fmla="*/ 8 w 96"/>
                <a:gd name="T9" fmla="*/ 36 h 1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6"/>
                <a:gd name="T16" fmla="*/ 0 h 123"/>
                <a:gd name="T17" fmla="*/ 96 w 96"/>
                <a:gd name="T18" fmla="*/ 123 h 12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6" h="123">
                  <a:moveTo>
                    <a:pt x="8" y="36"/>
                  </a:moveTo>
                  <a:cubicBezTo>
                    <a:pt x="0" y="52"/>
                    <a:pt x="2" y="109"/>
                    <a:pt x="16" y="116"/>
                  </a:cubicBezTo>
                  <a:cubicBezTo>
                    <a:pt x="30" y="123"/>
                    <a:pt x="85" y="94"/>
                    <a:pt x="93" y="78"/>
                  </a:cubicBezTo>
                  <a:cubicBezTo>
                    <a:pt x="88" y="28"/>
                    <a:pt x="96" y="49"/>
                    <a:pt x="66" y="18"/>
                  </a:cubicBezTo>
                  <a:cubicBezTo>
                    <a:pt x="54" y="4"/>
                    <a:pt x="28" y="0"/>
                    <a:pt x="8" y="36"/>
                  </a:cubicBezTo>
                  <a:close/>
                </a:path>
              </a:pathLst>
            </a:custGeom>
            <a:solidFill>
              <a:srgbClr val="FF3300">
                <a:alpha val="65097"/>
              </a:srgbClr>
            </a:solidFill>
            <a:ln w="9525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 smtClean="0">
                <a:solidFill>
                  <a:prstClr val="white"/>
                </a:solidFill>
                <a:latin typeface="Arial" charset="0"/>
              </a:endParaRPr>
            </a:p>
          </p:txBody>
        </p:sp>
        <p:sp>
          <p:nvSpPr>
            <p:cNvPr id="18453" name="Freeform 6"/>
            <p:cNvSpPr>
              <a:spLocks/>
            </p:cNvSpPr>
            <p:nvPr/>
          </p:nvSpPr>
          <p:spPr bwMode="auto">
            <a:xfrm>
              <a:off x="1473" y="1896"/>
              <a:ext cx="57" cy="94"/>
            </a:xfrm>
            <a:custGeom>
              <a:avLst/>
              <a:gdLst>
                <a:gd name="T0" fmla="*/ 39 w 57"/>
                <a:gd name="T1" fmla="*/ 0 h 94"/>
                <a:gd name="T2" fmla="*/ 3 w 57"/>
                <a:gd name="T3" fmla="*/ 48 h 94"/>
                <a:gd name="T4" fmla="*/ 9 w 57"/>
                <a:gd name="T5" fmla="*/ 78 h 94"/>
                <a:gd name="T6" fmla="*/ 57 w 57"/>
                <a:gd name="T7" fmla="*/ 54 h 94"/>
                <a:gd name="T8" fmla="*/ 39 w 57"/>
                <a:gd name="T9" fmla="*/ 0 h 9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7"/>
                <a:gd name="T16" fmla="*/ 0 h 94"/>
                <a:gd name="T17" fmla="*/ 57 w 57"/>
                <a:gd name="T18" fmla="*/ 94 h 9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7" h="94">
                  <a:moveTo>
                    <a:pt x="39" y="0"/>
                  </a:moveTo>
                  <a:cubicBezTo>
                    <a:pt x="18" y="14"/>
                    <a:pt x="11" y="24"/>
                    <a:pt x="3" y="48"/>
                  </a:cubicBezTo>
                  <a:cubicBezTo>
                    <a:pt x="5" y="58"/>
                    <a:pt x="0" y="73"/>
                    <a:pt x="9" y="78"/>
                  </a:cubicBezTo>
                  <a:cubicBezTo>
                    <a:pt x="37" y="94"/>
                    <a:pt x="47" y="68"/>
                    <a:pt x="57" y="54"/>
                  </a:cubicBezTo>
                  <a:cubicBezTo>
                    <a:pt x="53" y="36"/>
                    <a:pt x="53" y="14"/>
                    <a:pt x="39" y="0"/>
                  </a:cubicBezTo>
                  <a:close/>
                </a:path>
              </a:pathLst>
            </a:custGeom>
            <a:solidFill>
              <a:srgbClr val="FF3300">
                <a:alpha val="65097"/>
              </a:srgbClr>
            </a:solidFill>
            <a:ln w="9525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 smtClean="0">
                <a:solidFill>
                  <a:prstClr val="white"/>
                </a:solidFill>
                <a:latin typeface="Arial" charset="0"/>
              </a:endParaRPr>
            </a:p>
          </p:txBody>
        </p:sp>
        <p:sp>
          <p:nvSpPr>
            <p:cNvPr id="18454" name="Freeform 7"/>
            <p:cNvSpPr>
              <a:spLocks/>
            </p:cNvSpPr>
            <p:nvPr/>
          </p:nvSpPr>
          <p:spPr bwMode="auto">
            <a:xfrm>
              <a:off x="3150" y="2626"/>
              <a:ext cx="271" cy="262"/>
            </a:xfrm>
            <a:custGeom>
              <a:avLst/>
              <a:gdLst>
                <a:gd name="T0" fmla="*/ 0 w 271"/>
                <a:gd name="T1" fmla="*/ 140 h 262"/>
                <a:gd name="T2" fmla="*/ 60 w 271"/>
                <a:gd name="T3" fmla="*/ 128 h 262"/>
                <a:gd name="T4" fmla="*/ 72 w 271"/>
                <a:gd name="T5" fmla="*/ 74 h 262"/>
                <a:gd name="T6" fmla="*/ 90 w 271"/>
                <a:gd name="T7" fmla="*/ 68 h 262"/>
                <a:gd name="T8" fmla="*/ 156 w 271"/>
                <a:gd name="T9" fmla="*/ 62 h 262"/>
                <a:gd name="T10" fmla="*/ 194 w 271"/>
                <a:gd name="T11" fmla="*/ 2 h 262"/>
                <a:gd name="T12" fmla="*/ 240 w 271"/>
                <a:gd name="T13" fmla="*/ 14 h 262"/>
                <a:gd name="T14" fmla="*/ 210 w 271"/>
                <a:gd name="T15" fmla="*/ 206 h 262"/>
                <a:gd name="T16" fmla="*/ 96 w 271"/>
                <a:gd name="T17" fmla="*/ 242 h 262"/>
                <a:gd name="T18" fmla="*/ 24 w 271"/>
                <a:gd name="T19" fmla="*/ 254 h 262"/>
                <a:gd name="T20" fmla="*/ 18 w 271"/>
                <a:gd name="T21" fmla="*/ 212 h 262"/>
                <a:gd name="T22" fmla="*/ 0 w 271"/>
                <a:gd name="T23" fmla="*/ 140 h 26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71"/>
                <a:gd name="T37" fmla="*/ 0 h 262"/>
                <a:gd name="T38" fmla="*/ 271 w 271"/>
                <a:gd name="T39" fmla="*/ 262 h 262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71" h="262">
                  <a:moveTo>
                    <a:pt x="0" y="140"/>
                  </a:moveTo>
                  <a:cubicBezTo>
                    <a:pt x="20" y="135"/>
                    <a:pt x="42" y="138"/>
                    <a:pt x="60" y="128"/>
                  </a:cubicBezTo>
                  <a:cubicBezTo>
                    <a:pt x="76" y="119"/>
                    <a:pt x="63" y="90"/>
                    <a:pt x="72" y="74"/>
                  </a:cubicBezTo>
                  <a:cubicBezTo>
                    <a:pt x="75" y="69"/>
                    <a:pt x="84" y="69"/>
                    <a:pt x="90" y="68"/>
                  </a:cubicBezTo>
                  <a:cubicBezTo>
                    <a:pt x="112" y="65"/>
                    <a:pt x="134" y="64"/>
                    <a:pt x="156" y="62"/>
                  </a:cubicBezTo>
                  <a:cubicBezTo>
                    <a:pt x="175" y="34"/>
                    <a:pt x="161" y="13"/>
                    <a:pt x="194" y="2"/>
                  </a:cubicBezTo>
                  <a:cubicBezTo>
                    <a:pt x="200" y="0"/>
                    <a:pt x="240" y="14"/>
                    <a:pt x="240" y="14"/>
                  </a:cubicBezTo>
                  <a:cubicBezTo>
                    <a:pt x="245" y="76"/>
                    <a:pt x="271" y="166"/>
                    <a:pt x="210" y="206"/>
                  </a:cubicBezTo>
                  <a:cubicBezTo>
                    <a:pt x="180" y="251"/>
                    <a:pt x="161" y="237"/>
                    <a:pt x="96" y="242"/>
                  </a:cubicBezTo>
                  <a:cubicBezTo>
                    <a:pt x="55" y="256"/>
                    <a:pt x="74" y="262"/>
                    <a:pt x="24" y="254"/>
                  </a:cubicBezTo>
                  <a:cubicBezTo>
                    <a:pt x="1" y="219"/>
                    <a:pt x="18" y="255"/>
                    <a:pt x="18" y="212"/>
                  </a:cubicBezTo>
                  <a:cubicBezTo>
                    <a:pt x="18" y="186"/>
                    <a:pt x="11" y="163"/>
                    <a:pt x="0" y="140"/>
                  </a:cubicBezTo>
                  <a:close/>
                </a:path>
              </a:pathLst>
            </a:custGeom>
            <a:solidFill>
              <a:srgbClr val="FF3300">
                <a:alpha val="65097"/>
              </a:srgbClr>
            </a:solidFill>
            <a:ln w="9525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 smtClean="0">
                <a:solidFill>
                  <a:prstClr val="white"/>
                </a:solidFill>
                <a:latin typeface="Arial" charset="0"/>
              </a:endParaRPr>
            </a:p>
          </p:txBody>
        </p:sp>
        <p:sp>
          <p:nvSpPr>
            <p:cNvPr id="18455" name="Freeform 8"/>
            <p:cNvSpPr>
              <a:spLocks/>
            </p:cNvSpPr>
            <p:nvPr/>
          </p:nvSpPr>
          <p:spPr bwMode="auto">
            <a:xfrm>
              <a:off x="3402" y="2388"/>
              <a:ext cx="71" cy="132"/>
            </a:xfrm>
            <a:custGeom>
              <a:avLst/>
              <a:gdLst>
                <a:gd name="T0" fmla="*/ 0 w 71"/>
                <a:gd name="T1" fmla="*/ 54 h 132"/>
                <a:gd name="T2" fmla="*/ 12 w 71"/>
                <a:gd name="T3" fmla="*/ 90 h 132"/>
                <a:gd name="T4" fmla="*/ 18 w 71"/>
                <a:gd name="T5" fmla="*/ 126 h 132"/>
                <a:gd name="T6" fmla="*/ 36 w 71"/>
                <a:gd name="T7" fmla="*/ 132 h 132"/>
                <a:gd name="T8" fmla="*/ 48 w 71"/>
                <a:gd name="T9" fmla="*/ 54 h 132"/>
                <a:gd name="T10" fmla="*/ 36 w 71"/>
                <a:gd name="T11" fmla="*/ 18 h 132"/>
                <a:gd name="T12" fmla="*/ 30 w 71"/>
                <a:gd name="T13" fmla="*/ 0 h 132"/>
                <a:gd name="T14" fmla="*/ 0 w 71"/>
                <a:gd name="T15" fmla="*/ 54 h 13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71"/>
                <a:gd name="T25" fmla="*/ 0 h 132"/>
                <a:gd name="T26" fmla="*/ 71 w 71"/>
                <a:gd name="T27" fmla="*/ 132 h 13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71" h="132">
                  <a:moveTo>
                    <a:pt x="0" y="54"/>
                  </a:moveTo>
                  <a:cubicBezTo>
                    <a:pt x="4" y="66"/>
                    <a:pt x="8" y="78"/>
                    <a:pt x="12" y="90"/>
                  </a:cubicBezTo>
                  <a:cubicBezTo>
                    <a:pt x="16" y="102"/>
                    <a:pt x="12" y="115"/>
                    <a:pt x="18" y="126"/>
                  </a:cubicBezTo>
                  <a:cubicBezTo>
                    <a:pt x="21" y="131"/>
                    <a:pt x="30" y="130"/>
                    <a:pt x="36" y="132"/>
                  </a:cubicBezTo>
                  <a:cubicBezTo>
                    <a:pt x="71" y="109"/>
                    <a:pt x="60" y="123"/>
                    <a:pt x="48" y="54"/>
                  </a:cubicBezTo>
                  <a:cubicBezTo>
                    <a:pt x="46" y="42"/>
                    <a:pt x="40" y="30"/>
                    <a:pt x="36" y="18"/>
                  </a:cubicBezTo>
                  <a:cubicBezTo>
                    <a:pt x="34" y="12"/>
                    <a:pt x="30" y="0"/>
                    <a:pt x="30" y="0"/>
                  </a:cubicBezTo>
                  <a:cubicBezTo>
                    <a:pt x="18" y="18"/>
                    <a:pt x="12" y="36"/>
                    <a:pt x="0" y="54"/>
                  </a:cubicBezTo>
                  <a:close/>
                </a:path>
              </a:pathLst>
            </a:custGeom>
            <a:solidFill>
              <a:srgbClr val="FF3300">
                <a:alpha val="65097"/>
              </a:srgbClr>
            </a:solidFill>
            <a:ln w="9525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 smtClean="0">
                <a:solidFill>
                  <a:prstClr val="white"/>
                </a:solidFill>
                <a:latin typeface="Arial" charset="0"/>
              </a:endParaRPr>
            </a:p>
          </p:txBody>
        </p:sp>
        <p:sp>
          <p:nvSpPr>
            <p:cNvPr id="18456" name="Freeform 9"/>
            <p:cNvSpPr>
              <a:spLocks/>
            </p:cNvSpPr>
            <p:nvPr/>
          </p:nvSpPr>
          <p:spPr bwMode="auto">
            <a:xfrm>
              <a:off x="3285" y="1530"/>
              <a:ext cx="135" cy="225"/>
            </a:xfrm>
            <a:custGeom>
              <a:avLst/>
              <a:gdLst>
                <a:gd name="T0" fmla="*/ 0 w 96"/>
                <a:gd name="T1" fmla="*/ 2147483647 h 94"/>
                <a:gd name="T2" fmla="*/ 1647492 w 96"/>
                <a:gd name="T3" fmla="*/ 2147483647 h 94"/>
                <a:gd name="T4" fmla="*/ 1832979 w 96"/>
                <a:gd name="T5" fmla="*/ 2147483647 h 94"/>
                <a:gd name="T6" fmla="*/ 2503571 w 96"/>
                <a:gd name="T7" fmla="*/ 2147483647 h 94"/>
                <a:gd name="T8" fmla="*/ 1832979 w 96"/>
                <a:gd name="T9" fmla="*/ 2147483647 h 94"/>
                <a:gd name="T10" fmla="*/ 828946 w 96"/>
                <a:gd name="T11" fmla="*/ 0 h 94"/>
                <a:gd name="T12" fmla="*/ 0 w 96"/>
                <a:gd name="T13" fmla="*/ 2147483647 h 9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96"/>
                <a:gd name="T22" fmla="*/ 0 h 94"/>
                <a:gd name="T23" fmla="*/ 96 w 96"/>
                <a:gd name="T24" fmla="*/ 94 h 9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96" h="94">
                  <a:moveTo>
                    <a:pt x="0" y="42"/>
                  </a:moveTo>
                  <a:cubicBezTo>
                    <a:pt x="20" y="56"/>
                    <a:pt x="36" y="60"/>
                    <a:pt x="60" y="66"/>
                  </a:cubicBezTo>
                  <a:cubicBezTo>
                    <a:pt x="62" y="74"/>
                    <a:pt x="59" y="86"/>
                    <a:pt x="66" y="90"/>
                  </a:cubicBezTo>
                  <a:cubicBezTo>
                    <a:pt x="73" y="94"/>
                    <a:pt x="86" y="91"/>
                    <a:pt x="90" y="84"/>
                  </a:cubicBezTo>
                  <a:cubicBezTo>
                    <a:pt x="96" y="74"/>
                    <a:pt x="73" y="31"/>
                    <a:pt x="66" y="24"/>
                  </a:cubicBezTo>
                  <a:cubicBezTo>
                    <a:pt x="55" y="15"/>
                    <a:pt x="30" y="0"/>
                    <a:pt x="30" y="0"/>
                  </a:cubicBezTo>
                  <a:cubicBezTo>
                    <a:pt x="0" y="10"/>
                    <a:pt x="14" y="0"/>
                    <a:pt x="0" y="42"/>
                  </a:cubicBezTo>
                  <a:close/>
                </a:path>
              </a:pathLst>
            </a:custGeom>
            <a:solidFill>
              <a:srgbClr val="FF3300">
                <a:alpha val="65097"/>
              </a:srgbClr>
            </a:solidFill>
            <a:ln w="9525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 smtClean="0">
                <a:solidFill>
                  <a:prstClr val="white"/>
                </a:solidFill>
                <a:latin typeface="Arial" charset="0"/>
              </a:endParaRPr>
            </a:p>
          </p:txBody>
        </p:sp>
        <p:sp>
          <p:nvSpPr>
            <p:cNvPr id="18457" name="Freeform 10"/>
            <p:cNvSpPr>
              <a:spLocks/>
            </p:cNvSpPr>
            <p:nvPr/>
          </p:nvSpPr>
          <p:spPr bwMode="auto">
            <a:xfrm>
              <a:off x="2682" y="1478"/>
              <a:ext cx="168" cy="162"/>
            </a:xfrm>
            <a:custGeom>
              <a:avLst/>
              <a:gdLst>
                <a:gd name="T0" fmla="*/ 0 w 168"/>
                <a:gd name="T1" fmla="*/ 154 h 162"/>
                <a:gd name="T2" fmla="*/ 54 w 168"/>
                <a:gd name="T3" fmla="*/ 148 h 162"/>
                <a:gd name="T4" fmla="*/ 60 w 168"/>
                <a:gd name="T5" fmla="*/ 130 h 162"/>
                <a:gd name="T6" fmla="*/ 126 w 168"/>
                <a:gd name="T7" fmla="*/ 112 h 162"/>
                <a:gd name="T8" fmla="*/ 168 w 168"/>
                <a:gd name="T9" fmla="*/ 22 h 162"/>
                <a:gd name="T10" fmla="*/ 84 w 168"/>
                <a:gd name="T11" fmla="*/ 10 h 162"/>
                <a:gd name="T12" fmla="*/ 46 w 168"/>
                <a:gd name="T13" fmla="*/ 62 h 162"/>
                <a:gd name="T14" fmla="*/ 36 w 168"/>
                <a:gd name="T15" fmla="*/ 112 h 162"/>
                <a:gd name="T16" fmla="*/ 30 w 168"/>
                <a:gd name="T17" fmla="*/ 154 h 162"/>
                <a:gd name="T18" fmla="*/ 0 w 168"/>
                <a:gd name="T19" fmla="*/ 154 h 16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68"/>
                <a:gd name="T31" fmla="*/ 0 h 162"/>
                <a:gd name="T32" fmla="*/ 168 w 168"/>
                <a:gd name="T33" fmla="*/ 162 h 16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68" h="162">
                  <a:moveTo>
                    <a:pt x="0" y="154"/>
                  </a:moveTo>
                  <a:cubicBezTo>
                    <a:pt x="18" y="152"/>
                    <a:pt x="37" y="155"/>
                    <a:pt x="54" y="148"/>
                  </a:cubicBezTo>
                  <a:cubicBezTo>
                    <a:pt x="60" y="146"/>
                    <a:pt x="56" y="134"/>
                    <a:pt x="60" y="130"/>
                  </a:cubicBezTo>
                  <a:cubicBezTo>
                    <a:pt x="73" y="117"/>
                    <a:pt x="108" y="118"/>
                    <a:pt x="126" y="112"/>
                  </a:cubicBezTo>
                  <a:cubicBezTo>
                    <a:pt x="137" y="80"/>
                    <a:pt x="157" y="54"/>
                    <a:pt x="168" y="22"/>
                  </a:cubicBezTo>
                  <a:cubicBezTo>
                    <a:pt x="135" y="0"/>
                    <a:pt x="129" y="4"/>
                    <a:pt x="84" y="10"/>
                  </a:cubicBezTo>
                  <a:cubicBezTo>
                    <a:pt x="73" y="44"/>
                    <a:pt x="77" y="41"/>
                    <a:pt x="46" y="62"/>
                  </a:cubicBezTo>
                  <a:cubicBezTo>
                    <a:pt x="42" y="68"/>
                    <a:pt x="38" y="105"/>
                    <a:pt x="36" y="112"/>
                  </a:cubicBezTo>
                  <a:cubicBezTo>
                    <a:pt x="32" y="126"/>
                    <a:pt x="39" y="143"/>
                    <a:pt x="30" y="154"/>
                  </a:cubicBezTo>
                  <a:cubicBezTo>
                    <a:pt x="24" y="162"/>
                    <a:pt x="7" y="147"/>
                    <a:pt x="0" y="154"/>
                  </a:cubicBezTo>
                  <a:close/>
                </a:path>
              </a:pathLst>
            </a:custGeom>
            <a:solidFill>
              <a:srgbClr val="FF3300">
                <a:alpha val="65097"/>
              </a:srgbClr>
            </a:solidFill>
            <a:ln w="9525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 smtClean="0">
                <a:solidFill>
                  <a:prstClr val="white"/>
                </a:solidFill>
                <a:latin typeface="Arial" charset="0"/>
              </a:endParaRPr>
            </a:p>
          </p:txBody>
        </p:sp>
        <p:sp>
          <p:nvSpPr>
            <p:cNvPr id="18458" name="Freeform 12"/>
            <p:cNvSpPr>
              <a:spLocks/>
            </p:cNvSpPr>
            <p:nvPr/>
          </p:nvSpPr>
          <p:spPr bwMode="auto">
            <a:xfrm>
              <a:off x="3875" y="1051"/>
              <a:ext cx="1174" cy="971"/>
            </a:xfrm>
            <a:custGeom>
              <a:avLst/>
              <a:gdLst>
                <a:gd name="T0" fmla="*/ 85 w 1174"/>
                <a:gd name="T1" fmla="*/ 641 h 971"/>
                <a:gd name="T2" fmla="*/ 181 w 1174"/>
                <a:gd name="T3" fmla="*/ 743 h 971"/>
                <a:gd name="T4" fmla="*/ 265 w 1174"/>
                <a:gd name="T5" fmla="*/ 971 h 971"/>
                <a:gd name="T6" fmla="*/ 295 w 1174"/>
                <a:gd name="T7" fmla="*/ 929 h 971"/>
                <a:gd name="T8" fmla="*/ 361 w 1174"/>
                <a:gd name="T9" fmla="*/ 791 h 971"/>
                <a:gd name="T10" fmla="*/ 409 w 1174"/>
                <a:gd name="T11" fmla="*/ 731 h 971"/>
                <a:gd name="T12" fmla="*/ 493 w 1174"/>
                <a:gd name="T13" fmla="*/ 665 h 971"/>
                <a:gd name="T14" fmla="*/ 601 w 1174"/>
                <a:gd name="T15" fmla="*/ 593 h 971"/>
                <a:gd name="T16" fmla="*/ 751 w 1174"/>
                <a:gd name="T17" fmla="*/ 695 h 971"/>
                <a:gd name="T18" fmla="*/ 889 w 1174"/>
                <a:gd name="T19" fmla="*/ 713 h 971"/>
                <a:gd name="T20" fmla="*/ 919 w 1174"/>
                <a:gd name="T21" fmla="*/ 641 h 971"/>
                <a:gd name="T22" fmla="*/ 961 w 1174"/>
                <a:gd name="T23" fmla="*/ 569 h 971"/>
                <a:gd name="T24" fmla="*/ 967 w 1174"/>
                <a:gd name="T25" fmla="*/ 323 h 971"/>
                <a:gd name="T26" fmla="*/ 1075 w 1174"/>
                <a:gd name="T27" fmla="*/ 311 h 971"/>
                <a:gd name="T28" fmla="*/ 1147 w 1174"/>
                <a:gd name="T29" fmla="*/ 215 h 971"/>
                <a:gd name="T30" fmla="*/ 1025 w 1174"/>
                <a:gd name="T31" fmla="*/ 21 h 971"/>
                <a:gd name="T32" fmla="*/ 937 w 1174"/>
                <a:gd name="T33" fmla="*/ 11 h 971"/>
                <a:gd name="T34" fmla="*/ 871 w 1174"/>
                <a:gd name="T35" fmla="*/ 77 h 971"/>
                <a:gd name="T36" fmla="*/ 895 w 1174"/>
                <a:gd name="T37" fmla="*/ 185 h 971"/>
                <a:gd name="T38" fmla="*/ 811 w 1174"/>
                <a:gd name="T39" fmla="*/ 221 h 971"/>
                <a:gd name="T40" fmla="*/ 727 w 1174"/>
                <a:gd name="T41" fmla="*/ 263 h 971"/>
                <a:gd name="T42" fmla="*/ 559 w 1174"/>
                <a:gd name="T43" fmla="*/ 251 h 971"/>
                <a:gd name="T44" fmla="*/ 517 w 1174"/>
                <a:gd name="T45" fmla="*/ 209 h 971"/>
                <a:gd name="T46" fmla="*/ 451 w 1174"/>
                <a:gd name="T47" fmla="*/ 155 h 971"/>
                <a:gd name="T48" fmla="*/ 397 w 1174"/>
                <a:gd name="T49" fmla="*/ 137 h 971"/>
                <a:gd name="T50" fmla="*/ 343 w 1174"/>
                <a:gd name="T51" fmla="*/ 161 h 971"/>
                <a:gd name="T52" fmla="*/ 301 w 1174"/>
                <a:gd name="T53" fmla="*/ 239 h 971"/>
                <a:gd name="T54" fmla="*/ 211 w 1174"/>
                <a:gd name="T55" fmla="*/ 311 h 971"/>
                <a:gd name="T56" fmla="*/ 181 w 1174"/>
                <a:gd name="T57" fmla="*/ 335 h 971"/>
                <a:gd name="T58" fmla="*/ 151 w 1174"/>
                <a:gd name="T59" fmla="*/ 413 h 971"/>
                <a:gd name="T60" fmla="*/ 49 w 1174"/>
                <a:gd name="T61" fmla="*/ 527 h 971"/>
                <a:gd name="T62" fmla="*/ 13 w 1174"/>
                <a:gd name="T63" fmla="*/ 635 h 971"/>
                <a:gd name="T64" fmla="*/ 1 w 1174"/>
                <a:gd name="T65" fmla="*/ 635 h 97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174"/>
                <a:gd name="T100" fmla="*/ 0 h 971"/>
                <a:gd name="T101" fmla="*/ 1174 w 1174"/>
                <a:gd name="T102" fmla="*/ 971 h 97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174" h="971">
                  <a:moveTo>
                    <a:pt x="1" y="635"/>
                  </a:moveTo>
                  <a:cubicBezTo>
                    <a:pt x="29" y="637"/>
                    <a:pt x="61" y="627"/>
                    <a:pt x="85" y="641"/>
                  </a:cubicBezTo>
                  <a:cubicBezTo>
                    <a:pt x="99" y="649"/>
                    <a:pt x="88" y="675"/>
                    <a:pt x="97" y="689"/>
                  </a:cubicBezTo>
                  <a:cubicBezTo>
                    <a:pt x="121" y="725"/>
                    <a:pt x="138" y="736"/>
                    <a:pt x="181" y="743"/>
                  </a:cubicBezTo>
                  <a:cubicBezTo>
                    <a:pt x="186" y="803"/>
                    <a:pt x="180" y="856"/>
                    <a:pt x="223" y="899"/>
                  </a:cubicBezTo>
                  <a:cubicBezTo>
                    <a:pt x="235" y="934"/>
                    <a:pt x="239" y="945"/>
                    <a:pt x="265" y="971"/>
                  </a:cubicBezTo>
                  <a:cubicBezTo>
                    <a:pt x="271" y="969"/>
                    <a:pt x="279" y="970"/>
                    <a:pt x="283" y="965"/>
                  </a:cubicBezTo>
                  <a:cubicBezTo>
                    <a:pt x="290" y="955"/>
                    <a:pt x="295" y="929"/>
                    <a:pt x="295" y="929"/>
                  </a:cubicBezTo>
                  <a:cubicBezTo>
                    <a:pt x="297" y="899"/>
                    <a:pt x="294" y="868"/>
                    <a:pt x="301" y="839"/>
                  </a:cubicBezTo>
                  <a:cubicBezTo>
                    <a:pt x="303" y="832"/>
                    <a:pt x="348" y="804"/>
                    <a:pt x="361" y="791"/>
                  </a:cubicBezTo>
                  <a:cubicBezTo>
                    <a:pt x="365" y="779"/>
                    <a:pt x="369" y="767"/>
                    <a:pt x="373" y="755"/>
                  </a:cubicBezTo>
                  <a:cubicBezTo>
                    <a:pt x="378" y="741"/>
                    <a:pt x="409" y="731"/>
                    <a:pt x="409" y="731"/>
                  </a:cubicBezTo>
                  <a:cubicBezTo>
                    <a:pt x="442" y="682"/>
                    <a:pt x="399" y="738"/>
                    <a:pt x="439" y="707"/>
                  </a:cubicBezTo>
                  <a:cubicBezTo>
                    <a:pt x="500" y="660"/>
                    <a:pt x="451" y="679"/>
                    <a:pt x="493" y="665"/>
                  </a:cubicBezTo>
                  <a:cubicBezTo>
                    <a:pt x="521" y="624"/>
                    <a:pt x="501" y="660"/>
                    <a:pt x="533" y="649"/>
                  </a:cubicBezTo>
                  <a:cubicBezTo>
                    <a:pt x="559" y="609"/>
                    <a:pt x="537" y="585"/>
                    <a:pt x="601" y="593"/>
                  </a:cubicBezTo>
                  <a:cubicBezTo>
                    <a:pt x="611" y="702"/>
                    <a:pt x="616" y="671"/>
                    <a:pt x="745" y="677"/>
                  </a:cubicBezTo>
                  <a:cubicBezTo>
                    <a:pt x="747" y="683"/>
                    <a:pt x="746" y="691"/>
                    <a:pt x="751" y="695"/>
                  </a:cubicBezTo>
                  <a:cubicBezTo>
                    <a:pt x="769" y="708"/>
                    <a:pt x="808" y="712"/>
                    <a:pt x="829" y="719"/>
                  </a:cubicBezTo>
                  <a:cubicBezTo>
                    <a:pt x="849" y="717"/>
                    <a:pt x="872" y="723"/>
                    <a:pt x="889" y="713"/>
                  </a:cubicBezTo>
                  <a:cubicBezTo>
                    <a:pt x="900" y="707"/>
                    <a:pt x="897" y="689"/>
                    <a:pt x="901" y="677"/>
                  </a:cubicBezTo>
                  <a:cubicBezTo>
                    <a:pt x="905" y="664"/>
                    <a:pt x="913" y="653"/>
                    <a:pt x="919" y="641"/>
                  </a:cubicBezTo>
                  <a:cubicBezTo>
                    <a:pt x="925" y="629"/>
                    <a:pt x="930" y="617"/>
                    <a:pt x="937" y="605"/>
                  </a:cubicBezTo>
                  <a:cubicBezTo>
                    <a:pt x="944" y="592"/>
                    <a:pt x="961" y="569"/>
                    <a:pt x="961" y="569"/>
                  </a:cubicBezTo>
                  <a:cubicBezTo>
                    <a:pt x="954" y="481"/>
                    <a:pt x="941" y="435"/>
                    <a:pt x="895" y="365"/>
                  </a:cubicBezTo>
                  <a:cubicBezTo>
                    <a:pt x="907" y="318"/>
                    <a:pt x="930" y="335"/>
                    <a:pt x="967" y="323"/>
                  </a:cubicBezTo>
                  <a:cubicBezTo>
                    <a:pt x="986" y="294"/>
                    <a:pt x="988" y="309"/>
                    <a:pt x="1021" y="317"/>
                  </a:cubicBezTo>
                  <a:cubicBezTo>
                    <a:pt x="1039" y="315"/>
                    <a:pt x="1058" y="317"/>
                    <a:pt x="1075" y="311"/>
                  </a:cubicBezTo>
                  <a:cubicBezTo>
                    <a:pt x="1089" y="306"/>
                    <a:pt x="1111" y="287"/>
                    <a:pt x="1111" y="287"/>
                  </a:cubicBezTo>
                  <a:cubicBezTo>
                    <a:pt x="1125" y="265"/>
                    <a:pt x="1139" y="240"/>
                    <a:pt x="1147" y="215"/>
                  </a:cubicBezTo>
                  <a:cubicBezTo>
                    <a:pt x="1154" y="167"/>
                    <a:pt x="1174" y="136"/>
                    <a:pt x="1117" y="125"/>
                  </a:cubicBezTo>
                  <a:cubicBezTo>
                    <a:pt x="1078" y="99"/>
                    <a:pt x="1071" y="36"/>
                    <a:pt x="1025" y="21"/>
                  </a:cubicBezTo>
                  <a:cubicBezTo>
                    <a:pt x="1011" y="0"/>
                    <a:pt x="991" y="13"/>
                    <a:pt x="967" y="5"/>
                  </a:cubicBezTo>
                  <a:cubicBezTo>
                    <a:pt x="957" y="7"/>
                    <a:pt x="946" y="6"/>
                    <a:pt x="937" y="11"/>
                  </a:cubicBezTo>
                  <a:cubicBezTo>
                    <a:pt x="931" y="15"/>
                    <a:pt x="930" y="24"/>
                    <a:pt x="925" y="29"/>
                  </a:cubicBezTo>
                  <a:cubicBezTo>
                    <a:pt x="895" y="63"/>
                    <a:pt x="898" y="59"/>
                    <a:pt x="871" y="77"/>
                  </a:cubicBezTo>
                  <a:cubicBezTo>
                    <a:pt x="856" y="121"/>
                    <a:pt x="847" y="110"/>
                    <a:pt x="883" y="119"/>
                  </a:cubicBezTo>
                  <a:cubicBezTo>
                    <a:pt x="896" y="138"/>
                    <a:pt x="911" y="161"/>
                    <a:pt x="895" y="185"/>
                  </a:cubicBezTo>
                  <a:cubicBezTo>
                    <a:pt x="891" y="191"/>
                    <a:pt x="840" y="199"/>
                    <a:pt x="829" y="203"/>
                  </a:cubicBezTo>
                  <a:cubicBezTo>
                    <a:pt x="823" y="209"/>
                    <a:pt x="818" y="217"/>
                    <a:pt x="811" y="221"/>
                  </a:cubicBezTo>
                  <a:cubicBezTo>
                    <a:pt x="800" y="227"/>
                    <a:pt x="775" y="233"/>
                    <a:pt x="775" y="233"/>
                  </a:cubicBezTo>
                  <a:cubicBezTo>
                    <a:pt x="756" y="262"/>
                    <a:pt x="770" y="249"/>
                    <a:pt x="727" y="263"/>
                  </a:cubicBezTo>
                  <a:cubicBezTo>
                    <a:pt x="721" y="265"/>
                    <a:pt x="709" y="269"/>
                    <a:pt x="709" y="269"/>
                  </a:cubicBezTo>
                  <a:cubicBezTo>
                    <a:pt x="656" y="263"/>
                    <a:pt x="614" y="255"/>
                    <a:pt x="559" y="251"/>
                  </a:cubicBezTo>
                  <a:cubicBezTo>
                    <a:pt x="547" y="243"/>
                    <a:pt x="528" y="241"/>
                    <a:pt x="523" y="227"/>
                  </a:cubicBezTo>
                  <a:cubicBezTo>
                    <a:pt x="521" y="221"/>
                    <a:pt x="521" y="213"/>
                    <a:pt x="517" y="209"/>
                  </a:cubicBezTo>
                  <a:cubicBezTo>
                    <a:pt x="508" y="200"/>
                    <a:pt x="492" y="198"/>
                    <a:pt x="481" y="191"/>
                  </a:cubicBezTo>
                  <a:cubicBezTo>
                    <a:pt x="470" y="175"/>
                    <a:pt x="467" y="167"/>
                    <a:pt x="451" y="155"/>
                  </a:cubicBezTo>
                  <a:cubicBezTo>
                    <a:pt x="440" y="146"/>
                    <a:pt x="415" y="131"/>
                    <a:pt x="415" y="131"/>
                  </a:cubicBezTo>
                  <a:cubicBezTo>
                    <a:pt x="409" y="133"/>
                    <a:pt x="403" y="134"/>
                    <a:pt x="397" y="137"/>
                  </a:cubicBezTo>
                  <a:cubicBezTo>
                    <a:pt x="391" y="140"/>
                    <a:pt x="386" y="146"/>
                    <a:pt x="379" y="149"/>
                  </a:cubicBezTo>
                  <a:cubicBezTo>
                    <a:pt x="367" y="154"/>
                    <a:pt x="343" y="161"/>
                    <a:pt x="343" y="161"/>
                  </a:cubicBezTo>
                  <a:cubicBezTo>
                    <a:pt x="323" y="190"/>
                    <a:pt x="332" y="210"/>
                    <a:pt x="319" y="233"/>
                  </a:cubicBezTo>
                  <a:cubicBezTo>
                    <a:pt x="316" y="238"/>
                    <a:pt x="307" y="237"/>
                    <a:pt x="301" y="239"/>
                  </a:cubicBezTo>
                  <a:cubicBezTo>
                    <a:pt x="283" y="266"/>
                    <a:pt x="286" y="286"/>
                    <a:pt x="247" y="299"/>
                  </a:cubicBezTo>
                  <a:cubicBezTo>
                    <a:pt x="235" y="303"/>
                    <a:pt x="211" y="311"/>
                    <a:pt x="211" y="311"/>
                  </a:cubicBezTo>
                  <a:cubicBezTo>
                    <a:pt x="207" y="317"/>
                    <a:pt x="205" y="324"/>
                    <a:pt x="199" y="329"/>
                  </a:cubicBezTo>
                  <a:cubicBezTo>
                    <a:pt x="194" y="333"/>
                    <a:pt x="182" y="329"/>
                    <a:pt x="181" y="335"/>
                  </a:cubicBezTo>
                  <a:cubicBezTo>
                    <a:pt x="170" y="384"/>
                    <a:pt x="194" y="392"/>
                    <a:pt x="229" y="401"/>
                  </a:cubicBezTo>
                  <a:cubicBezTo>
                    <a:pt x="204" y="409"/>
                    <a:pt x="169" y="394"/>
                    <a:pt x="151" y="413"/>
                  </a:cubicBezTo>
                  <a:cubicBezTo>
                    <a:pt x="145" y="419"/>
                    <a:pt x="156" y="509"/>
                    <a:pt x="121" y="515"/>
                  </a:cubicBezTo>
                  <a:cubicBezTo>
                    <a:pt x="97" y="519"/>
                    <a:pt x="73" y="523"/>
                    <a:pt x="49" y="527"/>
                  </a:cubicBezTo>
                  <a:cubicBezTo>
                    <a:pt x="37" y="529"/>
                    <a:pt x="13" y="539"/>
                    <a:pt x="13" y="539"/>
                  </a:cubicBezTo>
                  <a:cubicBezTo>
                    <a:pt x="0" y="577"/>
                    <a:pt x="0" y="570"/>
                    <a:pt x="13" y="635"/>
                  </a:cubicBezTo>
                  <a:cubicBezTo>
                    <a:pt x="14" y="641"/>
                    <a:pt x="25" y="617"/>
                    <a:pt x="19" y="617"/>
                  </a:cubicBezTo>
                  <a:cubicBezTo>
                    <a:pt x="11" y="617"/>
                    <a:pt x="7" y="629"/>
                    <a:pt x="1" y="635"/>
                  </a:cubicBezTo>
                  <a:close/>
                </a:path>
              </a:pathLst>
            </a:custGeom>
            <a:solidFill>
              <a:srgbClr val="FF3300">
                <a:alpha val="65097"/>
              </a:srgbClr>
            </a:solidFill>
            <a:ln w="9525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 smtClean="0">
                <a:solidFill>
                  <a:prstClr val="white"/>
                </a:solidFill>
                <a:latin typeface="Arial" charset="0"/>
              </a:endParaRPr>
            </a:p>
          </p:txBody>
        </p:sp>
        <p:sp>
          <p:nvSpPr>
            <p:cNvPr id="18459" name="Freeform 13"/>
            <p:cNvSpPr>
              <a:spLocks/>
            </p:cNvSpPr>
            <p:nvPr/>
          </p:nvSpPr>
          <p:spPr bwMode="auto">
            <a:xfrm>
              <a:off x="2784" y="1899"/>
              <a:ext cx="120" cy="203"/>
            </a:xfrm>
            <a:custGeom>
              <a:avLst/>
              <a:gdLst>
                <a:gd name="T0" fmla="*/ 0 w 120"/>
                <a:gd name="T1" fmla="*/ 73 h 203"/>
                <a:gd name="T2" fmla="*/ 54 w 120"/>
                <a:gd name="T3" fmla="*/ 177 h 203"/>
                <a:gd name="T4" fmla="*/ 90 w 120"/>
                <a:gd name="T5" fmla="*/ 165 h 203"/>
                <a:gd name="T6" fmla="*/ 90 w 120"/>
                <a:gd name="T7" fmla="*/ 115 h 203"/>
                <a:gd name="T8" fmla="*/ 76 w 120"/>
                <a:gd name="T9" fmla="*/ 9 h 203"/>
                <a:gd name="T10" fmla="*/ 30 w 120"/>
                <a:gd name="T11" fmla="*/ 31 h 203"/>
                <a:gd name="T12" fmla="*/ 0 w 120"/>
                <a:gd name="T13" fmla="*/ 73 h 20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20"/>
                <a:gd name="T22" fmla="*/ 0 h 203"/>
                <a:gd name="T23" fmla="*/ 120 w 120"/>
                <a:gd name="T24" fmla="*/ 203 h 20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20" h="203">
                  <a:moveTo>
                    <a:pt x="0" y="73"/>
                  </a:moveTo>
                  <a:cubicBezTo>
                    <a:pt x="20" y="87"/>
                    <a:pt x="30" y="171"/>
                    <a:pt x="54" y="177"/>
                  </a:cubicBezTo>
                  <a:cubicBezTo>
                    <a:pt x="56" y="185"/>
                    <a:pt x="120" y="203"/>
                    <a:pt x="90" y="165"/>
                  </a:cubicBezTo>
                  <a:cubicBezTo>
                    <a:pt x="108" y="191"/>
                    <a:pt x="86" y="122"/>
                    <a:pt x="90" y="115"/>
                  </a:cubicBezTo>
                  <a:cubicBezTo>
                    <a:pt x="96" y="105"/>
                    <a:pt x="83" y="16"/>
                    <a:pt x="76" y="9"/>
                  </a:cubicBezTo>
                  <a:cubicBezTo>
                    <a:pt x="65" y="0"/>
                    <a:pt x="30" y="31"/>
                    <a:pt x="30" y="31"/>
                  </a:cubicBezTo>
                  <a:cubicBezTo>
                    <a:pt x="0" y="41"/>
                    <a:pt x="14" y="31"/>
                    <a:pt x="0" y="73"/>
                  </a:cubicBezTo>
                  <a:close/>
                </a:path>
              </a:pathLst>
            </a:custGeom>
            <a:solidFill>
              <a:srgbClr val="FF3300">
                <a:alpha val="65097"/>
              </a:srgbClr>
            </a:solidFill>
            <a:ln w="9525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 smtClean="0">
                <a:solidFill>
                  <a:prstClr val="white"/>
                </a:solidFill>
                <a:latin typeface="Arial" charset="0"/>
              </a:endParaRPr>
            </a:p>
          </p:txBody>
        </p:sp>
        <p:sp>
          <p:nvSpPr>
            <p:cNvPr id="18460" name="Freeform 14"/>
            <p:cNvSpPr>
              <a:spLocks/>
            </p:cNvSpPr>
            <p:nvPr/>
          </p:nvSpPr>
          <p:spPr bwMode="auto">
            <a:xfrm>
              <a:off x="4420" y="2081"/>
              <a:ext cx="339" cy="277"/>
            </a:xfrm>
            <a:custGeom>
              <a:avLst/>
              <a:gdLst>
                <a:gd name="T0" fmla="*/ 2 w 339"/>
                <a:gd name="T1" fmla="*/ 13 h 277"/>
                <a:gd name="T2" fmla="*/ 50 w 339"/>
                <a:gd name="T3" fmla="*/ 55 h 277"/>
                <a:gd name="T4" fmla="*/ 68 w 339"/>
                <a:gd name="T5" fmla="*/ 91 h 277"/>
                <a:gd name="T6" fmla="*/ 84 w 339"/>
                <a:gd name="T7" fmla="*/ 123 h 277"/>
                <a:gd name="T8" fmla="*/ 116 w 339"/>
                <a:gd name="T9" fmla="*/ 175 h 277"/>
                <a:gd name="T10" fmla="*/ 140 w 339"/>
                <a:gd name="T11" fmla="*/ 235 h 277"/>
                <a:gd name="T12" fmla="*/ 176 w 339"/>
                <a:gd name="T13" fmla="*/ 247 h 277"/>
                <a:gd name="T14" fmla="*/ 290 w 339"/>
                <a:gd name="T15" fmla="*/ 277 h 277"/>
                <a:gd name="T16" fmla="*/ 302 w 339"/>
                <a:gd name="T17" fmla="*/ 265 h 277"/>
                <a:gd name="T18" fmla="*/ 188 w 339"/>
                <a:gd name="T19" fmla="*/ 235 h 277"/>
                <a:gd name="T20" fmla="*/ 168 w 339"/>
                <a:gd name="T21" fmla="*/ 167 h 277"/>
                <a:gd name="T22" fmla="*/ 128 w 339"/>
                <a:gd name="T23" fmla="*/ 109 h 277"/>
                <a:gd name="T24" fmla="*/ 110 w 339"/>
                <a:gd name="T25" fmla="*/ 73 h 277"/>
                <a:gd name="T26" fmla="*/ 74 w 339"/>
                <a:gd name="T27" fmla="*/ 49 h 277"/>
                <a:gd name="T28" fmla="*/ 50 w 339"/>
                <a:gd name="T29" fmla="*/ 13 h 277"/>
                <a:gd name="T30" fmla="*/ 2 w 339"/>
                <a:gd name="T31" fmla="*/ 19 h 277"/>
                <a:gd name="T32" fmla="*/ 2 w 339"/>
                <a:gd name="T33" fmla="*/ 13 h 27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39"/>
                <a:gd name="T52" fmla="*/ 0 h 277"/>
                <a:gd name="T53" fmla="*/ 339 w 339"/>
                <a:gd name="T54" fmla="*/ 277 h 27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39" h="277">
                  <a:moveTo>
                    <a:pt x="2" y="13"/>
                  </a:moveTo>
                  <a:cubicBezTo>
                    <a:pt x="22" y="26"/>
                    <a:pt x="30" y="42"/>
                    <a:pt x="50" y="55"/>
                  </a:cubicBezTo>
                  <a:cubicBezTo>
                    <a:pt x="53" y="65"/>
                    <a:pt x="58" y="85"/>
                    <a:pt x="68" y="91"/>
                  </a:cubicBezTo>
                  <a:cubicBezTo>
                    <a:pt x="79" y="98"/>
                    <a:pt x="84" y="123"/>
                    <a:pt x="84" y="123"/>
                  </a:cubicBezTo>
                  <a:cubicBezTo>
                    <a:pt x="98" y="166"/>
                    <a:pt x="87" y="156"/>
                    <a:pt x="116" y="175"/>
                  </a:cubicBezTo>
                  <a:cubicBezTo>
                    <a:pt x="118" y="203"/>
                    <a:pt x="129" y="209"/>
                    <a:pt x="140" y="235"/>
                  </a:cubicBezTo>
                  <a:cubicBezTo>
                    <a:pt x="145" y="247"/>
                    <a:pt x="164" y="243"/>
                    <a:pt x="176" y="247"/>
                  </a:cubicBezTo>
                  <a:cubicBezTo>
                    <a:pt x="217" y="261"/>
                    <a:pt x="244" y="272"/>
                    <a:pt x="290" y="277"/>
                  </a:cubicBezTo>
                  <a:cubicBezTo>
                    <a:pt x="339" y="267"/>
                    <a:pt x="322" y="276"/>
                    <a:pt x="302" y="265"/>
                  </a:cubicBezTo>
                  <a:cubicBezTo>
                    <a:pt x="231" y="226"/>
                    <a:pt x="305" y="244"/>
                    <a:pt x="188" y="235"/>
                  </a:cubicBezTo>
                  <a:cubicBezTo>
                    <a:pt x="165" y="219"/>
                    <a:pt x="178" y="188"/>
                    <a:pt x="168" y="167"/>
                  </a:cubicBezTo>
                  <a:cubicBezTo>
                    <a:pt x="158" y="146"/>
                    <a:pt x="138" y="125"/>
                    <a:pt x="128" y="109"/>
                  </a:cubicBezTo>
                  <a:cubicBezTo>
                    <a:pt x="124" y="96"/>
                    <a:pt x="121" y="83"/>
                    <a:pt x="110" y="73"/>
                  </a:cubicBezTo>
                  <a:cubicBezTo>
                    <a:pt x="99" y="64"/>
                    <a:pt x="74" y="49"/>
                    <a:pt x="74" y="49"/>
                  </a:cubicBezTo>
                  <a:cubicBezTo>
                    <a:pt x="66" y="37"/>
                    <a:pt x="58" y="25"/>
                    <a:pt x="50" y="13"/>
                  </a:cubicBezTo>
                  <a:cubicBezTo>
                    <a:pt x="41" y="0"/>
                    <a:pt x="18" y="19"/>
                    <a:pt x="2" y="19"/>
                  </a:cubicBezTo>
                  <a:cubicBezTo>
                    <a:pt x="0" y="19"/>
                    <a:pt x="2" y="15"/>
                    <a:pt x="2" y="13"/>
                  </a:cubicBezTo>
                  <a:close/>
                </a:path>
              </a:pathLst>
            </a:custGeom>
            <a:solidFill>
              <a:srgbClr val="FF3300">
                <a:alpha val="65097"/>
              </a:srgbClr>
            </a:solidFill>
            <a:ln w="9525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 smtClean="0">
                <a:solidFill>
                  <a:prstClr val="white"/>
                </a:solidFill>
                <a:latin typeface="Arial" charset="0"/>
              </a:endParaRPr>
            </a:p>
          </p:txBody>
        </p:sp>
      </p:grpSp>
      <p:sp>
        <p:nvSpPr>
          <p:cNvPr id="18436" name="Freeform 15"/>
          <p:cNvSpPr>
            <a:spLocks/>
          </p:cNvSpPr>
          <p:nvPr/>
        </p:nvSpPr>
        <p:spPr bwMode="auto">
          <a:xfrm>
            <a:off x="4981575" y="1987550"/>
            <a:ext cx="95250" cy="146050"/>
          </a:xfrm>
          <a:custGeom>
            <a:avLst/>
            <a:gdLst>
              <a:gd name="T0" fmla="*/ 2147483647 w 60"/>
              <a:gd name="T1" fmla="*/ 2147483647 h 93"/>
              <a:gd name="T2" fmla="*/ 2147483647 w 60"/>
              <a:gd name="T3" fmla="*/ 2147483647 h 93"/>
              <a:gd name="T4" fmla="*/ 2147483647 w 60"/>
              <a:gd name="T5" fmla="*/ 2147483647 h 93"/>
              <a:gd name="T6" fmla="*/ 2147483647 w 60"/>
              <a:gd name="T7" fmla="*/ 2147483647 h 93"/>
              <a:gd name="T8" fmla="*/ 0 60000 65536"/>
              <a:gd name="T9" fmla="*/ 0 60000 65536"/>
              <a:gd name="T10" fmla="*/ 0 60000 65536"/>
              <a:gd name="T11" fmla="*/ 0 60000 65536"/>
              <a:gd name="T12" fmla="*/ 0 w 60"/>
              <a:gd name="T13" fmla="*/ 0 h 93"/>
              <a:gd name="T14" fmla="*/ 60 w 60"/>
              <a:gd name="T15" fmla="*/ 93 h 9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60" h="93">
                <a:moveTo>
                  <a:pt x="13" y="38"/>
                </a:moveTo>
                <a:cubicBezTo>
                  <a:pt x="21" y="84"/>
                  <a:pt x="0" y="93"/>
                  <a:pt x="53" y="86"/>
                </a:cubicBezTo>
                <a:cubicBezTo>
                  <a:pt x="60" y="64"/>
                  <a:pt x="56" y="43"/>
                  <a:pt x="37" y="30"/>
                </a:cubicBezTo>
                <a:cubicBezTo>
                  <a:pt x="17" y="0"/>
                  <a:pt x="13" y="5"/>
                  <a:pt x="13" y="38"/>
                </a:cubicBezTo>
                <a:close/>
              </a:path>
            </a:pathLst>
          </a:custGeom>
          <a:solidFill>
            <a:srgbClr val="FF3300">
              <a:alpha val="59999"/>
            </a:srgbClr>
          </a:solidFill>
          <a:ln w="9525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18437" name="Text Box 16"/>
          <p:cNvSpPr txBox="1">
            <a:spLocks noChangeArrowheads="1"/>
          </p:cNvSpPr>
          <p:nvPr/>
        </p:nvSpPr>
        <p:spPr bwMode="auto">
          <a:xfrm>
            <a:off x="971550" y="5876925"/>
            <a:ext cx="49688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endParaRPr lang="en-IN" dirty="0" smtClean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8438" name="Text Box 17"/>
          <p:cNvSpPr txBox="1">
            <a:spLocks noChangeArrowheads="1"/>
          </p:cNvSpPr>
          <p:nvPr/>
        </p:nvSpPr>
        <p:spPr bwMode="auto">
          <a:xfrm>
            <a:off x="0" y="0"/>
            <a:ext cx="9144000" cy="646331"/>
          </a:xfrm>
          <a:prstGeom prst="rect">
            <a:avLst/>
          </a:prstGeom>
          <a:solidFill>
            <a:srgbClr val="FFFF00"/>
          </a:solidFill>
          <a:ln w="28575">
            <a:solidFill>
              <a:srgbClr val="FFFF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600" b="1" u="sng" dirty="0" smtClean="0">
                <a:solidFill>
                  <a:srgbClr val="C00000"/>
                </a:solidFill>
                <a:cs typeface="Arial" charset="0"/>
              </a:rPr>
              <a:t>TROOP CONTRIBUTING COUNTRIES</a:t>
            </a:r>
          </a:p>
        </p:txBody>
      </p:sp>
      <p:sp>
        <p:nvSpPr>
          <p:cNvPr id="18439" name="Text Box 18"/>
          <p:cNvSpPr txBox="1">
            <a:spLocks noChangeArrowheads="1"/>
          </p:cNvSpPr>
          <p:nvPr/>
        </p:nvSpPr>
        <p:spPr bwMode="auto">
          <a:xfrm>
            <a:off x="1409109" y="4833938"/>
            <a:ext cx="1895071" cy="889474"/>
          </a:xfrm>
          <a:prstGeom prst="rect">
            <a:avLst/>
          </a:prstGeom>
          <a:solidFill>
            <a:srgbClr val="CCFF33"/>
          </a:solidFill>
          <a:ln w="25400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u="sng" dirty="0" smtClean="0">
                <a:solidFill>
                  <a:srgbClr val="0000CC"/>
                </a:solidFill>
                <a:latin typeface="Arial Unicode MS" pitchFamily="34" charset="-128"/>
                <a:cs typeface="Arial" charset="0"/>
              </a:rPr>
              <a:t> SOUTH AMERICA</a:t>
            </a:r>
          </a:p>
          <a:p>
            <a:pPr algn="just" eaLnBrk="1" fontAlgn="base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0000CC"/>
                </a:solidFill>
                <a:latin typeface="Arial Unicode MS" pitchFamily="34" charset="-128"/>
                <a:cs typeface="Arial" charset="0"/>
              </a:rPr>
              <a:t>Total Strength – 1331</a:t>
            </a:r>
          </a:p>
          <a:p>
            <a:pPr algn="just" eaLnBrk="1" fontAlgn="base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0000CC"/>
                </a:solidFill>
                <a:latin typeface="Arial Unicode MS" pitchFamily="34" charset="-128"/>
                <a:cs typeface="Arial" charset="0"/>
              </a:rPr>
              <a:t>Females         -   86</a:t>
            </a:r>
          </a:p>
        </p:txBody>
      </p:sp>
      <p:sp>
        <p:nvSpPr>
          <p:cNvPr id="18440" name="Text Box 19"/>
          <p:cNvSpPr txBox="1">
            <a:spLocks noChangeArrowheads="1"/>
          </p:cNvSpPr>
          <p:nvPr/>
        </p:nvSpPr>
        <p:spPr bwMode="auto">
          <a:xfrm>
            <a:off x="3878263" y="4706938"/>
            <a:ext cx="1912937" cy="1019175"/>
          </a:xfrm>
          <a:prstGeom prst="rect">
            <a:avLst/>
          </a:prstGeom>
          <a:solidFill>
            <a:srgbClr val="CCFF33"/>
          </a:solidFill>
          <a:ln w="25400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u="sng" dirty="0" smtClean="0">
                <a:solidFill>
                  <a:srgbClr val="0000CC"/>
                </a:solidFill>
                <a:latin typeface="Arial Unicode MS" pitchFamily="34" charset="-128"/>
                <a:cs typeface="Arial" charset="0"/>
              </a:rPr>
              <a:t>AFRICA</a:t>
            </a:r>
          </a:p>
          <a:p>
            <a:pPr algn="just" eaLnBrk="1" fontAlgn="base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0000CC"/>
                </a:solidFill>
                <a:latin typeface="Arial Unicode MS" pitchFamily="34" charset="-128"/>
                <a:cs typeface="Arial" charset="0"/>
              </a:rPr>
              <a:t>Total Strength -  3987</a:t>
            </a:r>
          </a:p>
          <a:p>
            <a:pPr algn="just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0000CC"/>
                </a:solidFill>
                <a:latin typeface="Arial Unicode MS" pitchFamily="34" charset="-128"/>
                <a:cs typeface="Arial" charset="0"/>
              </a:rPr>
              <a:t>Females         -   195</a:t>
            </a:r>
          </a:p>
          <a:p>
            <a:pPr algn="just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1400" dirty="0" smtClean="0">
              <a:solidFill>
                <a:srgbClr val="0000CC"/>
              </a:solidFill>
              <a:latin typeface="Arial Unicode MS" pitchFamily="34" charset="-128"/>
              <a:cs typeface="Arial" charset="0"/>
            </a:endParaRPr>
          </a:p>
        </p:txBody>
      </p:sp>
      <p:sp>
        <p:nvSpPr>
          <p:cNvPr id="18441" name="Text Box 20"/>
          <p:cNvSpPr txBox="1">
            <a:spLocks noChangeArrowheads="1"/>
          </p:cNvSpPr>
          <p:nvPr/>
        </p:nvSpPr>
        <p:spPr bwMode="auto">
          <a:xfrm>
            <a:off x="6097588" y="819150"/>
            <a:ext cx="1993900" cy="803275"/>
          </a:xfrm>
          <a:prstGeom prst="rect">
            <a:avLst/>
          </a:prstGeom>
          <a:solidFill>
            <a:srgbClr val="CCFF33"/>
          </a:solidFill>
          <a:ln w="25400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u="sng" dirty="0" smtClean="0">
                <a:solidFill>
                  <a:srgbClr val="0000CC"/>
                </a:solidFill>
                <a:latin typeface="Arial Unicode MS" pitchFamily="34" charset="-128"/>
                <a:cs typeface="Arial" charset="0"/>
              </a:rPr>
              <a:t>ASIA</a:t>
            </a:r>
          </a:p>
          <a:p>
            <a:pPr algn="just" eaLnBrk="1" fontAlgn="base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0000CC"/>
                </a:solidFill>
                <a:latin typeface="Arial Unicode MS" pitchFamily="34" charset="-128"/>
                <a:cs typeface="Arial" charset="0"/>
              </a:rPr>
              <a:t>Total Strength – 11552</a:t>
            </a:r>
          </a:p>
          <a:p>
            <a:pPr algn="just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0000CC"/>
                </a:solidFill>
                <a:latin typeface="Arial Unicode MS" pitchFamily="34" charset="-128"/>
                <a:cs typeface="Arial" charset="0"/>
              </a:rPr>
              <a:t>Females         -   39</a:t>
            </a:r>
          </a:p>
        </p:txBody>
      </p:sp>
      <p:sp>
        <p:nvSpPr>
          <p:cNvPr id="18442" name="Text Box 21"/>
          <p:cNvSpPr txBox="1">
            <a:spLocks noChangeArrowheads="1"/>
          </p:cNvSpPr>
          <p:nvPr/>
        </p:nvSpPr>
        <p:spPr bwMode="auto">
          <a:xfrm>
            <a:off x="2952750" y="1052513"/>
            <a:ext cx="2054225" cy="846137"/>
          </a:xfrm>
          <a:prstGeom prst="rect">
            <a:avLst/>
          </a:prstGeom>
          <a:solidFill>
            <a:srgbClr val="CCFF33"/>
          </a:solidFill>
          <a:ln w="25400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u="sng" dirty="0" smtClean="0">
                <a:solidFill>
                  <a:srgbClr val="0000CC"/>
                </a:solidFill>
                <a:latin typeface="Arial Unicode MS" pitchFamily="34" charset="-128"/>
                <a:cs typeface="Arial" charset="0"/>
              </a:rPr>
              <a:t>EUROPE</a:t>
            </a:r>
          </a:p>
          <a:p>
            <a:pPr algn="just" eaLnBrk="1" fontAlgn="base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0000CC"/>
                </a:solidFill>
                <a:latin typeface="Arial Unicode MS" pitchFamily="34" charset="-128"/>
                <a:cs typeface="Arial" charset="0"/>
              </a:rPr>
              <a:t>Total Strength -  28</a:t>
            </a:r>
          </a:p>
          <a:p>
            <a:pPr algn="just" eaLnBrk="1" fontAlgn="base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0000CC"/>
                </a:solidFill>
                <a:latin typeface="Arial Unicode MS" pitchFamily="34" charset="-128"/>
                <a:cs typeface="Arial" charset="0"/>
              </a:rPr>
              <a:t> Females        -  02</a:t>
            </a:r>
          </a:p>
        </p:txBody>
      </p:sp>
      <p:sp>
        <p:nvSpPr>
          <p:cNvPr id="18443" name="Text Box 23"/>
          <p:cNvSpPr txBox="1">
            <a:spLocks noChangeArrowheads="1"/>
          </p:cNvSpPr>
          <p:nvPr/>
        </p:nvSpPr>
        <p:spPr bwMode="auto">
          <a:xfrm>
            <a:off x="2857500" y="3646488"/>
            <a:ext cx="441325" cy="369887"/>
          </a:xfrm>
          <a:prstGeom prst="rect">
            <a:avLst/>
          </a:prstGeom>
          <a:solidFill>
            <a:srgbClr val="0000CC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CCFF33"/>
                </a:solidFill>
                <a:cs typeface="Arial" charset="0"/>
              </a:rPr>
              <a:t>02</a:t>
            </a:r>
          </a:p>
        </p:txBody>
      </p:sp>
      <p:sp>
        <p:nvSpPr>
          <p:cNvPr id="18444" name="Text Box 24"/>
          <p:cNvSpPr txBox="1">
            <a:spLocks noChangeArrowheads="1"/>
          </p:cNvSpPr>
          <p:nvPr/>
        </p:nvSpPr>
        <p:spPr bwMode="auto">
          <a:xfrm>
            <a:off x="4938713" y="2973388"/>
            <a:ext cx="441325" cy="369887"/>
          </a:xfrm>
          <a:prstGeom prst="rect">
            <a:avLst/>
          </a:prstGeom>
          <a:solidFill>
            <a:srgbClr val="0000CC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CCFF33"/>
                </a:solidFill>
                <a:cs typeface="Arial" charset="0"/>
              </a:rPr>
              <a:t>05</a:t>
            </a:r>
          </a:p>
        </p:txBody>
      </p:sp>
      <p:sp>
        <p:nvSpPr>
          <p:cNvPr id="18445" name="Text Box 25"/>
          <p:cNvSpPr txBox="1">
            <a:spLocks noChangeArrowheads="1"/>
          </p:cNvSpPr>
          <p:nvPr/>
        </p:nvSpPr>
        <p:spPr bwMode="auto">
          <a:xfrm>
            <a:off x="6804025" y="2035175"/>
            <a:ext cx="482600" cy="369888"/>
          </a:xfrm>
          <a:prstGeom prst="rect">
            <a:avLst/>
          </a:prstGeom>
          <a:solidFill>
            <a:srgbClr val="0000CC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CCFF33"/>
                </a:solidFill>
                <a:cs typeface="Arial" charset="0"/>
              </a:rPr>
              <a:t>07</a:t>
            </a:r>
          </a:p>
        </p:txBody>
      </p:sp>
      <p:sp>
        <p:nvSpPr>
          <p:cNvPr id="18446" name="Text Box 26"/>
          <p:cNvSpPr txBox="1">
            <a:spLocks noChangeArrowheads="1"/>
          </p:cNvSpPr>
          <p:nvPr/>
        </p:nvSpPr>
        <p:spPr bwMode="auto">
          <a:xfrm>
            <a:off x="4938713" y="1820863"/>
            <a:ext cx="441325" cy="369887"/>
          </a:xfrm>
          <a:prstGeom prst="rect">
            <a:avLst/>
          </a:prstGeom>
          <a:solidFill>
            <a:srgbClr val="0000CC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CCFF33"/>
                </a:solidFill>
                <a:cs typeface="Arial" charset="0"/>
              </a:rPr>
              <a:t>02</a:t>
            </a:r>
          </a:p>
        </p:txBody>
      </p:sp>
      <p:sp>
        <p:nvSpPr>
          <p:cNvPr id="18447" name="Text Box 22"/>
          <p:cNvSpPr txBox="1">
            <a:spLocks noChangeArrowheads="1"/>
          </p:cNvSpPr>
          <p:nvPr/>
        </p:nvSpPr>
        <p:spPr bwMode="auto">
          <a:xfrm>
            <a:off x="6224588" y="5662613"/>
            <a:ext cx="2919412" cy="1249573"/>
          </a:xfrm>
          <a:prstGeom prst="rect">
            <a:avLst/>
          </a:prstGeom>
          <a:solidFill>
            <a:srgbClr val="0000CC"/>
          </a:solidFill>
          <a:ln w="38100">
            <a:solidFill>
              <a:schemeClr val="tx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 u="sng" dirty="0" smtClean="0">
                <a:solidFill>
                  <a:srgbClr val="CCFF33"/>
                </a:solidFill>
                <a:latin typeface="Arial Unicode MS" pitchFamily="34" charset="-128"/>
                <a:cs typeface="Arial" charset="0"/>
              </a:rPr>
              <a:t>TOTAL</a:t>
            </a:r>
          </a:p>
          <a:p>
            <a:pPr eaLnBrk="1" fontAlgn="base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rgbClr val="CCFF33"/>
                </a:solidFill>
                <a:latin typeface="Arial Unicode MS" pitchFamily="34" charset="-128"/>
                <a:cs typeface="Arial" charset="0"/>
              </a:rPr>
              <a:t>Authorized      -   19815</a:t>
            </a:r>
          </a:p>
          <a:p>
            <a:pPr eaLnBrk="1" fontAlgn="base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rgbClr val="CCFF33"/>
                </a:solidFill>
                <a:latin typeface="Arial Unicode MS" pitchFamily="34" charset="-128"/>
                <a:cs typeface="Arial" charset="0"/>
              </a:rPr>
              <a:t>MOU               -  17033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rgbClr val="CCFF33"/>
                </a:solidFill>
                <a:latin typeface="Arial Unicode MS" pitchFamily="34" charset="-128"/>
                <a:cs typeface="Arial" charset="0"/>
              </a:rPr>
              <a:t>Deployed        -   16971</a:t>
            </a:r>
          </a:p>
        </p:txBody>
      </p:sp>
      <p:sp>
        <p:nvSpPr>
          <p:cNvPr id="18448" name="TextBox 26"/>
          <p:cNvSpPr txBox="1">
            <a:spLocks noChangeArrowheads="1"/>
          </p:cNvSpPr>
          <p:nvPr/>
        </p:nvSpPr>
        <p:spPr bwMode="auto">
          <a:xfrm>
            <a:off x="-53975" y="4830763"/>
            <a:ext cx="1293813" cy="522287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FF0000"/>
                </a:solidFill>
                <a:latin typeface="Arial Unicode MS" pitchFamily="34" charset="-128"/>
              </a:rPr>
              <a:t>URUGUAY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FF0000"/>
                </a:solidFill>
                <a:latin typeface="Arial Unicode MS" pitchFamily="34" charset="-128"/>
              </a:rPr>
              <a:t>GUATEMALA</a:t>
            </a:r>
          </a:p>
        </p:txBody>
      </p:sp>
      <p:sp>
        <p:nvSpPr>
          <p:cNvPr id="18449" name="TextBox 27"/>
          <p:cNvSpPr txBox="1">
            <a:spLocks noChangeArrowheads="1"/>
          </p:cNvSpPr>
          <p:nvPr/>
        </p:nvSpPr>
        <p:spPr bwMode="auto">
          <a:xfrm>
            <a:off x="1600200" y="1071563"/>
            <a:ext cx="1328738" cy="523875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FF0000"/>
                </a:solidFill>
                <a:latin typeface="Arial Unicode MS" pitchFamily="34" charset="-128"/>
              </a:rPr>
              <a:t>BELGIUM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FF0000"/>
                </a:solidFill>
                <a:latin typeface="Arial Unicode MS" pitchFamily="34" charset="-128"/>
              </a:rPr>
              <a:t>SERBIA</a:t>
            </a:r>
          </a:p>
        </p:txBody>
      </p:sp>
      <p:sp>
        <p:nvSpPr>
          <p:cNvPr id="18450" name="TextBox 28"/>
          <p:cNvSpPr txBox="1">
            <a:spLocks noChangeArrowheads="1"/>
          </p:cNvSpPr>
          <p:nvPr/>
        </p:nvSpPr>
        <p:spPr bwMode="auto">
          <a:xfrm>
            <a:off x="5992813" y="4308475"/>
            <a:ext cx="1279525" cy="1354138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rgbClr val="FF0000"/>
                </a:solidFill>
                <a:latin typeface="Arial Unicode MS" pitchFamily="34" charset="-128"/>
              </a:rPr>
              <a:t>BENIN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rgbClr val="FF0000"/>
                </a:solidFill>
                <a:latin typeface="Arial Unicode MS" pitchFamily="34" charset="-128"/>
              </a:rPr>
              <a:t>EGYPT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rgbClr val="FF0000"/>
                </a:solidFill>
                <a:latin typeface="Arial Unicode MS" pitchFamily="34" charset="-128"/>
              </a:rPr>
              <a:t>GHANA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rgbClr val="FF0000"/>
                </a:solidFill>
                <a:latin typeface="Arial Unicode MS" pitchFamily="34" charset="-128"/>
              </a:rPr>
              <a:t>MOROCCO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rgbClr val="FF0000"/>
                </a:solidFill>
                <a:latin typeface="Arial Unicode MS" pitchFamily="34" charset="-128"/>
              </a:rPr>
              <a:t>RSA</a:t>
            </a:r>
          </a:p>
        </p:txBody>
      </p:sp>
      <p:sp>
        <p:nvSpPr>
          <p:cNvPr id="18451" name="TextBox 29"/>
          <p:cNvSpPr txBox="1">
            <a:spLocks noChangeArrowheads="1"/>
          </p:cNvSpPr>
          <p:nvPr/>
        </p:nvSpPr>
        <p:spPr bwMode="auto">
          <a:xfrm>
            <a:off x="7747000" y="1627188"/>
            <a:ext cx="1414463" cy="160020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FF0000"/>
                </a:solidFill>
                <a:latin typeface="Arial Unicode MS" pitchFamily="34" charset="-128"/>
              </a:rPr>
              <a:t>CHINA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FF0000"/>
                </a:solidFill>
                <a:latin typeface="Arial Unicode MS" pitchFamily="34" charset="-128"/>
              </a:rPr>
              <a:t>INDIA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FF0000"/>
                </a:solidFill>
                <a:latin typeface="Arial Unicode MS" pitchFamily="34" charset="-128"/>
              </a:rPr>
              <a:t>PAKISTAN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FF0000"/>
                </a:solidFill>
                <a:latin typeface="Arial Unicode MS" pitchFamily="34" charset="-128"/>
              </a:rPr>
              <a:t>BANGLADESH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FF0000"/>
                </a:solidFill>
                <a:latin typeface="Arial Unicode MS" pitchFamily="34" charset="-128"/>
              </a:rPr>
              <a:t>JORDAN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FF0000"/>
                </a:solidFill>
                <a:latin typeface="Arial Unicode MS" pitchFamily="34" charset="-128"/>
              </a:rPr>
              <a:t>INDONESIA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FF0000"/>
                </a:solidFill>
                <a:latin typeface="Arial Unicode MS" pitchFamily="34" charset="-128"/>
              </a:rPr>
              <a:t>NEPAL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239838" y="2499738"/>
            <a:ext cx="6143625" cy="584775"/>
          </a:xfrm>
          <a:prstGeom prst="rect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 anchor="ctr" anchorCtr="0">
            <a:spAutoFit/>
          </a:bodyPr>
          <a:lstStyle/>
          <a:p>
            <a:r>
              <a:rPr lang="en-US" sz="3200" b="1" dirty="0" smtClean="0">
                <a:solidFill>
                  <a:srgbClr val="CCFF33"/>
                </a:solidFill>
                <a:latin typeface="Arial Unicode MS" pitchFamily="34" charset="-128"/>
                <a:cs typeface="Arial" charset="0"/>
              </a:rPr>
              <a:t>FEMALES         -     374  (2.2%)</a:t>
            </a:r>
            <a:endParaRPr lang="en-US" sz="3200" dirty="0"/>
          </a:p>
        </p:txBody>
      </p:sp>
    </p:spTree>
    <p:extLst>
      <p:ext uri="{BB962C8B-B14F-4D97-AF65-F5344CB8AC3E}">
        <p14:creationId xmlns="" xmlns:p14="http://schemas.microsoft.com/office/powerpoint/2010/main" val="308800476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 txBox="1">
            <a:spLocks noChangeArrowheads="1"/>
          </p:cNvSpPr>
          <p:nvPr/>
        </p:nvSpPr>
        <p:spPr bwMode="auto">
          <a:xfrm>
            <a:off x="0" y="2"/>
            <a:ext cx="9144000" cy="91439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scene3d>
            <a:camera prst="orthographicFront"/>
            <a:lightRig rig="chilly" dir="t"/>
          </a:scene3d>
          <a:sp3d prstMaterial="plastic">
            <a:bevelT/>
          </a:sp3d>
        </p:spPr>
        <p:txBody>
          <a:bodyPr tIns="182880" anchor="ctr"/>
          <a:lstStyle/>
          <a:p>
            <a:pPr algn="ctr">
              <a:lnSpc>
                <a:spcPct val="80000"/>
              </a:lnSpc>
              <a:defRPr/>
            </a:pPr>
            <a:r>
              <a:rPr lang="en-US" sz="4800" b="1" u="sng" dirty="0" smtClean="0">
                <a:solidFill>
                  <a:prstClr val="white"/>
                </a:solidFill>
                <a:cs typeface="Times New Roman" pitchFamily="18" charset="0"/>
              </a:rPr>
              <a:t>CONTINGENTS</a:t>
            </a:r>
            <a:endParaRPr lang="en-US" sz="4800" b="1" u="sng" dirty="0">
              <a:solidFill>
                <a:prstClr val="white"/>
              </a:solidFill>
              <a:cs typeface="Times New Roman" pitchFamily="18" charset="0"/>
            </a:endParaRPr>
          </a:p>
        </p:txBody>
      </p:sp>
      <p:graphicFrame>
        <p:nvGraphicFramePr>
          <p:cNvPr id="13" name="Diagram 12"/>
          <p:cNvGraphicFramePr/>
          <p:nvPr>
            <p:extLst>
              <p:ext uri="{D42A27DB-BD31-4B8C-83A1-F6EECF244321}">
                <p14:modId xmlns="" xmlns:p14="http://schemas.microsoft.com/office/powerpoint/2010/main" val="222812347"/>
              </p:ext>
            </p:extLst>
          </p:nvPr>
        </p:nvGraphicFramePr>
        <p:xfrm>
          <a:off x="0" y="990600"/>
          <a:ext cx="9144000" cy="6096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5080" y="990600"/>
            <a:ext cx="8988736" cy="5632311"/>
          </a:xfrm>
          <a:prstGeom prst="rect">
            <a:avLst/>
          </a:prstGeom>
          <a:solidFill>
            <a:srgbClr val="000000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2400" b="1" dirty="0" smtClean="0">
                <a:solidFill>
                  <a:schemeClr val="bg1"/>
                </a:solidFill>
              </a:rPr>
              <a:t> FEMALES ARE GENERALLY PART OF SUPPORT/ </a:t>
            </a:r>
            <a:br>
              <a:rPr lang="en-US" sz="2400" b="1" dirty="0" smtClean="0">
                <a:solidFill>
                  <a:schemeClr val="bg1"/>
                </a:solidFill>
              </a:rPr>
            </a:br>
            <a:r>
              <a:rPr lang="en-US" sz="2400" b="1" dirty="0" smtClean="0">
                <a:solidFill>
                  <a:schemeClr val="bg1"/>
                </a:solidFill>
              </a:rPr>
              <a:t>    ENABLING UNITS – MEDICAL UNITS, AIR FIELD </a:t>
            </a:r>
            <a:br>
              <a:rPr lang="en-US" sz="2400" b="1" dirty="0" smtClean="0">
                <a:solidFill>
                  <a:schemeClr val="bg1"/>
                </a:solidFill>
              </a:rPr>
            </a:br>
            <a:r>
              <a:rPr lang="en-US" sz="2400" b="1" dirty="0" smtClean="0">
                <a:solidFill>
                  <a:schemeClr val="bg1"/>
                </a:solidFill>
              </a:rPr>
              <a:t>    SUPPORT UNITS, AMET etc.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2400" b="1" dirty="0" smtClean="0">
                <a:solidFill>
                  <a:schemeClr val="bg1"/>
                </a:solidFill>
              </a:rPr>
              <a:t>CONTRIBUTION IS FIELD UNITS IS REQUIRED TO BE ENHANCED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2400" b="1" u="sng" dirty="0" smtClean="0">
                <a:solidFill>
                  <a:schemeClr val="bg1"/>
                </a:solidFill>
              </a:rPr>
              <a:t>VALUE ADDITION TO COBs WITH  FEMALES</a:t>
            </a:r>
            <a:endParaRPr lang="en-US" sz="2400" b="1" dirty="0" smtClean="0">
              <a:solidFill>
                <a:schemeClr val="bg1"/>
              </a:solidFill>
            </a:endParaRPr>
          </a:p>
          <a:p>
            <a:pPr marL="742950" lvl="1" indent="-285750">
              <a:buFont typeface="Wingdings" pitchFamily="2" charset="2"/>
              <a:buChar char="Ø"/>
            </a:pPr>
            <a:r>
              <a:rPr lang="en-US" sz="2400" b="1" dirty="0" smtClean="0">
                <a:solidFill>
                  <a:schemeClr val="bg1"/>
                </a:solidFill>
              </a:rPr>
              <a:t>PATROLLING ACTIVITIES – INCREASED OUTREACH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US" sz="2400" b="1" dirty="0" smtClean="0">
                <a:solidFill>
                  <a:schemeClr val="bg1"/>
                </a:solidFill>
              </a:rPr>
              <a:t>CHECK POINTS – REPECTFUL CONDUCT WITH LOCAL WOMEN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US" sz="2400" b="1" dirty="0" smtClean="0">
                <a:solidFill>
                  <a:schemeClr val="bg1"/>
                </a:solidFill>
              </a:rPr>
              <a:t>PROTECTION TASKS – VULNERABLE POPULATION LIKE PREGNANT WOMEN, ELDERS AND CHILDREN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US" sz="2400" b="1" dirty="0" smtClean="0">
                <a:solidFill>
                  <a:schemeClr val="bg1"/>
                </a:solidFill>
              </a:rPr>
              <a:t>ASSISTANCE IN SECURITY SUPPORT TASKS – DDR, ELECTIONS, SUPPORT TO FARC etc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US" sz="2400" b="1" dirty="0" smtClean="0">
                <a:solidFill>
                  <a:schemeClr val="bg1"/>
                </a:solidFill>
              </a:rPr>
              <a:t>MONITORING AND VERIFICATION TASKS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US" sz="2400" b="1" dirty="0" smtClean="0">
                <a:solidFill>
                  <a:schemeClr val="bg1"/>
                </a:solidFill>
              </a:rPr>
              <a:t>MILITARY LIAISON TASKS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139075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7DC3D25A-C8AE-406B-A9B1-B9972E6FC8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13">
                                            <p:graphicEl>
                                              <a:dgm id="{7DC3D25A-C8AE-406B-A9B1-B9972E6FC8A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4B57F4AB-99D7-4AE2-B893-33FA92F183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" dur="1000"/>
                                        <p:tgtEl>
                                          <p:spTgt spid="13">
                                            <p:graphicEl>
                                              <a:dgm id="{4B57F4AB-99D7-4AE2-B893-33FA92F183A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3" grpId="0">
        <p:bldSub>
          <a:bldDgm bld="one"/>
        </p:bldSub>
      </p:bldGraphic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Diagram 15"/>
          <p:cNvGraphicFramePr/>
          <p:nvPr>
            <p:extLst>
              <p:ext uri="{D42A27DB-BD31-4B8C-83A1-F6EECF244321}">
                <p14:modId xmlns="" xmlns:p14="http://schemas.microsoft.com/office/powerpoint/2010/main" val="1032543997"/>
              </p:ext>
            </p:extLst>
          </p:nvPr>
        </p:nvGraphicFramePr>
        <p:xfrm>
          <a:off x="0" y="1905000"/>
          <a:ext cx="8715372" cy="34254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3" name="Rectangle 4"/>
          <p:cNvSpPr txBox="1">
            <a:spLocks noChangeArrowheads="1"/>
          </p:cNvSpPr>
          <p:nvPr/>
        </p:nvSpPr>
        <p:spPr bwMode="auto">
          <a:xfrm>
            <a:off x="0" y="-24"/>
            <a:ext cx="9144000" cy="7651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scene3d>
            <a:camera prst="orthographicFront"/>
            <a:lightRig rig="chilly" dir="t"/>
          </a:scene3d>
          <a:sp3d prstMaterial="plastic">
            <a:bevelT/>
          </a:sp3d>
        </p:spPr>
        <p:txBody>
          <a:bodyPr tIns="182880" anchor="ctr"/>
          <a:lstStyle/>
          <a:p>
            <a:pPr marL="457200" lvl="0" algn="ctr">
              <a:spcBef>
                <a:spcPts val="1800"/>
              </a:spcBef>
              <a:spcAft>
                <a:spcPts val="1800"/>
              </a:spcAft>
            </a:pPr>
            <a:r>
              <a:rPr lang="en-US" sz="4000" b="1" u="sng" dirty="0">
                <a:solidFill>
                  <a:schemeClr val="bg1"/>
                </a:solidFill>
              </a:rPr>
              <a:t>MONUSCO</a:t>
            </a:r>
          </a:p>
        </p:txBody>
      </p:sp>
    </p:spTree>
    <p:extLst>
      <p:ext uri="{BB962C8B-B14F-4D97-AF65-F5344CB8AC3E}">
        <p14:creationId xmlns="" xmlns:p14="http://schemas.microsoft.com/office/powerpoint/2010/main" val="7537472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 txBox="1">
            <a:spLocks noChangeArrowheads="1"/>
          </p:cNvSpPr>
          <p:nvPr/>
        </p:nvSpPr>
        <p:spPr bwMode="auto">
          <a:xfrm>
            <a:off x="0" y="2"/>
            <a:ext cx="9144000" cy="91439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scene3d>
            <a:camera prst="orthographicFront"/>
            <a:lightRig rig="chilly" dir="t"/>
          </a:scene3d>
          <a:sp3d prstMaterial="plastic">
            <a:bevelT/>
          </a:sp3d>
        </p:spPr>
        <p:txBody>
          <a:bodyPr tIns="182880" anchor="ctr"/>
          <a:lstStyle/>
          <a:p>
            <a:pPr algn="ctr">
              <a:lnSpc>
                <a:spcPct val="80000"/>
              </a:lnSpc>
              <a:defRPr/>
            </a:pPr>
            <a:r>
              <a:rPr lang="en-US" sz="3200" b="1" u="sng" dirty="0" smtClean="0">
                <a:solidFill>
                  <a:prstClr val="white"/>
                </a:solidFill>
                <a:cs typeface="Times New Roman" pitchFamily="18" charset="0"/>
              </a:rPr>
              <a:t>MILITARY PROTECTION TASKS</a:t>
            </a:r>
            <a:endParaRPr lang="en-US" sz="3200" b="1" u="sng" dirty="0">
              <a:solidFill>
                <a:prstClr val="white"/>
              </a:solidFill>
              <a:cs typeface="Times New Roman" pitchFamily="18" charset="0"/>
            </a:endParaRPr>
          </a:p>
        </p:txBody>
      </p:sp>
      <p:graphicFrame>
        <p:nvGraphicFramePr>
          <p:cNvPr id="13" name="Diagram 12"/>
          <p:cNvGraphicFramePr/>
          <p:nvPr>
            <p:extLst>
              <p:ext uri="{D42A27DB-BD31-4B8C-83A1-F6EECF244321}">
                <p14:modId xmlns="" xmlns:p14="http://schemas.microsoft.com/office/powerpoint/2010/main" val="222812347"/>
              </p:ext>
            </p:extLst>
          </p:nvPr>
        </p:nvGraphicFramePr>
        <p:xfrm>
          <a:off x="0" y="990600"/>
          <a:ext cx="9144000" cy="6096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5080" y="1295400"/>
            <a:ext cx="8988736" cy="3416320"/>
          </a:xfrm>
          <a:prstGeom prst="rect">
            <a:avLst/>
          </a:prstGeom>
          <a:solidFill>
            <a:srgbClr val="000000">
              <a:alpha val="69804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2400" b="1" dirty="0" smtClean="0">
                <a:solidFill>
                  <a:schemeClr val="bg1"/>
                </a:solidFill>
              </a:rPr>
              <a:t>ADVISE ON PROTECTION REQUIREMENTS OF WOMEN AND GIRLS IN IDP CAMPS &amp; SETTLEMENTS</a:t>
            </a:r>
          </a:p>
          <a:p>
            <a:pPr marL="285750" indent="-285750">
              <a:buFont typeface="Wingdings" pitchFamily="2" charset="2"/>
              <a:buChar char="Ø"/>
            </a:pPr>
            <a:endParaRPr lang="en-US" sz="2400" b="1" dirty="0" smtClean="0">
              <a:solidFill>
                <a:schemeClr val="bg1"/>
              </a:solidFill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sz="2400" b="1" dirty="0" smtClean="0">
                <a:solidFill>
                  <a:schemeClr val="bg1"/>
                </a:solidFill>
              </a:rPr>
              <a:t>ADVISE ON PROTECTION REQUIREMENTS OF VULNERABLE POPULATION – ELDERLY PEOPLE, PREGNANT WOMEN AND CHILDREN</a:t>
            </a:r>
          </a:p>
          <a:p>
            <a:pPr marL="285750" indent="-285750">
              <a:buFont typeface="Wingdings" pitchFamily="2" charset="2"/>
              <a:buChar char="Ø"/>
            </a:pPr>
            <a:endParaRPr lang="en-US" sz="2400" b="1" dirty="0" smtClean="0">
              <a:solidFill>
                <a:schemeClr val="bg1"/>
              </a:solidFill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sz="2400" b="1" dirty="0" smtClean="0">
                <a:solidFill>
                  <a:schemeClr val="bg1"/>
                </a:solidFill>
              </a:rPr>
              <a:t>PROVIDE SUPPORT TO VICTIMS OF SEXUAL VIOLENCE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139075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7DC3D25A-C8AE-406B-A9B1-B9972E6FC8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13">
                                            <p:graphicEl>
                                              <a:dgm id="{7DC3D25A-C8AE-406B-A9B1-B9972E6FC8A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4B57F4AB-99D7-4AE2-B893-33FA92F183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" dur="1000"/>
                                        <p:tgtEl>
                                          <p:spTgt spid="13">
                                            <p:graphicEl>
                                              <a:dgm id="{4B57F4AB-99D7-4AE2-B893-33FA92F183A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3" grpId="0">
        <p:bldSub>
          <a:bldDgm bld="one"/>
        </p:bldSub>
      </p:bldGraphic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 txBox="1">
            <a:spLocks noChangeArrowheads="1"/>
          </p:cNvSpPr>
          <p:nvPr/>
        </p:nvSpPr>
        <p:spPr bwMode="auto">
          <a:xfrm>
            <a:off x="0" y="2"/>
            <a:ext cx="9144000" cy="91439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scene3d>
            <a:camera prst="orthographicFront"/>
            <a:lightRig rig="chilly" dir="t"/>
          </a:scene3d>
          <a:sp3d prstMaterial="plastic">
            <a:bevelT/>
          </a:sp3d>
        </p:spPr>
        <p:txBody>
          <a:bodyPr tIns="182880" anchor="ctr"/>
          <a:lstStyle/>
          <a:p>
            <a:pPr algn="ctr">
              <a:lnSpc>
                <a:spcPct val="80000"/>
              </a:lnSpc>
              <a:defRPr/>
            </a:pPr>
            <a:r>
              <a:rPr lang="en-US" sz="3200" b="1" u="sng" dirty="0" smtClean="0">
                <a:solidFill>
                  <a:prstClr val="white"/>
                </a:solidFill>
                <a:cs typeface="Times New Roman" pitchFamily="18" charset="0"/>
              </a:rPr>
              <a:t>MILITARY SUPPORT ACTIVITIES</a:t>
            </a:r>
            <a:endParaRPr lang="en-US" sz="3200" b="1" u="sng" dirty="0">
              <a:solidFill>
                <a:prstClr val="white"/>
              </a:solidFill>
              <a:cs typeface="Times New Roman" pitchFamily="18" charset="0"/>
            </a:endParaRPr>
          </a:p>
        </p:txBody>
      </p:sp>
      <p:graphicFrame>
        <p:nvGraphicFramePr>
          <p:cNvPr id="13" name="Diagram 12"/>
          <p:cNvGraphicFramePr/>
          <p:nvPr>
            <p:extLst>
              <p:ext uri="{D42A27DB-BD31-4B8C-83A1-F6EECF244321}">
                <p14:modId xmlns="" xmlns:p14="http://schemas.microsoft.com/office/powerpoint/2010/main" val="3024614875"/>
              </p:ext>
            </p:extLst>
          </p:nvPr>
        </p:nvGraphicFramePr>
        <p:xfrm>
          <a:off x="0" y="990600"/>
          <a:ext cx="9144000" cy="6096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9064" y="1197888"/>
            <a:ext cx="8988736" cy="5355312"/>
          </a:xfrm>
          <a:prstGeom prst="rect">
            <a:avLst/>
          </a:prstGeom>
          <a:solidFill>
            <a:srgbClr val="000000">
              <a:alpha val="69804"/>
            </a:srgbClr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u="sng" dirty="0" smtClean="0">
                <a:solidFill>
                  <a:schemeClr val="bg1"/>
                </a:solidFill>
              </a:rPr>
              <a:t>DISARMAMENT, DEMOBILISATION AND RESETTLEMENT</a:t>
            </a:r>
            <a:endParaRPr lang="en-US" b="1" dirty="0" smtClean="0">
              <a:solidFill>
                <a:schemeClr val="bg1"/>
              </a:solidFill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b="1" dirty="0" smtClean="0">
                <a:solidFill>
                  <a:schemeClr val="bg1"/>
                </a:solidFill>
              </a:rPr>
              <a:t>ADVISE ON LIVING REQUIREMENT OF FEMALE EX-COMBATANTS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b="1" dirty="0" smtClean="0">
                <a:solidFill>
                  <a:schemeClr val="bg1"/>
                </a:solidFill>
              </a:rPr>
              <a:t>ADVISE ON SECURITY REQUIREMENT OF WOMEN TO MITIGATE RISK OF SEXUAL VIOLENCE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b="1" dirty="0" smtClean="0">
                <a:solidFill>
                  <a:schemeClr val="bg1"/>
                </a:solidFill>
              </a:rPr>
              <a:t>ADVISE ON MEDICAL REQUIREMENTS OF FEMALE EX-COMBATANTS AND VICTIMS OF RAPE</a:t>
            </a:r>
          </a:p>
          <a:p>
            <a:pPr marL="285750" indent="-285750">
              <a:buFont typeface="Wingdings" pitchFamily="2" charset="2"/>
              <a:buChar char="Ø"/>
            </a:pPr>
            <a:endParaRPr lang="en-US" b="1" dirty="0">
              <a:solidFill>
                <a:schemeClr val="bg1"/>
              </a:solidFill>
            </a:endParaRPr>
          </a:p>
          <a:p>
            <a:r>
              <a:rPr lang="en-US" b="1" u="sng" dirty="0" smtClean="0">
                <a:solidFill>
                  <a:schemeClr val="bg1"/>
                </a:solidFill>
              </a:rPr>
              <a:t>ELECTORAL SECURITY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b="1" dirty="0" smtClean="0">
                <a:solidFill>
                  <a:schemeClr val="bg1"/>
                </a:solidFill>
              </a:rPr>
              <a:t>MIXED  MILITARY TEAMS AS OUTREACH TO FEMALE VOTERS</a:t>
            </a:r>
          </a:p>
          <a:p>
            <a:pPr marL="342900" indent="-342900">
              <a:buFont typeface="Wingdings" pitchFamily="2" charset="2"/>
              <a:buChar char="Ø"/>
            </a:pPr>
            <a:endParaRPr lang="en-US" b="1" dirty="0">
              <a:solidFill>
                <a:schemeClr val="bg1"/>
              </a:solidFill>
            </a:endParaRPr>
          </a:p>
          <a:p>
            <a:r>
              <a:rPr lang="en-US" b="1" u="sng" dirty="0" smtClean="0">
                <a:solidFill>
                  <a:schemeClr val="bg1"/>
                </a:solidFill>
              </a:rPr>
              <a:t>SUPPORT TO NATIONAL SECURITY FORCES</a:t>
            </a:r>
            <a:endParaRPr lang="en-US" b="1" dirty="0" smtClean="0">
              <a:solidFill>
                <a:schemeClr val="bg1"/>
              </a:solidFill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en-US" b="1" dirty="0" smtClean="0">
                <a:solidFill>
                  <a:schemeClr val="bg1"/>
                </a:solidFill>
              </a:rPr>
              <a:t> MENTORING, ADVISORY AND TRAINING SUPPORT – HOST COUNTRY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b="1" dirty="0" smtClean="0">
                <a:solidFill>
                  <a:schemeClr val="bg1"/>
                </a:solidFill>
              </a:rPr>
              <a:t>MEASURES TO PERVENT AND ADDRESS SEXUAL HARASSMENT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b="1" dirty="0" smtClean="0">
                <a:solidFill>
                  <a:schemeClr val="bg1"/>
                </a:solidFill>
              </a:rPr>
              <a:t>GENDER EQUALITY AND EQUAL RIGHTS TO WOMEN</a:t>
            </a:r>
          </a:p>
          <a:p>
            <a:pPr marL="342900" indent="-342900">
              <a:buFont typeface="Wingdings" pitchFamily="2" charset="2"/>
              <a:buChar char="Ø"/>
            </a:pPr>
            <a:endParaRPr lang="en-US" b="1" dirty="0">
              <a:solidFill>
                <a:schemeClr val="bg1"/>
              </a:solidFill>
            </a:endParaRPr>
          </a:p>
          <a:p>
            <a:r>
              <a:rPr lang="en-US" b="1" u="sng" dirty="0" smtClean="0">
                <a:solidFill>
                  <a:schemeClr val="bg1"/>
                </a:solidFill>
              </a:rPr>
              <a:t>MISSION SUPPORT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b="1" dirty="0" smtClean="0">
                <a:solidFill>
                  <a:schemeClr val="bg1"/>
                </a:solidFill>
              </a:rPr>
              <a:t>EQUAL PREFERENCE TO BOTH GENDERS FOR ALL TASKS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b="1" dirty="0" smtClean="0">
                <a:solidFill>
                  <a:schemeClr val="bg1"/>
                </a:solidFill>
              </a:rPr>
              <a:t>ACCOMODATION AND BATHROOM FACILITIES FOR WOMEN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b="1" dirty="0">
                <a:solidFill>
                  <a:schemeClr val="bg1"/>
                </a:solidFill>
              </a:rPr>
              <a:t>GYNAECOLOGICAL </a:t>
            </a:r>
            <a:r>
              <a:rPr lang="en-US" b="1" dirty="0" smtClean="0">
                <a:solidFill>
                  <a:schemeClr val="bg1"/>
                </a:solidFill>
              </a:rPr>
              <a:t>FACILITIES AT LEVEL III HOSPITAL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1516442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7DC3D25A-C8AE-406B-A9B1-B9972E6FC8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13">
                                            <p:graphicEl>
                                              <a:dgm id="{7DC3D25A-C8AE-406B-A9B1-B9972E6FC8A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4B57F4AB-99D7-4AE2-B893-33FA92F183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" dur="1000"/>
                                        <p:tgtEl>
                                          <p:spTgt spid="13">
                                            <p:graphicEl>
                                              <a:dgm id="{4B57F4AB-99D7-4AE2-B893-33FA92F183A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3" grpId="0">
        <p:bldSub>
          <a:bldDgm bld="one"/>
        </p:bldSub>
      </p:bldGraphic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 txBox="1">
            <a:spLocks noChangeArrowheads="1"/>
          </p:cNvSpPr>
          <p:nvPr/>
        </p:nvSpPr>
        <p:spPr bwMode="auto">
          <a:xfrm>
            <a:off x="0" y="2"/>
            <a:ext cx="9144000" cy="91439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scene3d>
            <a:camera prst="orthographicFront"/>
            <a:lightRig rig="chilly" dir="t"/>
          </a:scene3d>
          <a:sp3d prstMaterial="plastic">
            <a:bevelT/>
          </a:sp3d>
        </p:spPr>
        <p:txBody>
          <a:bodyPr tIns="182880" anchor="ctr"/>
          <a:lstStyle/>
          <a:p>
            <a:pPr algn="ctr">
              <a:lnSpc>
                <a:spcPct val="80000"/>
              </a:lnSpc>
              <a:defRPr/>
            </a:pPr>
            <a:r>
              <a:rPr lang="en-US" sz="2400" b="1" u="sng" dirty="0" smtClean="0">
                <a:solidFill>
                  <a:prstClr val="white"/>
                </a:solidFill>
                <a:cs typeface="Times New Roman" pitchFamily="18" charset="0"/>
              </a:rPr>
              <a:t>MONITORING  &amp; VERIFICATION ACTIVITIES</a:t>
            </a:r>
            <a:endParaRPr lang="en-US" sz="2400" b="1" u="sng" dirty="0">
              <a:solidFill>
                <a:prstClr val="white"/>
              </a:solidFill>
              <a:cs typeface="Times New Roman" pitchFamily="18" charset="0"/>
            </a:endParaRPr>
          </a:p>
        </p:txBody>
      </p:sp>
      <p:graphicFrame>
        <p:nvGraphicFramePr>
          <p:cNvPr id="13" name="Diagram 12"/>
          <p:cNvGraphicFramePr/>
          <p:nvPr>
            <p:extLst>
              <p:ext uri="{D42A27DB-BD31-4B8C-83A1-F6EECF244321}">
                <p14:modId xmlns="" xmlns:p14="http://schemas.microsoft.com/office/powerpoint/2010/main" val="1976879686"/>
              </p:ext>
            </p:extLst>
          </p:nvPr>
        </p:nvGraphicFramePr>
        <p:xfrm>
          <a:off x="0" y="990600"/>
          <a:ext cx="9144000" cy="6096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9064" y="1197888"/>
            <a:ext cx="8988736" cy="5940088"/>
          </a:xfrm>
          <a:prstGeom prst="rect">
            <a:avLst/>
          </a:prstGeom>
          <a:solidFill>
            <a:srgbClr val="000000">
              <a:alpha val="69804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u="sng" dirty="0" smtClean="0">
                <a:solidFill>
                  <a:schemeClr val="bg1"/>
                </a:solidFill>
              </a:rPr>
              <a:t>PATROLLING, INVESTIGATION AND INFORMATION OPERATIONS	</a:t>
            </a:r>
            <a:endParaRPr lang="en-US" sz="2000" b="1" dirty="0" smtClean="0">
              <a:solidFill>
                <a:schemeClr val="bg1"/>
              </a:solidFill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sz="2000" b="1" dirty="0" smtClean="0">
                <a:solidFill>
                  <a:schemeClr val="bg1"/>
                </a:solidFill>
              </a:rPr>
              <a:t>CONSULT WITH LOCAL WOMEN AND WOMENS’ ORGANISATIONS AS PART OF INFORMATION GATHERING ACTIVITIES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2000" b="1" dirty="0" smtClean="0">
                <a:solidFill>
                  <a:schemeClr val="bg1"/>
                </a:solidFill>
              </a:rPr>
              <a:t>CONSULT WITH WOMEN ASKING THEM TO CONTRIBUTE ESTABLISHMENT OF VERIFICATION AND MONITORING COMMISSIONS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2000" b="1" dirty="0" smtClean="0">
                <a:solidFill>
                  <a:schemeClr val="bg1"/>
                </a:solidFill>
              </a:rPr>
              <a:t>EMPLOY JOINT ASSESSMENT TEAMS TO DEFINE PATROLLING ROUTES, IN CONSULTATION WITH LOCAL WOMEN TO ENSURE THEIR SECURITY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2000" b="1" dirty="0" smtClean="0">
                <a:solidFill>
                  <a:schemeClr val="bg1"/>
                </a:solidFill>
              </a:rPr>
              <a:t>FEMALE UNIFORMED PEOPLE MAY BE DEPLOYED TO DISSEMINATE NON-SENSITIVE INFORMATION ON PLANNED OPERATIONS AND MILITARY ACTIVITIES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2000" b="1" dirty="0" smtClean="0">
                <a:solidFill>
                  <a:schemeClr val="bg1"/>
                </a:solidFill>
              </a:rPr>
              <a:t>MIXED TEAMS  OF MILITARY INVESTIGATORS– CONFIDENCE BUILDING : MORE CONFORTABLE CONFIDING IN FEMALE COUNTERPARTS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2000" b="1" dirty="0" smtClean="0">
                <a:solidFill>
                  <a:schemeClr val="bg1"/>
                </a:solidFill>
              </a:rPr>
              <a:t>LOCAL FEMALE  INTERPRETERS – INCREASE OUTREACH TO WOMEN AND CHILDREN 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2000" b="1" dirty="0" smtClean="0">
                <a:solidFill>
                  <a:schemeClr val="bg1"/>
                </a:solidFill>
              </a:rPr>
              <a:t>COOPERATION WORKING WITH OTHER UN AGENCIES AND NGOs</a:t>
            </a:r>
          </a:p>
          <a:p>
            <a:pPr marL="285750" indent="-285750">
              <a:buFont typeface="Wingdings" pitchFamily="2" charset="2"/>
              <a:buChar char="Ø"/>
            </a:pPr>
            <a:endParaRPr lang="en-U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0626675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7DC3D25A-C8AE-406B-A9B1-B9972E6FC8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13">
                                            <p:graphicEl>
                                              <a:dgm id="{7DC3D25A-C8AE-406B-A9B1-B9972E6FC8A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4B57F4AB-99D7-4AE2-B893-33FA92F183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" dur="1000"/>
                                        <p:tgtEl>
                                          <p:spTgt spid="13">
                                            <p:graphicEl>
                                              <a:dgm id="{4B57F4AB-99D7-4AE2-B893-33FA92F183A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3" grpId="0">
        <p:bldSub>
          <a:bldDgm bld="one"/>
        </p:bldSub>
      </p:bldGraphic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 txBox="1">
            <a:spLocks noChangeArrowheads="1"/>
          </p:cNvSpPr>
          <p:nvPr/>
        </p:nvSpPr>
        <p:spPr bwMode="auto">
          <a:xfrm>
            <a:off x="0" y="2"/>
            <a:ext cx="9144000" cy="91439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scene3d>
            <a:camera prst="orthographicFront"/>
            <a:lightRig rig="chilly" dir="t"/>
          </a:scene3d>
          <a:sp3d prstMaterial="plastic">
            <a:bevelT/>
          </a:sp3d>
        </p:spPr>
        <p:txBody>
          <a:bodyPr tIns="182880" anchor="ctr"/>
          <a:lstStyle/>
          <a:p>
            <a:pPr algn="ctr">
              <a:lnSpc>
                <a:spcPct val="80000"/>
              </a:lnSpc>
              <a:defRPr/>
            </a:pPr>
            <a:r>
              <a:rPr lang="en-US" sz="3600" b="1" u="sng" dirty="0" smtClean="0">
                <a:solidFill>
                  <a:prstClr val="white"/>
                </a:solidFill>
                <a:cs typeface="Times New Roman" pitchFamily="18" charset="0"/>
              </a:rPr>
              <a:t>GENDER SPECIFIC QIP</a:t>
            </a:r>
            <a:endParaRPr lang="en-US" sz="3600" b="1" u="sng" dirty="0">
              <a:solidFill>
                <a:prstClr val="white"/>
              </a:solidFill>
              <a:cs typeface="Times New Roman" pitchFamily="18" charset="0"/>
            </a:endParaRPr>
          </a:p>
        </p:txBody>
      </p:sp>
      <p:graphicFrame>
        <p:nvGraphicFramePr>
          <p:cNvPr id="13" name="Diagram 12"/>
          <p:cNvGraphicFramePr/>
          <p:nvPr>
            <p:extLst>
              <p:ext uri="{D42A27DB-BD31-4B8C-83A1-F6EECF244321}">
                <p14:modId xmlns="" xmlns:p14="http://schemas.microsoft.com/office/powerpoint/2010/main" val="2497818633"/>
              </p:ext>
            </p:extLst>
          </p:nvPr>
        </p:nvGraphicFramePr>
        <p:xfrm>
          <a:off x="0" y="990600"/>
          <a:ext cx="9144000" cy="6096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Picture 4" descr="C:\Documents and Settings\kbdecos\Local Settings\Temporary Internet Files\Content.Word\IMG_6644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2400" y="1710576"/>
            <a:ext cx="4419600" cy="3310077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6" name="Picture 5" descr="C:\Documents and Settings\kbdecos\Local Settings\Temporary Internet Files\Content.Word\IMG_6642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572000" y="1710576"/>
            <a:ext cx="4419600" cy="3310077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7" name="Rounded Rectangle 6"/>
          <p:cNvSpPr/>
          <p:nvPr/>
        </p:nvSpPr>
        <p:spPr>
          <a:xfrm>
            <a:off x="152400" y="5105400"/>
            <a:ext cx="8991600" cy="990600"/>
          </a:xfrm>
          <a:prstGeom prst="roundRect">
            <a:avLst/>
          </a:prstGeom>
          <a:solidFill>
            <a:srgbClr val="FFFF66"/>
          </a:solidFill>
          <a:effectLst>
            <a:glow rad="228600">
              <a:schemeClr val="accent6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  <a:softEdge rad="127000"/>
          </a:effectLst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/>
          <a:lstStyle/>
          <a:p>
            <a:pPr algn="ctr"/>
            <a:r>
              <a:rPr lang="en-US" sz="2400" b="1" dirty="0" smtClean="0">
                <a:solidFill>
                  <a:srgbClr val="000000"/>
                </a:solidFill>
              </a:rPr>
              <a:t>CONSTRUCTION OF A MATERNITY </a:t>
            </a:r>
            <a:r>
              <a:rPr lang="en-US" sz="2400" b="1" dirty="0">
                <a:solidFill>
                  <a:srgbClr val="000000"/>
                </a:solidFill>
              </a:rPr>
              <a:t>WARD IN PROGRESS AT </a:t>
            </a:r>
            <a:r>
              <a:rPr lang="en-US" sz="2400" b="1" dirty="0" smtClean="0">
                <a:solidFill>
                  <a:srgbClr val="000000"/>
                </a:solidFill>
              </a:rPr>
              <a:t>CAMP MARIN, KALIME</a:t>
            </a:r>
            <a:endParaRPr lang="en-US" sz="24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1212535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7DC3D25A-C8AE-406B-A9B1-B9972E6FC8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13">
                                            <p:graphicEl>
                                              <a:dgm id="{7DC3D25A-C8AE-406B-A9B1-B9972E6FC8A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4B57F4AB-99D7-4AE2-B893-33FA92F183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" dur="1000"/>
                                        <p:tgtEl>
                                          <p:spTgt spid="13">
                                            <p:graphicEl>
                                              <a:dgm id="{4B57F4AB-99D7-4AE2-B893-33FA92F183A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3" grpId="0">
        <p:bldSub>
          <a:bldDgm bld="one"/>
        </p:bldSub>
      </p:bldGraphic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 txBox="1">
            <a:spLocks noChangeArrowheads="1"/>
          </p:cNvSpPr>
          <p:nvPr/>
        </p:nvSpPr>
        <p:spPr bwMode="auto">
          <a:xfrm>
            <a:off x="0" y="2"/>
            <a:ext cx="9144000" cy="91439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scene3d>
            <a:camera prst="orthographicFront"/>
            <a:lightRig rig="chilly" dir="t"/>
          </a:scene3d>
          <a:sp3d prstMaterial="plastic">
            <a:bevelT/>
          </a:sp3d>
        </p:spPr>
        <p:txBody>
          <a:bodyPr tIns="182880" anchor="ctr"/>
          <a:lstStyle/>
          <a:p>
            <a:pPr algn="ctr">
              <a:lnSpc>
                <a:spcPct val="80000"/>
              </a:lnSpc>
              <a:defRPr/>
            </a:pPr>
            <a:r>
              <a:rPr lang="en-US" sz="3600" b="1" u="sng" dirty="0" smtClean="0">
                <a:solidFill>
                  <a:prstClr val="white"/>
                </a:solidFill>
                <a:cs typeface="Times New Roman" pitchFamily="18" charset="0"/>
              </a:rPr>
              <a:t>GENDER SPECIFIC QIP</a:t>
            </a:r>
            <a:endParaRPr lang="en-US" sz="3600" b="1" u="sng" dirty="0">
              <a:solidFill>
                <a:prstClr val="white"/>
              </a:solidFill>
              <a:cs typeface="Times New Roman" pitchFamily="18" charset="0"/>
            </a:endParaRPr>
          </a:p>
        </p:txBody>
      </p:sp>
      <p:graphicFrame>
        <p:nvGraphicFramePr>
          <p:cNvPr id="13" name="Diagram 12"/>
          <p:cNvGraphicFramePr/>
          <p:nvPr>
            <p:extLst>
              <p:ext uri="{D42A27DB-BD31-4B8C-83A1-F6EECF244321}">
                <p14:modId xmlns="" xmlns:p14="http://schemas.microsoft.com/office/powerpoint/2010/main" val="2949347712"/>
              </p:ext>
            </p:extLst>
          </p:nvPr>
        </p:nvGraphicFramePr>
        <p:xfrm>
          <a:off x="0" y="990600"/>
          <a:ext cx="9144000" cy="6096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074" name="Picture 2" descr="as 38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656" y="931651"/>
            <a:ext cx="7879080" cy="4783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152400" y="5741300"/>
            <a:ext cx="8991600" cy="990600"/>
          </a:xfrm>
          <a:prstGeom prst="roundRect">
            <a:avLst/>
          </a:prstGeom>
          <a:solidFill>
            <a:srgbClr val="FFFF66"/>
          </a:solidFill>
          <a:effectLst>
            <a:glow rad="228600">
              <a:schemeClr val="accent6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  <a:softEdge rad="127000"/>
          </a:effectLst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/>
          <a:lstStyle/>
          <a:p>
            <a:pPr algn="ctr"/>
            <a:r>
              <a:rPr lang="en-US" sz="2400" b="1" dirty="0" smtClean="0">
                <a:solidFill>
                  <a:srgbClr val="000000"/>
                </a:solidFill>
              </a:rPr>
              <a:t>MEDICAL CAMP IN PROGRESS AT VILLAGE CHULWE (REMOTE AREA) 10 JAN 2012</a:t>
            </a:r>
            <a:endParaRPr lang="en-US" sz="24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2719808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7DC3D25A-C8AE-406B-A9B1-B9972E6FC8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13">
                                            <p:graphicEl>
                                              <a:dgm id="{7DC3D25A-C8AE-406B-A9B1-B9972E6FC8A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4B57F4AB-99D7-4AE2-B893-33FA92F183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" dur="1000"/>
                                        <p:tgtEl>
                                          <p:spTgt spid="13">
                                            <p:graphicEl>
                                              <a:dgm id="{4B57F4AB-99D7-4AE2-B893-33FA92F183A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3" grpId="0">
        <p:bldSub>
          <a:bldDgm bld="one"/>
        </p:bldSub>
      </p:bldGraphic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 txBox="1">
            <a:spLocks noChangeArrowheads="1"/>
          </p:cNvSpPr>
          <p:nvPr/>
        </p:nvSpPr>
        <p:spPr bwMode="auto">
          <a:xfrm>
            <a:off x="0" y="2"/>
            <a:ext cx="9144000" cy="91439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scene3d>
            <a:camera prst="orthographicFront"/>
            <a:lightRig rig="chilly" dir="t"/>
          </a:scene3d>
          <a:sp3d prstMaterial="plastic">
            <a:bevelT/>
          </a:sp3d>
        </p:spPr>
        <p:txBody>
          <a:bodyPr tIns="182880" anchor="ctr"/>
          <a:lstStyle/>
          <a:p>
            <a:pPr algn="ctr">
              <a:lnSpc>
                <a:spcPct val="80000"/>
              </a:lnSpc>
              <a:defRPr/>
            </a:pPr>
            <a:r>
              <a:rPr lang="en-US" sz="3600" b="1" u="sng" dirty="0" smtClean="0">
                <a:solidFill>
                  <a:prstClr val="white"/>
                </a:solidFill>
                <a:cs typeface="Times New Roman" pitchFamily="18" charset="0"/>
              </a:rPr>
              <a:t>GENDER SPECIFIC QIP</a:t>
            </a:r>
            <a:endParaRPr lang="en-US" sz="3600" b="1" u="sng" dirty="0">
              <a:solidFill>
                <a:prstClr val="white"/>
              </a:solidFill>
              <a:cs typeface="Times New Roman" pitchFamily="18" charset="0"/>
            </a:endParaRPr>
          </a:p>
        </p:txBody>
      </p:sp>
      <p:graphicFrame>
        <p:nvGraphicFramePr>
          <p:cNvPr id="13" name="Diagram 12"/>
          <p:cNvGraphicFramePr/>
          <p:nvPr>
            <p:extLst>
              <p:ext uri="{D42A27DB-BD31-4B8C-83A1-F6EECF244321}">
                <p14:modId xmlns="" xmlns:p14="http://schemas.microsoft.com/office/powerpoint/2010/main" val="2593444998"/>
              </p:ext>
            </p:extLst>
          </p:nvPr>
        </p:nvGraphicFramePr>
        <p:xfrm>
          <a:off x="0" y="990600"/>
          <a:ext cx="9144000" cy="6096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099" name="Picture 3" descr="DSC07831"/>
          <p:cNvPicPr preferRelativeResize="0"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940676"/>
            <a:ext cx="6172200" cy="3305666"/>
          </a:xfrm>
          <a:prstGeom prst="rect">
            <a:avLst/>
          </a:prstGeom>
          <a:noFill/>
          <a:ln w="38100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le 6"/>
          <p:cNvSpPr/>
          <p:nvPr/>
        </p:nvSpPr>
        <p:spPr>
          <a:xfrm>
            <a:off x="228600" y="4495800"/>
            <a:ext cx="8991600" cy="990600"/>
          </a:xfrm>
          <a:prstGeom prst="roundRect">
            <a:avLst/>
          </a:prstGeom>
          <a:solidFill>
            <a:srgbClr val="FFFF66"/>
          </a:solidFill>
          <a:effectLst>
            <a:glow rad="228600">
              <a:schemeClr val="accent6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  <a:softEdge rad="127000"/>
          </a:effectLst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/>
          <a:lstStyle/>
          <a:p>
            <a:pPr algn="ctr"/>
            <a:r>
              <a:rPr lang="en-US" sz="2400" b="1" dirty="0" smtClean="0">
                <a:solidFill>
                  <a:srgbClr val="000000"/>
                </a:solidFill>
              </a:rPr>
              <a:t>ASSISTANCE TO MR JUSTIN – LOCAL INTERPRETER FOR THE MARRIAGE OF HIS DAUGHTER : MAR 2012</a:t>
            </a:r>
            <a:endParaRPr lang="en-US" sz="24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0908677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7DC3D25A-C8AE-406B-A9B1-B9972E6FC8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13">
                                            <p:graphicEl>
                                              <a:dgm id="{7DC3D25A-C8AE-406B-A9B1-B9972E6FC8A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4B57F4AB-99D7-4AE2-B893-33FA92F183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" dur="1000"/>
                                        <p:tgtEl>
                                          <p:spTgt spid="13">
                                            <p:graphicEl>
                                              <a:dgm id="{4B57F4AB-99D7-4AE2-B893-33FA92F183A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3" grpId="0">
        <p:bldSub>
          <a:bldDgm bld="one"/>
        </p:bldSub>
      </p:bldGraphic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60283" y="5562600"/>
            <a:ext cx="8991600" cy="914400"/>
          </a:xfrm>
          <a:prstGeom prst="roundRect">
            <a:avLst/>
          </a:prstGeom>
          <a:solidFill>
            <a:srgbClr val="FFFF66"/>
          </a:solidFill>
          <a:effectLst>
            <a:glow rad="228600">
              <a:schemeClr val="accent6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  <a:softEdge rad="127000"/>
          </a:effectLst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/>
          <a:lstStyle/>
          <a:p>
            <a:pPr algn="ctr"/>
            <a:r>
              <a:rPr lang="en-US" sz="3600" b="1" dirty="0" smtClean="0">
                <a:solidFill>
                  <a:srgbClr val="000000"/>
                </a:solidFill>
              </a:rPr>
              <a:t>CASE STUDIES</a:t>
            </a:r>
            <a:endParaRPr lang="en-US" sz="36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14266161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 txBox="1">
            <a:spLocks noChangeArrowheads="1"/>
          </p:cNvSpPr>
          <p:nvPr/>
        </p:nvSpPr>
        <p:spPr bwMode="auto">
          <a:xfrm>
            <a:off x="0" y="2"/>
            <a:ext cx="9144000" cy="91439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scene3d>
            <a:camera prst="orthographicFront"/>
            <a:lightRig rig="chilly" dir="t"/>
          </a:scene3d>
          <a:sp3d prstMaterial="plastic">
            <a:bevelT/>
          </a:sp3d>
        </p:spPr>
        <p:txBody>
          <a:bodyPr tIns="182880" anchor="ctr"/>
          <a:lstStyle/>
          <a:p>
            <a:pPr algn="ctr">
              <a:lnSpc>
                <a:spcPct val="80000"/>
              </a:lnSpc>
              <a:defRPr/>
            </a:pPr>
            <a:r>
              <a:rPr lang="en-US" sz="4000" b="1" u="sng" dirty="0" smtClean="0">
                <a:solidFill>
                  <a:prstClr val="white"/>
                </a:solidFill>
                <a:cs typeface="Times New Roman" pitchFamily="18" charset="0"/>
              </a:rPr>
              <a:t>PRESENT STATUS</a:t>
            </a:r>
            <a:endParaRPr lang="en-US" sz="4000" b="1" u="sng" dirty="0">
              <a:solidFill>
                <a:prstClr val="white"/>
              </a:solidFill>
              <a:cs typeface="Times New Roman" pitchFamily="18" charset="0"/>
            </a:endParaRPr>
          </a:p>
        </p:txBody>
      </p:sp>
      <p:graphicFrame>
        <p:nvGraphicFramePr>
          <p:cNvPr id="13" name="Diagram 12"/>
          <p:cNvGraphicFramePr/>
          <p:nvPr>
            <p:extLst>
              <p:ext uri="{D42A27DB-BD31-4B8C-83A1-F6EECF244321}">
                <p14:modId xmlns="" xmlns:p14="http://schemas.microsoft.com/office/powerpoint/2010/main" val="3618426625"/>
              </p:ext>
            </p:extLst>
          </p:nvPr>
        </p:nvGraphicFramePr>
        <p:xfrm>
          <a:off x="0" y="990600"/>
          <a:ext cx="9144000" cy="6096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Picture 2" descr="http://www.aaliyah.es/images/coltan/o_mina-de-coltan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561" y="3962400"/>
            <a:ext cx="3822263" cy="2866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http://merahza.files.wordpress.com/2009/05/bloody-phone.jpg?w=450&amp;h=33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702" y="1067818"/>
            <a:ext cx="3815255" cy="2865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http://3.bp.blogspot.com/_O49XOKBD4ZM/TE8jDe6cXGI/AAAAAAAACCQ/DoddtTvbk48/s1600/1.+coltan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4590" y="3878525"/>
            <a:ext cx="4867168" cy="2919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http://1.bp.blogspot.com/_EjYtO28-Nk4/SZHRQqqDkLI/AAAAAAAABCw/L2QqrfmiRB4/s400/Blood+Coltan+(2008)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238" y="1067817"/>
            <a:ext cx="4843520" cy="2755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65348451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7DC3D25A-C8AE-406B-A9B1-B9972E6FC8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13">
                                            <p:graphicEl>
                                              <a:dgm id="{7DC3D25A-C8AE-406B-A9B1-B9972E6FC8A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4B57F4AB-99D7-4AE2-B893-33FA92F183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" dur="1000"/>
                                        <p:tgtEl>
                                          <p:spTgt spid="13">
                                            <p:graphicEl>
                                              <a:dgm id="{4B57F4AB-99D7-4AE2-B893-33FA92F183A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3" grpId="0">
        <p:bldSub>
          <a:bldDgm bld="one"/>
        </p:bldSub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 txBox="1">
            <a:spLocks noChangeArrowheads="1"/>
          </p:cNvSpPr>
          <p:nvPr/>
        </p:nvSpPr>
        <p:spPr bwMode="auto">
          <a:xfrm>
            <a:off x="0" y="2"/>
            <a:ext cx="9144000" cy="91439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scene3d>
            <a:camera prst="orthographicFront"/>
            <a:lightRig rig="chilly" dir="t"/>
          </a:scene3d>
          <a:sp3d prstMaterial="plastic">
            <a:bevelT/>
          </a:sp3d>
        </p:spPr>
        <p:txBody>
          <a:bodyPr tIns="182880" anchor="ctr"/>
          <a:lstStyle/>
          <a:p>
            <a:pPr algn="ctr">
              <a:lnSpc>
                <a:spcPct val="80000"/>
              </a:lnSpc>
              <a:defRPr/>
            </a:pPr>
            <a:r>
              <a:rPr lang="en-US" sz="2800" b="1" u="sng" dirty="0" smtClean="0">
                <a:solidFill>
                  <a:prstClr val="white"/>
                </a:solidFill>
                <a:cs typeface="Times New Roman" pitchFamily="18" charset="0"/>
              </a:rPr>
              <a:t>TCC CONTRIBUTIONS : MONUSCO</a:t>
            </a:r>
            <a:endParaRPr lang="en-US" sz="2800" b="1" u="sng" dirty="0">
              <a:solidFill>
                <a:prstClr val="white"/>
              </a:solidFill>
              <a:cs typeface="Times New Roman" pitchFamily="18" charset="0"/>
            </a:endParaRPr>
          </a:p>
        </p:txBody>
      </p:sp>
      <p:graphicFrame>
        <p:nvGraphicFramePr>
          <p:cNvPr id="13" name="Diagram 12"/>
          <p:cNvGraphicFramePr/>
          <p:nvPr>
            <p:extLst>
              <p:ext uri="{D42A27DB-BD31-4B8C-83A1-F6EECF244321}">
                <p14:modId xmlns="" xmlns:p14="http://schemas.microsoft.com/office/powerpoint/2010/main" val="1174529173"/>
              </p:ext>
            </p:extLst>
          </p:nvPr>
        </p:nvGraphicFramePr>
        <p:xfrm>
          <a:off x="0" y="990600"/>
          <a:ext cx="9144000" cy="6096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4279330977"/>
              </p:ext>
            </p:extLst>
          </p:nvPr>
        </p:nvGraphicFramePr>
        <p:xfrm>
          <a:off x="152400" y="1066800"/>
          <a:ext cx="8763000" cy="5608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60500"/>
                <a:gridCol w="1816100"/>
                <a:gridCol w="1104900"/>
                <a:gridCol w="1460500"/>
                <a:gridCol w="1701800"/>
                <a:gridCol w="1219200"/>
              </a:tblGrid>
              <a:tr h="70104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INDIA</a:t>
                      </a:r>
                      <a:endParaRPr 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4027</a:t>
                      </a:r>
                      <a:endParaRPr 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GHANA</a:t>
                      </a:r>
                      <a:endParaRPr 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462</a:t>
                      </a:r>
                      <a:endParaRPr lang="en-US" b="1" dirty="0"/>
                    </a:p>
                  </a:txBody>
                  <a:tcPr anchor="ctr"/>
                </a:tc>
              </a:tr>
              <a:tr h="70104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PAKISTAN</a:t>
                      </a:r>
                      <a:endParaRPr 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3564</a:t>
                      </a:r>
                      <a:endParaRPr 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BENIN</a:t>
                      </a:r>
                      <a:endParaRPr 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450</a:t>
                      </a:r>
                      <a:endParaRPr lang="en-US" b="1" dirty="0"/>
                    </a:p>
                  </a:txBody>
                  <a:tcPr anchor="ctr"/>
                </a:tc>
              </a:tr>
              <a:tr h="70104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BANGLADESH</a:t>
                      </a:r>
                      <a:endParaRPr 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2524</a:t>
                      </a:r>
                      <a:endParaRPr 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JORDAN</a:t>
                      </a:r>
                      <a:endParaRPr 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220</a:t>
                      </a:r>
                      <a:endParaRPr lang="en-US" b="1" dirty="0"/>
                    </a:p>
                  </a:txBody>
                  <a:tcPr anchor="ctr"/>
                </a:tc>
              </a:tr>
              <a:tr h="70104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URUGUAY</a:t>
                      </a:r>
                      <a:endParaRPr lang="en-US" b="1" dirty="0"/>
                    </a:p>
                  </a:txBody>
                  <a:tcPr anchor="ctr"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1181</a:t>
                      </a:r>
                      <a:endParaRPr lang="en-US" b="1" dirty="0"/>
                    </a:p>
                  </a:txBody>
                  <a:tcPr anchor="ctr"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CHINA</a:t>
                      </a:r>
                      <a:endParaRPr 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218</a:t>
                      </a:r>
                      <a:endParaRPr lang="en-US" b="1" dirty="0"/>
                    </a:p>
                  </a:txBody>
                  <a:tcPr anchor="ctr"/>
                </a:tc>
              </a:tr>
              <a:tr h="70104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RSA</a:t>
                      </a:r>
                      <a:endParaRPr 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1239</a:t>
                      </a:r>
                      <a:endParaRPr 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INDONESIA</a:t>
                      </a:r>
                      <a:endParaRPr 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175</a:t>
                      </a:r>
                      <a:endParaRPr lang="en-US" b="1" dirty="0"/>
                    </a:p>
                  </a:txBody>
                  <a:tcPr anchor="ctr"/>
                </a:tc>
              </a:tr>
              <a:tr h="70104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NEPAL</a:t>
                      </a:r>
                      <a:endParaRPr 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1026</a:t>
                      </a:r>
                      <a:endParaRPr 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18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GAUTEMALA</a:t>
                      </a:r>
                      <a:endParaRPr lang="en-US" sz="18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150</a:t>
                      </a:r>
                      <a:endParaRPr lang="en-US" sz="18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FFFF66"/>
                    </a:solidFill>
                  </a:tcPr>
                </a:tc>
              </a:tr>
              <a:tr h="70104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EGYPT</a:t>
                      </a:r>
                      <a:endParaRPr 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1000</a:t>
                      </a:r>
                      <a:endParaRPr 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BELGIUM</a:t>
                      </a:r>
                      <a:endParaRPr 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26</a:t>
                      </a:r>
                      <a:endParaRPr lang="en-US" b="1" dirty="0"/>
                    </a:p>
                  </a:txBody>
                  <a:tcPr anchor="ctr"/>
                </a:tc>
              </a:tr>
              <a:tr h="70104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MOROCCO</a:t>
                      </a:r>
                      <a:endParaRPr 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831</a:t>
                      </a:r>
                      <a:endParaRPr 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SERBIA</a:t>
                      </a:r>
                      <a:endParaRPr 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6</a:t>
                      </a:r>
                      <a:endParaRPr lang="en-US" b="1" dirty="0"/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5" name="Picture 9" descr="IND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612" y="1240467"/>
            <a:ext cx="685800" cy="45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6" descr="PAKISTA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7962" y="1905000"/>
            <a:ext cx="679450" cy="444500"/>
          </a:xfrm>
          <a:prstGeom prst="rect">
            <a:avLst/>
          </a:prstGeom>
          <a:noFill/>
        </p:spPr>
      </p:pic>
      <p:pic>
        <p:nvPicPr>
          <p:cNvPr id="7" name="Picture 4" descr="BANGLAD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724" y="2514600"/>
            <a:ext cx="674688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5" descr="URUGUAY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1612" y="3200400"/>
            <a:ext cx="682625" cy="433388"/>
          </a:xfrm>
          <a:prstGeom prst="rect">
            <a:avLst/>
          </a:prstGeom>
          <a:noFill/>
        </p:spPr>
      </p:pic>
      <p:pic>
        <p:nvPicPr>
          <p:cNvPr id="9" name="Picture 10" descr="south_afr-fla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612" y="4012762"/>
            <a:ext cx="681038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 descr="NEPAL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412" y="4638784"/>
            <a:ext cx="3413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3" descr="http://www.franck-nicolleau.staff.shef.ac.uk/Franck-web-fig/Egypte-dp.gif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724" y="5337175"/>
            <a:ext cx="6858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5" descr="MAROC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850" y="6096000"/>
            <a:ext cx="6858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Object 2"/>
          <p:cNvGraphicFramePr>
            <a:graphicFrameLocks noGrp="1" noChangeAspect="1"/>
          </p:cNvGraphicFramePr>
          <p:nvPr>
            <p:extLst>
              <p:ext uri="{D42A27DB-BD31-4B8C-83A1-F6EECF244321}">
                <p14:modId xmlns="" xmlns:p14="http://schemas.microsoft.com/office/powerpoint/2010/main" val="110067170"/>
              </p:ext>
            </p:extLst>
          </p:nvPr>
        </p:nvGraphicFramePr>
        <p:xfrm>
          <a:off x="4953000" y="1943100"/>
          <a:ext cx="725488" cy="368300"/>
        </p:xfrm>
        <a:graphic>
          <a:graphicData uri="http://schemas.openxmlformats.org/presentationml/2006/ole">
            <p:oleObj spid="_x0000_s2061" name="Photo Editor Photo" r:id="rId16" imgW="4285714" imgH="2857899" progId="">
              <p:embed/>
            </p:oleObj>
          </a:graphicData>
        </a:graphic>
      </p:graphicFrame>
      <p:pic>
        <p:nvPicPr>
          <p:cNvPr id="14" name="Picture 23" descr="JORDANIE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2781" y="2563486"/>
            <a:ext cx="698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2" descr="CHINE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2781" y="3295789"/>
            <a:ext cx="6858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4" descr="INDONES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8812" y="3982161"/>
            <a:ext cx="706438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8" descr="gt-lgfla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8812" y="4676884"/>
            <a:ext cx="685800" cy="381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0" descr="http://www.google.com/images?q=tbn:ANd9GcQ1xJVawLhtQl309zjY3DtZgK4VYXfc31-1GSO99-vrikBwEgNXkGiA7A">
            <a:hlinkClick r:id="rId21"/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9437" y="5323709"/>
            <a:ext cx="765175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2" descr="http://www.google.com/images?q=tbn:ANd9GcRIqYOHtn-V7Cp1p2O9gpjIApauj-m1RV2yo6QTtQ8fTjRcnoLmPbz1ETo">
            <a:hlinkClick r:id="rId23"/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5150" y="6050755"/>
            <a:ext cx="800100" cy="53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8" descr="GHANA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6529" y="1208935"/>
            <a:ext cx="6858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72684333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7DC3D25A-C8AE-406B-A9B1-B9972E6FC8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13">
                                            <p:graphicEl>
                                              <a:dgm id="{7DC3D25A-C8AE-406B-A9B1-B9972E6FC8A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4B57F4AB-99D7-4AE2-B893-33FA92F183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" dur="1000"/>
                                        <p:tgtEl>
                                          <p:spTgt spid="13">
                                            <p:graphicEl>
                                              <a:dgm id="{4B57F4AB-99D7-4AE2-B893-33FA92F183A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3" grpId="0">
        <p:bldSub>
          <a:bldDgm bld="one"/>
        </p:bldSub>
      </p:bldGraphic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 txBox="1">
            <a:spLocks noChangeArrowheads="1"/>
          </p:cNvSpPr>
          <p:nvPr/>
        </p:nvSpPr>
        <p:spPr bwMode="auto">
          <a:xfrm>
            <a:off x="0" y="2"/>
            <a:ext cx="9144000" cy="91439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scene3d>
            <a:camera prst="orthographicFront"/>
            <a:lightRig rig="chilly" dir="t"/>
          </a:scene3d>
          <a:sp3d prstMaterial="plastic">
            <a:bevelT/>
          </a:sp3d>
        </p:spPr>
        <p:txBody>
          <a:bodyPr tIns="182880" anchor="ctr"/>
          <a:lstStyle/>
          <a:p>
            <a:pPr algn="ctr">
              <a:lnSpc>
                <a:spcPct val="80000"/>
              </a:lnSpc>
              <a:defRPr/>
            </a:pPr>
            <a:r>
              <a:rPr lang="en-US" sz="3600" b="1" u="sng" dirty="0" smtClean="0">
                <a:solidFill>
                  <a:prstClr val="white"/>
                </a:solidFill>
                <a:cs typeface="Times New Roman" pitchFamily="18" charset="0"/>
              </a:rPr>
              <a:t>REASONS FOR CONFLICT</a:t>
            </a:r>
            <a:endParaRPr lang="en-US" sz="3600" b="1" u="sng" dirty="0">
              <a:solidFill>
                <a:prstClr val="white"/>
              </a:solidFill>
              <a:cs typeface="Times New Roman" pitchFamily="18" charset="0"/>
            </a:endParaRPr>
          </a:p>
        </p:txBody>
      </p:sp>
      <p:graphicFrame>
        <p:nvGraphicFramePr>
          <p:cNvPr id="13" name="Diagram 12"/>
          <p:cNvGraphicFramePr/>
          <p:nvPr>
            <p:extLst>
              <p:ext uri="{D42A27DB-BD31-4B8C-83A1-F6EECF244321}">
                <p14:modId xmlns="" xmlns:p14="http://schemas.microsoft.com/office/powerpoint/2010/main" val="851358065"/>
              </p:ext>
            </p:extLst>
          </p:nvPr>
        </p:nvGraphicFramePr>
        <p:xfrm>
          <a:off x="0" y="990600"/>
          <a:ext cx="9144000" cy="6096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709643" y="2275344"/>
            <a:ext cx="7672357" cy="2677656"/>
          </a:xfrm>
          <a:prstGeom prst="rect">
            <a:avLst/>
          </a:prstGeom>
          <a:solidFill>
            <a:srgbClr val="000000">
              <a:alpha val="52941"/>
            </a:srgbClr>
          </a:solidFill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sz="2800" b="1" dirty="0">
                <a:solidFill>
                  <a:prstClr val="white"/>
                </a:solidFill>
              </a:rPr>
              <a:t> NEGATIVE ARMED GROUPS </a:t>
            </a:r>
            <a:r>
              <a:rPr lang="en-US" sz="2800" b="1" dirty="0" smtClean="0">
                <a:solidFill>
                  <a:prstClr val="white"/>
                </a:solidFill>
              </a:rPr>
              <a:t>- CONFLICT </a:t>
            </a:r>
            <a:br>
              <a:rPr lang="en-US" sz="2800" b="1" dirty="0" smtClean="0">
                <a:solidFill>
                  <a:prstClr val="white"/>
                </a:solidFill>
              </a:rPr>
            </a:br>
            <a:r>
              <a:rPr lang="en-US" sz="2800" b="1" dirty="0" smtClean="0">
                <a:solidFill>
                  <a:prstClr val="white"/>
                </a:solidFill>
              </a:rPr>
              <a:t> MINERALS</a:t>
            </a:r>
          </a:p>
          <a:p>
            <a:pPr marL="285750" indent="-285750">
              <a:buFont typeface="Wingdings" pitchFamily="2" charset="2"/>
              <a:buChar char="Ø"/>
            </a:pPr>
            <a:endParaRPr lang="en-US" sz="2800" b="1" dirty="0">
              <a:solidFill>
                <a:prstClr val="white"/>
              </a:solidFill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sz="2800" b="1" dirty="0" smtClean="0">
                <a:solidFill>
                  <a:prstClr val="white"/>
                </a:solidFill>
              </a:rPr>
              <a:t> ETHNIC  POLARISATION</a:t>
            </a:r>
          </a:p>
          <a:p>
            <a:pPr marL="285750" indent="-285750">
              <a:buFont typeface="Wingdings" pitchFamily="2" charset="2"/>
              <a:buChar char="Ø"/>
            </a:pPr>
            <a:endParaRPr lang="en-US" sz="2800" b="1" dirty="0" smtClean="0">
              <a:solidFill>
                <a:prstClr val="white"/>
              </a:solidFill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sz="2800" b="1" dirty="0" smtClean="0">
                <a:solidFill>
                  <a:prstClr val="white"/>
                </a:solidFill>
              </a:rPr>
              <a:t> WEAK  GOVERNMENT  INSTITUTIONS</a:t>
            </a:r>
            <a:endParaRPr lang="en-US" sz="28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9706489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7DC3D25A-C8AE-406B-A9B1-B9972E6FC8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13">
                                            <p:graphicEl>
                                              <a:dgm id="{7DC3D25A-C8AE-406B-A9B1-B9972E6FC8A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4B57F4AB-99D7-4AE2-B893-33FA92F183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" dur="1000"/>
                                        <p:tgtEl>
                                          <p:spTgt spid="13">
                                            <p:graphicEl>
                                              <a:dgm id="{4B57F4AB-99D7-4AE2-B893-33FA92F183A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3" grpId="0">
        <p:bldSub>
          <a:bldDgm bld="one"/>
        </p:bldSub>
      </p:bldGraphic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G:\Pn Pics- 09 Jul\DRC_provinces-10+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61476" y="925924"/>
            <a:ext cx="9273944" cy="6491762"/>
          </a:xfrm>
          <a:prstGeom prst="rect">
            <a:avLst/>
          </a:prstGeom>
          <a:noFill/>
        </p:spPr>
      </p:pic>
      <p:sp>
        <p:nvSpPr>
          <p:cNvPr id="5" name="Rectangle 3"/>
          <p:cNvSpPr txBox="1">
            <a:spLocks/>
          </p:cNvSpPr>
          <p:nvPr/>
        </p:nvSpPr>
        <p:spPr>
          <a:xfrm>
            <a:off x="685800" y="0"/>
            <a:ext cx="7772400" cy="907259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pPr algn="ctr">
              <a:defRPr/>
            </a:pPr>
            <a:r>
              <a:rPr lang="en-US" sz="3600" b="1" u="sng" spc="-150" dirty="0" smtClean="0">
                <a:solidFill>
                  <a:srgbClr val="FFFFFF"/>
                </a:solidFill>
                <a:cs typeface="Arial" pitchFamily="34" charset="0"/>
              </a:rPr>
              <a:t>MINERAL RESOURCES</a:t>
            </a:r>
            <a:endParaRPr lang="en-US" sz="3600" b="1" u="sng" spc="-150" dirty="0">
              <a:solidFill>
                <a:srgbClr val="FFFFFF"/>
              </a:solidFill>
              <a:cs typeface="Arial" pitchFamily="34" charset="0"/>
            </a:endParaRPr>
          </a:p>
        </p:txBody>
      </p:sp>
      <p:grpSp>
        <p:nvGrpSpPr>
          <p:cNvPr id="9" name="Group 3"/>
          <p:cNvGrpSpPr>
            <a:grpSpLocks/>
          </p:cNvGrpSpPr>
          <p:nvPr/>
        </p:nvGrpSpPr>
        <p:grpSpPr bwMode="auto">
          <a:xfrm>
            <a:off x="7080250" y="3085166"/>
            <a:ext cx="909637" cy="2209800"/>
            <a:chOff x="3361" y="1584"/>
            <a:chExt cx="573" cy="1392"/>
          </a:xfrm>
        </p:grpSpPr>
        <p:sp>
          <p:nvSpPr>
            <p:cNvPr id="10" name="Oval 4"/>
            <p:cNvSpPr>
              <a:spLocks noChangeArrowheads="1"/>
            </p:cNvSpPr>
            <p:nvPr/>
          </p:nvSpPr>
          <p:spPr bwMode="auto">
            <a:xfrm rot="-1772975">
              <a:off x="3361" y="2640"/>
              <a:ext cx="365" cy="336"/>
            </a:xfrm>
            <a:prstGeom prst="ellipse">
              <a:avLst/>
            </a:prstGeom>
            <a:noFill/>
            <a:ln w="57150">
              <a:solidFill>
                <a:srgbClr val="CC0099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GB" kern="0" smtClean="0">
                <a:solidFill>
                  <a:srgbClr val="CCCCFF"/>
                </a:solidFill>
              </a:endParaRPr>
            </a:p>
          </p:txBody>
        </p:sp>
        <p:sp>
          <p:nvSpPr>
            <p:cNvPr id="11" name="Oval 5"/>
            <p:cNvSpPr>
              <a:spLocks noChangeArrowheads="1"/>
            </p:cNvSpPr>
            <p:nvPr/>
          </p:nvSpPr>
          <p:spPr bwMode="auto">
            <a:xfrm rot="-1772975">
              <a:off x="3408" y="1584"/>
              <a:ext cx="526" cy="457"/>
            </a:xfrm>
            <a:prstGeom prst="ellipse">
              <a:avLst/>
            </a:prstGeom>
            <a:noFill/>
            <a:ln w="57150">
              <a:solidFill>
                <a:srgbClr val="CC0099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GB" sz="2400" b="1" kern="0" smtClean="0">
                <a:solidFill>
                  <a:srgbClr val="FF3300"/>
                </a:solidFill>
                <a:latin typeface="Times New Roman" pitchFamily="18" charset="0"/>
              </a:endParaRPr>
            </a:p>
          </p:txBody>
        </p:sp>
      </p:grpSp>
      <p:sp>
        <p:nvSpPr>
          <p:cNvPr id="12" name="Oval 6"/>
          <p:cNvSpPr>
            <a:spLocks noChangeArrowheads="1"/>
          </p:cNvSpPr>
          <p:nvPr/>
        </p:nvSpPr>
        <p:spPr bwMode="auto">
          <a:xfrm>
            <a:off x="8259762" y="2339041"/>
            <a:ext cx="577850" cy="593725"/>
          </a:xfrm>
          <a:prstGeom prst="ellipse">
            <a:avLst/>
          </a:prstGeom>
          <a:noFill/>
          <a:ln w="57150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 kern="0" smtClean="0">
              <a:solidFill>
                <a:sysClr val="windowText" lastClr="000000"/>
              </a:solidFill>
            </a:endParaRP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9829800" y="5723591"/>
            <a:ext cx="1143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1400" kern="0" smtClean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22" name="Freeform 16"/>
          <p:cNvSpPr>
            <a:spLocks/>
          </p:cNvSpPr>
          <p:nvPr/>
        </p:nvSpPr>
        <p:spPr bwMode="auto">
          <a:xfrm>
            <a:off x="1935162" y="2339041"/>
            <a:ext cx="6324600" cy="3197225"/>
          </a:xfrm>
          <a:custGeom>
            <a:avLst/>
            <a:gdLst>
              <a:gd name="T0" fmla="*/ 2147483647 w 3984"/>
              <a:gd name="T1" fmla="*/ 2147483647 h 2014"/>
              <a:gd name="T2" fmla="*/ 2147483647 w 3984"/>
              <a:gd name="T3" fmla="*/ 2147483647 h 2014"/>
              <a:gd name="T4" fmla="*/ 2147483647 w 3984"/>
              <a:gd name="T5" fmla="*/ 2147483647 h 2014"/>
              <a:gd name="T6" fmla="*/ 2147483647 w 3984"/>
              <a:gd name="T7" fmla="*/ 2147483647 h 2014"/>
              <a:gd name="T8" fmla="*/ 2147483647 w 3984"/>
              <a:gd name="T9" fmla="*/ 2147483647 h 2014"/>
              <a:gd name="T10" fmla="*/ 2147483647 w 3984"/>
              <a:gd name="T11" fmla="*/ 2147483647 h 2014"/>
              <a:gd name="T12" fmla="*/ 2147483647 w 3984"/>
              <a:gd name="T13" fmla="*/ 2147483647 h 2014"/>
              <a:gd name="T14" fmla="*/ 2147483647 w 3984"/>
              <a:gd name="T15" fmla="*/ 2147483647 h 2014"/>
              <a:gd name="T16" fmla="*/ 2147483647 w 3984"/>
              <a:gd name="T17" fmla="*/ 2147483647 h 2014"/>
              <a:gd name="T18" fmla="*/ 2147483647 w 3984"/>
              <a:gd name="T19" fmla="*/ 2147483647 h 2014"/>
              <a:gd name="T20" fmla="*/ 2147483647 w 3984"/>
              <a:gd name="T21" fmla="*/ 2147483647 h 2014"/>
              <a:gd name="T22" fmla="*/ 2147483647 w 3984"/>
              <a:gd name="T23" fmla="*/ 2147483647 h 2014"/>
              <a:gd name="T24" fmla="*/ 2147483647 w 3984"/>
              <a:gd name="T25" fmla="*/ 2147483647 h 2014"/>
              <a:gd name="T26" fmla="*/ 2147483647 w 3984"/>
              <a:gd name="T27" fmla="*/ 2147483647 h 2014"/>
              <a:gd name="T28" fmla="*/ 2147483647 w 3984"/>
              <a:gd name="T29" fmla="*/ 2147483647 h 2014"/>
              <a:gd name="T30" fmla="*/ 2147483647 w 3984"/>
              <a:gd name="T31" fmla="*/ 2147483647 h 2014"/>
              <a:gd name="T32" fmla="*/ 2147483647 w 3984"/>
              <a:gd name="T33" fmla="*/ 2147483647 h 2014"/>
              <a:gd name="T34" fmla="*/ 2147483647 w 3984"/>
              <a:gd name="T35" fmla="*/ 2147483647 h 2014"/>
              <a:gd name="T36" fmla="*/ 2147483647 w 3984"/>
              <a:gd name="T37" fmla="*/ 2147483647 h 2014"/>
              <a:gd name="T38" fmla="*/ 2147483647 w 3984"/>
              <a:gd name="T39" fmla="*/ 2147483647 h 2014"/>
              <a:gd name="T40" fmla="*/ 2147483647 w 3984"/>
              <a:gd name="T41" fmla="*/ 2147483647 h 2014"/>
              <a:gd name="T42" fmla="*/ 2147483647 w 3984"/>
              <a:gd name="T43" fmla="*/ 2147483647 h 2014"/>
              <a:gd name="T44" fmla="*/ 2147483647 w 3984"/>
              <a:gd name="T45" fmla="*/ 2147483647 h 2014"/>
              <a:gd name="T46" fmla="*/ 2147483647 w 3984"/>
              <a:gd name="T47" fmla="*/ 2147483647 h 2014"/>
              <a:gd name="T48" fmla="*/ 2147483647 w 3984"/>
              <a:gd name="T49" fmla="*/ 2147483647 h 2014"/>
              <a:gd name="T50" fmla="*/ 2147483647 w 3984"/>
              <a:gd name="T51" fmla="*/ 2147483647 h 2014"/>
              <a:gd name="T52" fmla="*/ 2147483647 w 3984"/>
              <a:gd name="T53" fmla="*/ 2147483647 h 2014"/>
              <a:gd name="T54" fmla="*/ 2147483647 w 3984"/>
              <a:gd name="T55" fmla="*/ 2147483647 h 2014"/>
              <a:gd name="T56" fmla="*/ 2147483647 w 3984"/>
              <a:gd name="T57" fmla="*/ 2147483647 h 2014"/>
              <a:gd name="T58" fmla="*/ 2147483647 w 3984"/>
              <a:gd name="T59" fmla="*/ 2147483647 h 2014"/>
              <a:gd name="T60" fmla="*/ 2147483647 w 3984"/>
              <a:gd name="T61" fmla="*/ 2147483647 h 2014"/>
              <a:gd name="T62" fmla="*/ 2147483647 w 3984"/>
              <a:gd name="T63" fmla="*/ 2147483647 h 2014"/>
              <a:gd name="T64" fmla="*/ 2147483647 w 3984"/>
              <a:gd name="T65" fmla="*/ 2147483647 h 2014"/>
              <a:gd name="T66" fmla="*/ 2147483647 w 3984"/>
              <a:gd name="T67" fmla="*/ 2147483647 h 2014"/>
              <a:gd name="T68" fmla="*/ 2147483647 w 3984"/>
              <a:gd name="T69" fmla="*/ 2147483647 h 2014"/>
              <a:gd name="T70" fmla="*/ 2147483647 w 3984"/>
              <a:gd name="T71" fmla="*/ 2147483647 h 2014"/>
              <a:gd name="T72" fmla="*/ 2147483647 w 3984"/>
              <a:gd name="T73" fmla="*/ 2147483647 h 2014"/>
              <a:gd name="T74" fmla="*/ 2147483647 w 3984"/>
              <a:gd name="T75" fmla="*/ 2147483647 h 2014"/>
              <a:gd name="T76" fmla="*/ 2147483647 w 3984"/>
              <a:gd name="T77" fmla="*/ 2147483647 h 2014"/>
              <a:gd name="T78" fmla="*/ 2147483647 w 3984"/>
              <a:gd name="T79" fmla="*/ 2147483647 h 2014"/>
              <a:gd name="T80" fmla="*/ 2147483647 w 3984"/>
              <a:gd name="T81" fmla="*/ 2147483647 h 2014"/>
              <a:gd name="T82" fmla="*/ 2147483647 w 3984"/>
              <a:gd name="T83" fmla="*/ 2147483647 h 2014"/>
              <a:gd name="T84" fmla="*/ 2147483647 w 3984"/>
              <a:gd name="T85" fmla="*/ 2147483647 h 2014"/>
              <a:gd name="T86" fmla="*/ 2147483647 w 3984"/>
              <a:gd name="T87" fmla="*/ 2147483647 h 2014"/>
              <a:gd name="T88" fmla="*/ 0 w 3984"/>
              <a:gd name="T89" fmla="*/ 2147483647 h 2014"/>
              <a:gd name="T90" fmla="*/ 2147483647 w 3984"/>
              <a:gd name="T91" fmla="*/ 2147483647 h 2014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w 3984"/>
              <a:gd name="T139" fmla="*/ 0 h 2014"/>
              <a:gd name="T140" fmla="*/ 3984 w 3984"/>
              <a:gd name="T141" fmla="*/ 2014 h 2014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T138" t="T139" r="T140" b="T141"/>
            <a:pathLst>
              <a:path w="3984" h="2014">
                <a:moveTo>
                  <a:pt x="3984" y="2014"/>
                </a:moveTo>
                <a:cubicBezTo>
                  <a:pt x="3981" y="2006"/>
                  <a:pt x="3982" y="1996"/>
                  <a:pt x="3976" y="1990"/>
                </a:cubicBezTo>
                <a:cubicBezTo>
                  <a:pt x="3970" y="1984"/>
                  <a:pt x="3959" y="1986"/>
                  <a:pt x="3952" y="1982"/>
                </a:cubicBezTo>
                <a:cubicBezTo>
                  <a:pt x="3919" y="1964"/>
                  <a:pt x="3887" y="1939"/>
                  <a:pt x="3856" y="1918"/>
                </a:cubicBezTo>
                <a:cubicBezTo>
                  <a:pt x="3744" y="1843"/>
                  <a:pt x="3672" y="1712"/>
                  <a:pt x="3536" y="1678"/>
                </a:cubicBezTo>
                <a:cubicBezTo>
                  <a:pt x="3498" y="1640"/>
                  <a:pt x="3484" y="1627"/>
                  <a:pt x="3464" y="1582"/>
                </a:cubicBezTo>
                <a:cubicBezTo>
                  <a:pt x="3457" y="1567"/>
                  <a:pt x="3448" y="1534"/>
                  <a:pt x="3448" y="1534"/>
                </a:cubicBezTo>
                <a:cubicBezTo>
                  <a:pt x="3445" y="1513"/>
                  <a:pt x="3442" y="1491"/>
                  <a:pt x="3440" y="1470"/>
                </a:cubicBezTo>
                <a:cubicBezTo>
                  <a:pt x="3436" y="1417"/>
                  <a:pt x="3436" y="1363"/>
                  <a:pt x="3432" y="1310"/>
                </a:cubicBezTo>
                <a:cubicBezTo>
                  <a:pt x="3424" y="1219"/>
                  <a:pt x="3341" y="1156"/>
                  <a:pt x="3272" y="1110"/>
                </a:cubicBezTo>
                <a:cubicBezTo>
                  <a:pt x="3260" y="1073"/>
                  <a:pt x="3253" y="1045"/>
                  <a:pt x="3232" y="1014"/>
                </a:cubicBezTo>
                <a:cubicBezTo>
                  <a:pt x="3219" y="947"/>
                  <a:pt x="3216" y="881"/>
                  <a:pt x="3208" y="814"/>
                </a:cubicBezTo>
                <a:cubicBezTo>
                  <a:pt x="3197" y="730"/>
                  <a:pt x="3177" y="649"/>
                  <a:pt x="3160" y="566"/>
                </a:cubicBezTo>
                <a:cubicBezTo>
                  <a:pt x="3148" y="507"/>
                  <a:pt x="3150" y="429"/>
                  <a:pt x="3120" y="374"/>
                </a:cubicBezTo>
                <a:cubicBezTo>
                  <a:pt x="3063" y="271"/>
                  <a:pt x="2998" y="287"/>
                  <a:pt x="2896" y="262"/>
                </a:cubicBezTo>
                <a:cubicBezTo>
                  <a:pt x="2842" y="248"/>
                  <a:pt x="2789" y="240"/>
                  <a:pt x="2736" y="222"/>
                </a:cubicBezTo>
                <a:cubicBezTo>
                  <a:pt x="2672" y="201"/>
                  <a:pt x="2622" y="130"/>
                  <a:pt x="2568" y="94"/>
                </a:cubicBezTo>
                <a:cubicBezTo>
                  <a:pt x="2511" y="56"/>
                  <a:pt x="2435" y="48"/>
                  <a:pt x="2368" y="38"/>
                </a:cubicBezTo>
                <a:cubicBezTo>
                  <a:pt x="2255" y="0"/>
                  <a:pt x="2126" y="33"/>
                  <a:pt x="2008" y="46"/>
                </a:cubicBezTo>
                <a:cubicBezTo>
                  <a:pt x="1927" y="73"/>
                  <a:pt x="1845" y="86"/>
                  <a:pt x="1760" y="94"/>
                </a:cubicBezTo>
                <a:cubicBezTo>
                  <a:pt x="1718" y="108"/>
                  <a:pt x="1674" y="120"/>
                  <a:pt x="1632" y="134"/>
                </a:cubicBezTo>
                <a:cubicBezTo>
                  <a:pt x="1623" y="137"/>
                  <a:pt x="1617" y="146"/>
                  <a:pt x="1608" y="150"/>
                </a:cubicBezTo>
                <a:cubicBezTo>
                  <a:pt x="1593" y="157"/>
                  <a:pt x="1576" y="161"/>
                  <a:pt x="1560" y="166"/>
                </a:cubicBezTo>
                <a:cubicBezTo>
                  <a:pt x="1534" y="175"/>
                  <a:pt x="1488" y="206"/>
                  <a:pt x="1488" y="206"/>
                </a:cubicBezTo>
                <a:cubicBezTo>
                  <a:pt x="1483" y="214"/>
                  <a:pt x="1480" y="224"/>
                  <a:pt x="1472" y="230"/>
                </a:cubicBezTo>
                <a:cubicBezTo>
                  <a:pt x="1465" y="235"/>
                  <a:pt x="1454" y="232"/>
                  <a:pt x="1448" y="238"/>
                </a:cubicBezTo>
                <a:cubicBezTo>
                  <a:pt x="1442" y="244"/>
                  <a:pt x="1444" y="255"/>
                  <a:pt x="1440" y="262"/>
                </a:cubicBezTo>
                <a:cubicBezTo>
                  <a:pt x="1431" y="279"/>
                  <a:pt x="1414" y="292"/>
                  <a:pt x="1408" y="310"/>
                </a:cubicBezTo>
                <a:cubicBezTo>
                  <a:pt x="1390" y="364"/>
                  <a:pt x="1375" y="416"/>
                  <a:pt x="1360" y="470"/>
                </a:cubicBezTo>
                <a:cubicBezTo>
                  <a:pt x="1351" y="502"/>
                  <a:pt x="1339" y="534"/>
                  <a:pt x="1328" y="566"/>
                </a:cubicBezTo>
                <a:cubicBezTo>
                  <a:pt x="1325" y="574"/>
                  <a:pt x="1328" y="587"/>
                  <a:pt x="1320" y="590"/>
                </a:cubicBezTo>
                <a:cubicBezTo>
                  <a:pt x="1303" y="596"/>
                  <a:pt x="1289" y="609"/>
                  <a:pt x="1272" y="614"/>
                </a:cubicBezTo>
                <a:cubicBezTo>
                  <a:pt x="1246" y="622"/>
                  <a:pt x="1218" y="621"/>
                  <a:pt x="1192" y="630"/>
                </a:cubicBezTo>
                <a:cubicBezTo>
                  <a:pt x="1176" y="635"/>
                  <a:pt x="1160" y="641"/>
                  <a:pt x="1144" y="646"/>
                </a:cubicBezTo>
                <a:cubicBezTo>
                  <a:pt x="1109" y="658"/>
                  <a:pt x="1076" y="703"/>
                  <a:pt x="1048" y="726"/>
                </a:cubicBezTo>
                <a:cubicBezTo>
                  <a:pt x="1019" y="750"/>
                  <a:pt x="1026" y="733"/>
                  <a:pt x="1000" y="766"/>
                </a:cubicBezTo>
                <a:cubicBezTo>
                  <a:pt x="954" y="825"/>
                  <a:pt x="927" y="888"/>
                  <a:pt x="904" y="958"/>
                </a:cubicBezTo>
                <a:cubicBezTo>
                  <a:pt x="901" y="967"/>
                  <a:pt x="892" y="973"/>
                  <a:pt x="888" y="982"/>
                </a:cubicBezTo>
                <a:cubicBezTo>
                  <a:pt x="865" y="1028"/>
                  <a:pt x="846" y="1067"/>
                  <a:pt x="816" y="1110"/>
                </a:cubicBezTo>
                <a:cubicBezTo>
                  <a:pt x="814" y="1114"/>
                  <a:pt x="762" y="1199"/>
                  <a:pt x="752" y="1206"/>
                </a:cubicBezTo>
                <a:cubicBezTo>
                  <a:pt x="658" y="1269"/>
                  <a:pt x="604" y="1305"/>
                  <a:pt x="488" y="1318"/>
                </a:cubicBezTo>
                <a:cubicBezTo>
                  <a:pt x="428" y="1338"/>
                  <a:pt x="373" y="1387"/>
                  <a:pt x="320" y="1422"/>
                </a:cubicBezTo>
                <a:cubicBezTo>
                  <a:pt x="264" y="1459"/>
                  <a:pt x="329" y="1396"/>
                  <a:pt x="272" y="1446"/>
                </a:cubicBezTo>
                <a:cubicBezTo>
                  <a:pt x="226" y="1487"/>
                  <a:pt x="215" y="1513"/>
                  <a:pt x="152" y="1526"/>
                </a:cubicBezTo>
                <a:cubicBezTo>
                  <a:pt x="116" y="1533"/>
                  <a:pt x="17" y="1540"/>
                  <a:pt x="0" y="1574"/>
                </a:cubicBezTo>
                <a:lnTo>
                  <a:pt x="24" y="1526"/>
                </a:lnTo>
              </a:path>
            </a:pathLst>
          </a:custGeom>
          <a:noFill/>
          <a:ln w="76200">
            <a:solidFill>
              <a:schemeClr val="tx2">
                <a:lumMod val="60000"/>
                <a:lumOff val="40000"/>
              </a:schemeClr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>
              <a:defRPr/>
            </a:pPr>
            <a:endParaRPr lang="en-GB" kern="0" smtClean="0">
              <a:solidFill>
                <a:sysClr val="windowText" lastClr="000000"/>
              </a:solidFill>
            </a:endParaRPr>
          </a:p>
        </p:txBody>
      </p:sp>
      <p:grpSp>
        <p:nvGrpSpPr>
          <p:cNvPr id="23" name="Group 17"/>
          <p:cNvGrpSpPr>
            <a:grpSpLocks/>
          </p:cNvGrpSpPr>
          <p:nvPr/>
        </p:nvGrpSpPr>
        <p:grpSpPr bwMode="auto">
          <a:xfrm>
            <a:off x="3827462" y="2704166"/>
            <a:ext cx="3317875" cy="2697163"/>
            <a:chOff x="1312" y="1344"/>
            <a:chExt cx="2090" cy="1699"/>
          </a:xfrm>
        </p:grpSpPr>
        <p:sp>
          <p:nvSpPr>
            <p:cNvPr id="24" name="Oval 18"/>
            <p:cNvSpPr>
              <a:spLocks noChangeArrowheads="1"/>
            </p:cNvSpPr>
            <p:nvPr/>
          </p:nvSpPr>
          <p:spPr bwMode="auto">
            <a:xfrm rot="-1597868">
              <a:off x="2641" y="2599"/>
              <a:ext cx="392" cy="444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 smtClea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5" name="Oval 19"/>
            <p:cNvSpPr>
              <a:spLocks noChangeArrowheads="1"/>
            </p:cNvSpPr>
            <p:nvPr/>
          </p:nvSpPr>
          <p:spPr bwMode="auto">
            <a:xfrm>
              <a:off x="3078" y="1344"/>
              <a:ext cx="324" cy="288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 smtClea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6" name="Oval 20"/>
            <p:cNvSpPr>
              <a:spLocks noChangeArrowheads="1"/>
            </p:cNvSpPr>
            <p:nvPr/>
          </p:nvSpPr>
          <p:spPr bwMode="auto">
            <a:xfrm rot="-1597868">
              <a:off x="2747" y="1933"/>
              <a:ext cx="342" cy="338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 smtClea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7" name="Oval 21"/>
            <p:cNvSpPr>
              <a:spLocks noChangeArrowheads="1"/>
            </p:cNvSpPr>
            <p:nvPr/>
          </p:nvSpPr>
          <p:spPr bwMode="auto">
            <a:xfrm rot="20002132" flipH="1">
              <a:off x="1965" y="2537"/>
              <a:ext cx="440" cy="362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 smtClea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8" name="Oval 22"/>
            <p:cNvSpPr>
              <a:spLocks noChangeArrowheads="1"/>
            </p:cNvSpPr>
            <p:nvPr/>
          </p:nvSpPr>
          <p:spPr bwMode="auto">
            <a:xfrm rot="-1597868">
              <a:off x="1312" y="2223"/>
              <a:ext cx="321" cy="238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 smtClea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9" name="Oval 23"/>
            <p:cNvSpPr>
              <a:spLocks noChangeArrowheads="1"/>
            </p:cNvSpPr>
            <p:nvPr/>
          </p:nvSpPr>
          <p:spPr bwMode="auto">
            <a:xfrm rot="-1597868" flipH="1" flipV="1">
              <a:off x="1448" y="2567"/>
              <a:ext cx="262" cy="196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 smtClea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30" name="Group 24"/>
          <p:cNvGrpSpPr>
            <a:grpSpLocks/>
          </p:cNvGrpSpPr>
          <p:nvPr/>
        </p:nvGrpSpPr>
        <p:grpSpPr bwMode="auto">
          <a:xfrm>
            <a:off x="7339610" y="1715262"/>
            <a:ext cx="1308100" cy="2997200"/>
            <a:chOff x="3684" y="781"/>
            <a:chExt cx="824" cy="1888"/>
          </a:xfrm>
        </p:grpSpPr>
        <p:sp>
          <p:nvSpPr>
            <p:cNvPr id="31" name="Oval 25"/>
            <p:cNvSpPr>
              <a:spLocks noChangeArrowheads="1"/>
            </p:cNvSpPr>
            <p:nvPr/>
          </p:nvSpPr>
          <p:spPr bwMode="auto">
            <a:xfrm rot="-2784347">
              <a:off x="4015" y="747"/>
              <a:ext cx="261" cy="329"/>
            </a:xfrm>
            <a:prstGeom prst="ellipse">
              <a:avLst/>
            </a:prstGeom>
            <a:noFill/>
            <a:ln w="57150">
              <a:solidFill>
                <a:srgbClr val="FFFF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 smtClea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2" name="Oval 26"/>
            <p:cNvSpPr>
              <a:spLocks noChangeArrowheads="1"/>
            </p:cNvSpPr>
            <p:nvPr/>
          </p:nvSpPr>
          <p:spPr bwMode="auto">
            <a:xfrm rot="18815653" flipH="1">
              <a:off x="4243" y="999"/>
              <a:ext cx="261" cy="269"/>
            </a:xfrm>
            <a:prstGeom prst="ellipse">
              <a:avLst/>
            </a:prstGeom>
            <a:noFill/>
            <a:ln w="57150">
              <a:solidFill>
                <a:srgbClr val="FFFF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 smtClea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3" name="Oval 27"/>
            <p:cNvSpPr>
              <a:spLocks noChangeArrowheads="1"/>
            </p:cNvSpPr>
            <p:nvPr/>
          </p:nvSpPr>
          <p:spPr bwMode="auto">
            <a:xfrm rot="-2784347">
              <a:off x="3916" y="1487"/>
              <a:ext cx="159" cy="234"/>
            </a:xfrm>
            <a:prstGeom prst="ellipse">
              <a:avLst/>
            </a:prstGeom>
            <a:noFill/>
            <a:ln w="57150">
              <a:solidFill>
                <a:srgbClr val="FFFF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 smtClea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4" name="Oval 28"/>
            <p:cNvSpPr>
              <a:spLocks noChangeArrowheads="1"/>
            </p:cNvSpPr>
            <p:nvPr/>
          </p:nvSpPr>
          <p:spPr bwMode="auto">
            <a:xfrm rot="-2784347">
              <a:off x="3726" y="2432"/>
              <a:ext cx="195" cy="280"/>
            </a:xfrm>
            <a:prstGeom prst="ellipse">
              <a:avLst/>
            </a:prstGeom>
            <a:noFill/>
            <a:ln w="57150">
              <a:solidFill>
                <a:srgbClr val="FFFF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 smtClea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5" name="Oval 29"/>
            <p:cNvSpPr>
              <a:spLocks noChangeArrowheads="1"/>
            </p:cNvSpPr>
            <p:nvPr/>
          </p:nvSpPr>
          <p:spPr bwMode="auto">
            <a:xfrm rot="-2784347">
              <a:off x="3848" y="2035"/>
              <a:ext cx="241" cy="540"/>
            </a:xfrm>
            <a:prstGeom prst="ellipse">
              <a:avLst/>
            </a:prstGeom>
            <a:noFill/>
            <a:ln w="57150">
              <a:solidFill>
                <a:srgbClr val="FFFF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 smtClea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36" name="Oval 30"/>
          <p:cNvSpPr>
            <a:spLocks noChangeArrowheads="1"/>
          </p:cNvSpPr>
          <p:nvPr/>
        </p:nvSpPr>
        <p:spPr bwMode="auto">
          <a:xfrm flipH="1">
            <a:off x="7993007" y="3161366"/>
            <a:ext cx="381000" cy="381000"/>
          </a:xfrm>
          <a:prstGeom prst="ellipse">
            <a:avLst/>
          </a:prstGeom>
          <a:noFill/>
          <a:ln w="38100">
            <a:solidFill>
              <a:srgbClr val="CCCC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n-GB" sz="2400" b="1" kern="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grpSp>
        <p:nvGrpSpPr>
          <p:cNvPr id="37" name="Group 31"/>
          <p:cNvGrpSpPr>
            <a:grpSpLocks/>
          </p:cNvGrpSpPr>
          <p:nvPr/>
        </p:nvGrpSpPr>
        <p:grpSpPr bwMode="auto">
          <a:xfrm>
            <a:off x="4300537" y="2196166"/>
            <a:ext cx="4149725" cy="1817688"/>
            <a:chOff x="1610" y="1024"/>
            <a:chExt cx="2614" cy="1145"/>
          </a:xfrm>
        </p:grpSpPr>
        <p:sp>
          <p:nvSpPr>
            <p:cNvPr id="38" name="Freeform 32"/>
            <p:cNvSpPr>
              <a:spLocks/>
            </p:cNvSpPr>
            <p:nvPr/>
          </p:nvSpPr>
          <p:spPr bwMode="auto">
            <a:xfrm>
              <a:off x="1610" y="1024"/>
              <a:ext cx="1630" cy="1145"/>
            </a:xfrm>
            <a:custGeom>
              <a:avLst/>
              <a:gdLst>
                <a:gd name="T0" fmla="*/ 198 w 1932"/>
                <a:gd name="T1" fmla="*/ 1128 h 1145"/>
                <a:gd name="T2" fmla="*/ 149 w 1932"/>
                <a:gd name="T3" fmla="*/ 1096 h 1145"/>
                <a:gd name="T4" fmla="*/ 121 w 1932"/>
                <a:gd name="T5" fmla="*/ 1040 h 1145"/>
                <a:gd name="T6" fmla="*/ 105 w 1932"/>
                <a:gd name="T7" fmla="*/ 1000 h 1145"/>
                <a:gd name="T8" fmla="*/ 101 w 1932"/>
                <a:gd name="T9" fmla="*/ 976 h 1145"/>
                <a:gd name="T10" fmla="*/ 94 w 1932"/>
                <a:gd name="T11" fmla="*/ 968 h 1145"/>
                <a:gd name="T12" fmla="*/ 79 w 1932"/>
                <a:gd name="T13" fmla="*/ 936 h 1145"/>
                <a:gd name="T14" fmla="*/ 24 w 1932"/>
                <a:gd name="T15" fmla="*/ 904 h 1145"/>
                <a:gd name="T16" fmla="*/ 18 w 1932"/>
                <a:gd name="T17" fmla="*/ 776 h 1145"/>
                <a:gd name="T18" fmla="*/ 8 w 1932"/>
                <a:gd name="T19" fmla="*/ 784 h 1145"/>
                <a:gd name="T20" fmla="*/ 6 w 1932"/>
                <a:gd name="T21" fmla="*/ 720 h 1145"/>
                <a:gd name="T22" fmla="*/ 18 w 1932"/>
                <a:gd name="T23" fmla="*/ 624 h 1145"/>
                <a:gd name="T24" fmla="*/ 33 w 1932"/>
                <a:gd name="T25" fmla="*/ 456 h 1145"/>
                <a:gd name="T26" fmla="*/ 43 w 1932"/>
                <a:gd name="T27" fmla="*/ 384 h 1145"/>
                <a:gd name="T28" fmla="*/ 45 w 1932"/>
                <a:gd name="T29" fmla="*/ 360 h 1145"/>
                <a:gd name="T30" fmla="*/ 52 w 1932"/>
                <a:gd name="T31" fmla="*/ 248 h 1145"/>
                <a:gd name="T32" fmla="*/ 57 w 1932"/>
                <a:gd name="T33" fmla="*/ 160 h 1145"/>
                <a:gd name="T34" fmla="*/ 101 w 1932"/>
                <a:gd name="T35" fmla="*/ 72 h 1145"/>
                <a:gd name="T36" fmla="*/ 181 w 1932"/>
                <a:gd name="T37" fmla="*/ 24 h 1145"/>
                <a:gd name="T38" fmla="*/ 237 w 1932"/>
                <a:gd name="T39" fmla="*/ 0 h 1145"/>
                <a:gd name="T40" fmla="*/ 342 w 1932"/>
                <a:gd name="T41" fmla="*/ 8 h 1145"/>
                <a:gd name="T42" fmla="*/ 386 w 1932"/>
                <a:gd name="T43" fmla="*/ 16 h 1145"/>
                <a:gd name="T44" fmla="*/ 401 w 1932"/>
                <a:gd name="T45" fmla="*/ 32 h 1145"/>
                <a:gd name="T46" fmla="*/ 423 w 1932"/>
                <a:gd name="T47" fmla="*/ 80 h 1145"/>
                <a:gd name="T48" fmla="*/ 488 w 1932"/>
                <a:gd name="T49" fmla="*/ 192 h 1145"/>
                <a:gd name="T50" fmla="*/ 510 w 1932"/>
                <a:gd name="T51" fmla="*/ 216 h 1145"/>
                <a:gd name="T52" fmla="*/ 517 w 1932"/>
                <a:gd name="T53" fmla="*/ 224 h 1145"/>
                <a:gd name="T54" fmla="*/ 548 w 1932"/>
                <a:gd name="T55" fmla="*/ 272 h 1145"/>
                <a:gd name="T56" fmla="*/ 580 w 1932"/>
                <a:gd name="T57" fmla="*/ 296 h 1145"/>
                <a:gd name="T58" fmla="*/ 588 w 1932"/>
                <a:gd name="T59" fmla="*/ 344 h 1145"/>
                <a:gd name="T60" fmla="*/ 586 w 1932"/>
                <a:gd name="T61" fmla="*/ 480 h 1145"/>
                <a:gd name="T62" fmla="*/ 583 w 1932"/>
                <a:gd name="T63" fmla="*/ 504 h 1145"/>
                <a:gd name="T64" fmla="*/ 522 w 1932"/>
                <a:gd name="T65" fmla="*/ 592 h 1145"/>
                <a:gd name="T66" fmla="*/ 442 w 1932"/>
                <a:gd name="T67" fmla="*/ 720 h 1145"/>
                <a:gd name="T68" fmla="*/ 420 w 1932"/>
                <a:gd name="T69" fmla="*/ 776 h 1145"/>
                <a:gd name="T70" fmla="*/ 375 w 1932"/>
                <a:gd name="T71" fmla="*/ 840 h 1145"/>
                <a:gd name="T72" fmla="*/ 310 w 1932"/>
                <a:gd name="T73" fmla="*/ 848 h 1145"/>
                <a:gd name="T74" fmla="*/ 248 w 1932"/>
                <a:gd name="T75" fmla="*/ 896 h 1145"/>
                <a:gd name="T76" fmla="*/ 233 w 1932"/>
                <a:gd name="T77" fmla="*/ 928 h 1145"/>
                <a:gd name="T78" fmla="*/ 225 w 1932"/>
                <a:gd name="T79" fmla="*/ 944 h 1145"/>
                <a:gd name="T80" fmla="*/ 189 w 1932"/>
                <a:gd name="T81" fmla="*/ 1136 h 1145"/>
                <a:gd name="T82" fmla="*/ 198 w 1932"/>
                <a:gd name="T83" fmla="*/ 1128 h 1145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932"/>
                <a:gd name="T127" fmla="*/ 0 h 1145"/>
                <a:gd name="T128" fmla="*/ 1932 w 1932"/>
                <a:gd name="T129" fmla="*/ 1145 h 1145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932" h="1145">
                  <a:moveTo>
                    <a:pt x="652" y="1128"/>
                  </a:moveTo>
                  <a:cubicBezTo>
                    <a:pt x="602" y="1145"/>
                    <a:pt x="540" y="1112"/>
                    <a:pt x="492" y="1096"/>
                  </a:cubicBezTo>
                  <a:cubicBezTo>
                    <a:pt x="457" y="1084"/>
                    <a:pt x="432" y="1052"/>
                    <a:pt x="396" y="1040"/>
                  </a:cubicBezTo>
                  <a:cubicBezTo>
                    <a:pt x="395" y="1039"/>
                    <a:pt x="351" y="1003"/>
                    <a:pt x="348" y="1000"/>
                  </a:cubicBezTo>
                  <a:cubicBezTo>
                    <a:pt x="341" y="993"/>
                    <a:pt x="340" y="982"/>
                    <a:pt x="332" y="976"/>
                  </a:cubicBezTo>
                  <a:cubicBezTo>
                    <a:pt x="325" y="971"/>
                    <a:pt x="315" y="972"/>
                    <a:pt x="308" y="968"/>
                  </a:cubicBezTo>
                  <a:cubicBezTo>
                    <a:pt x="291" y="959"/>
                    <a:pt x="278" y="942"/>
                    <a:pt x="260" y="936"/>
                  </a:cubicBezTo>
                  <a:cubicBezTo>
                    <a:pt x="199" y="916"/>
                    <a:pt x="141" y="910"/>
                    <a:pt x="76" y="904"/>
                  </a:cubicBezTo>
                  <a:cubicBezTo>
                    <a:pt x="96" y="845"/>
                    <a:pt x="96" y="830"/>
                    <a:pt x="60" y="776"/>
                  </a:cubicBezTo>
                  <a:cubicBezTo>
                    <a:pt x="49" y="779"/>
                    <a:pt x="38" y="787"/>
                    <a:pt x="28" y="784"/>
                  </a:cubicBezTo>
                  <a:cubicBezTo>
                    <a:pt x="0" y="775"/>
                    <a:pt x="17" y="733"/>
                    <a:pt x="20" y="720"/>
                  </a:cubicBezTo>
                  <a:cubicBezTo>
                    <a:pt x="30" y="682"/>
                    <a:pt x="48" y="659"/>
                    <a:pt x="60" y="624"/>
                  </a:cubicBezTo>
                  <a:cubicBezTo>
                    <a:pt x="68" y="527"/>
                    <a:pt x="61" y="527"/>
                    <a:pt x="108" y="456"/>
                  </a:cubicBezTo>
                  <a:cubicBezTo>
                    <a:pt x="133" y="418"/>
                    <a:pt x="121" y="441"/>
                    <a:pt x="140" y="384"/>
                  </a:cubicBezTo>
                  <a:cubicBezTo>
                    <a:pt x="143" y="376"/>
                    <a:pt x="148" y="360"/>
                    <a:pt x="148" y="360"/>
                  </a:cubicBezTo>
                  <a:cubicBezTo>
                    <a:pt x="154" y="320"/>
                    <a:pt x="166" y="287"/>
                    <a:pt x="172" y="248"/>
                  </a:cubicBezTo>
                  <a:cubicBezTo>
                    <a:pt x="172" y="245"/>
                    <a:pt x="177" y="177"/>
                    <a:pt x="188" y="160"/>
                  </a:cubicBezTo>
                  <a:cubicBezTo>
                    <a:pt x="216" y="119"/>
                    <a:pt x="286" y="87"/>
                    <a:pt x="332" y="72"/>
                  </a:cubicBezTo>
                  <a:cubicBezTo>
                    <a:pt x="401" y="3"/>
                    <a:pt x="506" y="28"/>
                    <a:pt x="596" y="24"/>
                  </a:cubicBezTo>
                  <a:cubicBezTo>
                    <a:pt x="658" y="17"/>
                    <a:pt x="719" y="10"/>
                    <a:pt x="780" y="0"/>
                  </a:cubicBezTo>
                  <a:cubicBezTo>
                    <a:pt x="895" y="3"/>
                    <a:pt x="1009" y="4"/>
                    <a:pt x="1124" y="8"/>
                  </a:cubicBezTo>
                  <a:cubicBezTo>
                    <a:pt x="1172" y="10"/>
                    <a:pt x="1220" y="10"/>
                    <a:pt x="1268" y="16"/>
                  </a:cubicBezTo>
                  <a:cubicBezTo>
                    <a:pt x="1285" y="18"/>
                    <a:pt x="1316" y="32"/>
                    <a:pt x="1316" y="32"/>
                  </a:cubicBezTo>
                  <a:cubicBezTo>
                    <a:pt x="1337" y="64"/>
                    <a:pt x="1351" y="71"/>
                    <a:pt x="1388" y="80"/>
                  </a:cubicBezTo>
                  <a:cubicBezTo>
                    <a:pt x="1456" y="125"/>
                    <a:pt x="1530" y="159"/>
                    <a:pt x="1604" y="192"/>
                  </a:cubicBezTo>
                  <a:cubicBezTo>
                    <a:pt x="1604" y="192"/>
                    <a:pt x="1664" y="212"/>
                    <a:pt x="1676" y="216"/>
                  </a:cubicBezTo>
                  <a:cubicBezTo>
                    <a:pt x="1684" y="219"/>
                    <a:pt x="1700" y="224"/>
                    <a:pt x="1700" y="224"/>
                  </a:cubicBezTo>
                  <a:cubicBezTo>
                    <a:pt x="1731" y="270"/>
                    <a:pt x="1745" y="263"/>
                    <a:pt x="1804" y="272"/>
                  </a:cubicBezTo>
                  <a:cubicBezTo>
                    <a:pt x="1839" y="277"/>
                    <a:pt x="1873" y="289"/>
                    <a:pt x="1908" y="296"/>
                  </a:cubicBezTo>
                  <a:cubicBezTo>
                    <a:pt x="1916" y="308"/>
                    <a:pt x="1932" y="327"/>
                    <a:pt x="1932" y="344"/>
                  </a:cubicBezTo>
                  <a:cubicBezTo>
                    <a:pt x="1932" y="389"/>
                    <a:pt x="1929" y="435"/>
                    <a:pt x="1924" y="480"/>
                  </a:cubicBezTo>
                  <a:cubicBezTo>
                    <a:pt x="1923" y="488"/>
                    <a:pt x="1922" y="498"/>
                    <a:pt x="1916" y="504"/>
                  </a:cubicBezTo>
                  <a:cubicBezTo>
                    <a:pt x="1876" y="544"/>
                    <a:pt x="1772" y="573"/>
                    <a:pt x="1716" y="592"/>
                  </a:cubicBezTo>
                  <a:cubicBezTo>
                    <a:pt x="1662" y="673"/>
                    <a:pt x="1538" y="691"/>
                    <a:pt x="1452" y="720"/>
                  </a:cubicBezTo>
                  <a:cubicBezTo>
                    <a:pt x="1412" y="733"/>
                    <a:pt x="1408" y="753"/>
                    <a:pt x="1380" y="776"/>
                  </a:cubicBezTo>
                  <a:cubicBezTo>
                    <a:pt x="1341" y="808"/>
                    <a:pt x="1283" y="824"/>
                    <a:pt x="1236" y="840"/>
                  </a:cubicBezTo>
                  <a:cubicBezTo>
                    <a:pt x="1168" y="863"/>
                    <a:pt x="1092" y="845"/>
                    <a:pt x="1020" y="848"/>
                  </a:cubicBezTo>
                  <a:cubicBezTo>
                    <a:pt x="950" y="865"/>
                    <a:pt x="881" y="873"/>
                    <a:pt x="812" y="896"/>
                  </a:cubicBezTo>
                  <a:cubicBezTo>
                    <a:pt x="794" y="902"/>
                    <a:pt x="780" y="917"/>
                    <a:pt x="764" y="928"/>
                  </a:cubicBezTo>
                  <a:cubicBezTo>
                    <a:pt x="756" y="933"/>
                    <a:pt x="740" y="944"/>
                    <a:pt x="740" y="944"/>
                  </a:cubicBezTo>
                  <a:cubicBezTo>
                    <a:pt x="698" y="1008"/>
                    <a:pt x="662" y="1072"/>
                    <a:pt x="620" y="1136"/>
                  </a:cubicBezTo>
                  <a:cubicBezTo>
                    <a:pt x="614" y="1145"/>
                    <a:pt x="641" y="1131"/>
                    <a:pt x="652" y="1128"/>
                  </a:cubicBezTo>
                  <a:close/>
                </a:path>
              </a:pathLst>
            </a:custGeom>
            <a:noFill/>
            <a:ln w="57150">
              <a:solidFill>
                <a:srgbClr val="008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GB" kern="0" smtClea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9" name="Oval 33"/>
            <p:cNvSpPr>
              <a:spLocks noChangeArrowheads="1"/>
            </p:cNvSpPr>
            <p:nvPr/>
          </p:nvSpPr>
          <p:spPr bwMode="auto">
            <a:xfrm>
              <a:off x="3936" y="1104"/>
              <a:ext cx="288" cy="288"/>
            </a:xfrm>
            <a:prstGeom prst="ellipse">
              <a:avLst/>
            </a:prstGeom>
            <a:noFill/>
            <a:ln w="76200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GB" sz="2400" b="1" kern="0" smtClean="0">
                <a:solidFill>
                  <a:srgbClr val="008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40" name="Freeform 34"/>
          <p:cNvSpPr>
            <a:spLocks/>
          </p:cNvSpPr>
          <p:nvPr/>
        </p:nvSpPr>
        <p:spPr bwMode="auto">
          <a:xfrm>
            <a:off x="7853362" y="2183466"/>
            <a:ext cx="533400" cy="547688"/>
          </a:xfrm>
          <a:custGeom>
            <a:avLst/>
            <a:gdLst>
              <a:gd name="T0" fmla="*/ 2147483647 w 336"/>
              <a:gd name="T1" fmla="*/ 0 h 345"/>
              <a:gd name="T2" fmla="*/ 2147483647 w 336"/>
              <a:gd name="T3" fmla="*/ 2147483647 h 345"/>
              <a:gd name="T4" fmla="*/ 2147483647 w 336"/>
              <a:gd name="T5" fmla="*/ 2147483647 h 345"/>
              <a:gd name="T6" fmla="*/ 2147483647 w 336"/>
              <a:gd name="T7" fmla="*/ 2147483647 h 345"/>
              <a:gd name="T8" fmla="*/ 2147483647 w 336"/>
              <a:gd name="T9" fmla="*/ 2147483647 h 345"/>
              <a:gd name="T10" fmla="*/ 2147483647 w 336"/>
              <a:gd name="T11" fmla="*/ 2147483647 h 345"/>
              <a:gd name="T12" fmla="*/ 2147483647 w 336"/>
              <a:gd name="T13" fmla="*/ 2147483647 h 345"/>
              <a:gd name="T14" fmla="*/ 2147483647 w 336"/>
              <a:gd name="T15" fmla="*/ 2147483647 h 345"/>
              <a:gd name="T16" fmla="*/ 2147483647 w 336"/>
              <a:gd name="T17" fmla="*/ 2147483647 h 345"/>
              <a:gd name="T18" fmla="*/ 0 w 336"/>
              <a:gd name="T19" fmla="*/ 2147483647 h 345"/>
              <a:gd name="T20" fmla="*/ 2147483647 w 336"/>
              <a:gd name="T21" fmla="*/ 2147483647 h 345"/>
              <a:gd name="T22" fmla="*/ 2147483647 w 336"/>
              <a:gd name="T23" fmla="*/ 0 h 34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336"/>
              <a:gd name="T37" fmla="*/ 0 h 345"/>
              <a:gd name="T38" fmla="*/ 336 w 336"/>
              <a:gd name="T39" fmla="*/ 345 h 345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336" h="345">
                <a:moveTo>
                  <a:pt x="112" y="0"/>
                </a:moveTo>
                <a:cubicBezTo>
                  <a:pt x="147" y="23"/>
                  <a:pt x="156" y="60"/>
                  <a:pt x="184" y="88"/>
                </a:cubicBezTo>
                <a:cubicBezTo>
                  <a:pt x="242" y="146"/>
                  <a:pt x="309" y="190"/>
                  <a:pt x="336" y="272"/>
                </a:cubicBezTo>
                <a:cubicBezTo>
                  <a:pt x="317" y="300"/>
                  <a:pt x="312" y="315"/>
                  <a:pt x="272" y="328"/>
                </a:cubicBezTo>
                <a:cubicBezTo>
                  <a:pt x="256" y="333"/>
                  <a:pt x="224" y="344"/>
                  <a:pt x="224" y="344"/>
                </a:cubicBezTo>
                <a:cubicBezTo>
                  <a:pt x="192" y="341"/>
                  <a:pt x="159" y="345"/>
                  <a:pt x="128" y="336"/>
                </a:cubicBezTo>
                <a:cubicBezTo>
                  <a:pt x="109" y="331"/>
                  <a:pt x="80" y="304"/>
                  <a:pt x="80" y="304"/>
                </a:cubicBezTo>
                <a:cubicBezTo>
                  <a:pt x="54" y="265"/>
                  <a:pt x="45" y="221"/>
                  <a:pt x="32" y="176"/>
                </a:cubicBezTo>
                <a:cubicBezTo>
                  <a:pt x="32" y="176"/>
                  <a:pt x="12" y="116"/>
                  <a:pt x="8" y="104"/>
                </a:cubicBezTo>
                <a:cubicBezTo>
                  <a:pt x="5" y="96"/>
                  <a:pt x="0" y="80"/>
                  <a:pt x="0" y="80"/>
                </a:cubicBezTo>
                <a:cubicBezTo>
                  <a:pt x="12" y="8"/>
                  <a:pt x="14" y="27"/>
                  <a:pt x="88" y="16"/>
                </a:cubicBezTo>
                <a:cubicBezTo>
                  <a:pt x="96" y="11"/>
                  <a:pt x="112" y="0"/>
                  <a:pt x="112" y="0"/>
                </a:cubicBez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endParaRPr lang="en-GB" kern="0" smtClean="0">
              <a:solidFill>
                <a:sysClr val="windowText" lastClr="000000"/>
              </a:solidFill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76200" y="1127887"/>
            <a:ext cx="2590800" cy="2301875"/>
            <a:chOff x="8229600" y="5056950"/>
            <a:chExt cx="2590800" cy="2301875"/>
          </a:xfrm>
        </p:grpSpPr>
        <p:sp>
          <p:nvSpPr>
            <p:cNvPr id="13" name="Rectangle 7"/>
            <p:cNvSpPr>
              <a:spLocks noChangeArrowheads="1"/>
            </p:cNvSpPr>
            <p:nvPr/>
          </p:nvSpPr>
          <p:spPr bwMode="auto">
            <a:xfrm>
              <a:off x="8229600" y="5056950"/>
              <a:ext cx="2362200" cy="2286000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FFFFFF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>
                <a:defRPr/>
              </a:pPr>
              <a:endParaRPr lang="en-US" kern="0" smtClea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" name="Text Box 8"/>
            <p:cNvSpPr txBox="1">
              <a:spLocks noChangeArrowheads="1"/>
            </p:cNvSpPr>
            <p:nvPr/>
          </p:nvSpPr>
          <p:spPr bwMode="auto">
            <a:xfrm>
              <a:off x="8382000" y="5147438"/>
              <a:ext cx="1371600" cy="33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defRPr/>
              </a:pPr>
              <a:r>
                <a:rPr lang="en-US" sz="1600" b="1" u="sng" kern="0" dirty="0" smtClean="0">
                  <a:solidFill>
                    <a:srgbClr val="808080"/>
                  </a:solidFill>
                </a:rPr>
                <a:t>LEGEND</a:t>
              </a:r>
            </a:p>
          </p:txBody>
        </p:sp>
        <p:sp>
          <p:nvSpPr>
            <p:cNvPr id="15" name="Oval 9"/>
            <p:cNvSpPr>
              <a:spLocks noChangeArrowheads="1"/>
            </p:cNvSpPr>
            <p:nvPr/>
          </p:nvSpPr>
          <p:spPr bwMode="auto">
            <a:xfrm>
              <a:off x="8458200" y="5528438"/>
              <a:ext cx="228600" cy="228600"/>
            </a:xfrm>
            <a:prstGeom prst="ellipse">
              <a:avLst/>
            </a:prstGeom>
            <a:noFill/>
            <a:ln w="28575">
              <a:solidFill>
                <a:srgbClr val="FFFF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 smtClea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6" name="Oval 10"/>
            <p:cNvSpPr>
              <a:spLocks noChangeArrowheads="1"/>
            </p:cNvSpPr>
            <p:nvPr/>
          </p:nvSpPr>
          <p:spPr bwMode="auto">
            <a:xfrm rot="20002132">
              <a:off x="8458200" y="5833238"/>
              <a:ext cx="223837" cy="201612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 smtClea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" name="Oval 12"/>
            <p:cNvSpPr>
              <a:spLocks noChangeArrowheads="1"/>
            </p:cNvSpPr>
            <p:nvPr/>
          </p:nvSpPr>
          <p:spPr bwMode="auto">
            <a:xfrm rot="19827025">
              <a:off x="8523287" y="6138038"/>
              <a:ext cx="163513" cy="203200"/>
            </a:xfrm>
            <a:prstGeom prst="ellipse">
              <a:avLst/>
            </a:prstGeom>
            <a:noFill/>
            <a:ln w="28575">
              <a:solidFill>
                <a:srgbClr val="CC0099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GB" kern="0" smtClean="0">
                <a:solidFill>
                  <a:srgbClr val="CCCCFF"/>
                </a:solidFill>
              </a:endParaRPr>
            </a:p>
          </p:txBody>
        </p:sp>
        <p:sp>
          <p:nvSpPr>
            <p:cNvPr id="19" name="Text Box 13"/>
            <p:cNvSpPr txBox="1">
              <a:spLocks noChangeArrowheads="1"/>
            </p:cNvSpPr>
            <p:nvPr/>
          </p:nvSpPr>
          <p:spPr bwMode="auto">
            <a:xfrm>
              <a:off x="8839200" y="5528438"/>
              <a:ext cx="1981200" cy="1830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defRPr/>
              </a:pPr>
              <a:r>
                <a:rPr lang="en-US" sz="1200" b="1" kern="0" dirty="0" smtClean="0">
                  <a:solidFill>
                    <a:srgbClr val="808080"/>
                  </a:solidFill>
                </a:rPr>
                <a:t>GOLD</a:t>
              </a:r>
            </a:p>
            <a:p>
              <a:pPr eaLnBrk="1" hangingPunct="1">
                <a:spcBef>
                  <a:spcPct val="50000"/>
                </a:spcBef>
                <a:defRPr/>
              </a:pPr>
              <a:r>
                <a:rPr lang="en-US" sz="1200" b="1" kern="0" dirty="0" smtClean="0">
                  <a:solidFill>
                    <a:srgbClr val="808080"/>
                  </a:solidFill>
                </a:rPr>
                <a:t>DIAMONDS</a:t>
              </a:r>
            </a:p>
            <a:p>
              <a:pPr eaLnBrk="1" hangingPunct="1">
                <a:spcBef>
                  <a:spcPct val="50000"/>
                </a:spcBef>
                <a:defRPr/>
              </a:pPr>
              <a:r>
                <a:rPr lang="en-US" b="1" kern="0" dirty="0" smtClean="0">
                  <a:solidFill>
                    <a:srgbClr val="FF0066"/>
                  </a:solidFill>
                </a:rPr>
                <a:t>COLTAN</a:t>
              </a:r>
              <a:r>
                <a:rPr lang="en-US" b="1" kern="0" dirty="0" smtClean="0">
                  <a:solidFill>
                    <a:srgbClr val="808080"/>
                  </a:solidFill>
                </a:rPr>
                <a:t> </a:t>
              </a:r>
            </a:p>
            <a:p>
              <a:pPr eaLnBrk="1" hangingPunct="1">
                <a:spcBef>
                  <a:spcPct val="50000"/>
                </a:spcBef>
                <a:defRPr/>
              </a:pPr>
              <a:r>
                <a:rPr lang="en-US" sz="1200" b="1" kern="0" dirty="0" smtClean="0">
                  <a:solidFill>
                    <a:srgbClr val="808080"/>
                  </a:solidFill>
                </a:rPr>
                <a:t>PALM OIL AND TIMBER</a:t>
              </a:r>
            </a:p>
            <a:p>
              <a:pPr eaLnBrk="1" hangingPunct="1">
                <a:spcBef>
                  <a:spcPct val="50000"/>
                </a:spcBef>
                <a:defRPr/>
              </a:pPr>
              <a:r>
                <a:rPr lang="en-US" sz="1200" b="1" kern="0" dirty="0" smtClean="0">
                  <a:solidFill>
                    <a:srgbClr val="808080"/>
                  </a:solidFill>
                </a:rPr>
                <a:t>POSSIBLE  OIL</a:t>
              </a:r>
            </a:p>
            <a:p>
              <a:pPr eaLnBrk="1" hangingPunct="1">
                <a:spcBef>
                  <a:spcPct val="50000"/>
                </a:spcBef>
                <a:defRPr/>
              </a:pPr>
              <a:endParaRPr lang="en-US" sz="1200" b="1" kern="0" dirty="0" smtClean="0">
                <a:solidFill>
                  <a:srgbClr val="808080"/>
                </a:solidFill>
              </a:endParaRPr>
            </a:p>
          </p:txBody>
        </p:sp>
        <p:sp>
          <p:nvSpPr>
            <p:cNvPr id="20" name="Freeform 14"/>
            <p:cNvSpPr>
              <a:spLocks/>
            </p:cNvSpPr>
            <p:nvPr/>
          </p:nvSpPr>
          <p:spPr bwMode="auto">
            <a:xfrm>
              <a:off x="8382000" y="6519038"/>
              <a:ext cx="304800" cy="152400"/>
            </a:xfrm>
            <a:custGeom>
              <a:avLst/>
              <a:gdLst>
                <a:gd name="T0" fmla="*/ 2147483647 w 1932"/>
                <a:gd name="T1" fmla="*/ 2147483647 h 1145"/>
                <a:gd name="T2" fmla="*/ 2147483647 w 1932"/>
                <a:gd name="T3" fmla="*/ 2147483647 h 1145"/>
                <a:gd name="T4" fmla="*/ 2147483647 w 1932"/>
                <a:gd name="T5" fmla="*/ 2147483647 h 1145"/>
                <a:gd name="T6" fmla="*/ 2147483647 w 1932"/>
                <a:gd name="T7" fmla="*/ 2147483647 h 1145"/>
                <a:gd name="T8" fmla="*/ 2147483647 w 1932"/>
                <a:gd name="T9" fmla="*/ 2147483647 h 1145"/>
                <a:gd name="T10" fmla="*/ 2147483647 w 1932"/>
                <a:gd name="T11" fmla="*/ 2147483647 h 1145"/>
                <a:gd name="T12" fmla="*/ 2147483647 w 1932"/>
                <a:gd name="T13" fmla="*/ 2147483647 h 1145"/>
                <a:gd name="T14" fmla="*/ 2147483647 w 1932"/>
                <a:gd name="T15" fmla="*/ 2147483647 h 1145"/>
                <a:gd name="T16" fmla="*/ 2147483647 w 1932"/>
                <a:gd name="T17" fmla="*/ 2147483647 h 1145"/>
                <a:gd name="T18" fmla="*/ 2147483647 w 1932"/>
                <a:gd name="T19" fmla="*/ 2147483647 h 1145"/>
                <a:gd name="T20" fmla="*/ 2147483647 w 1932"/>
                <a:gd name="T21" fmla="*/ 2147483647 h 1145"/>
                <a:gd name="T22" fmla="*/ 2147483647 w 1932"/>
                <a:gd name="T23" fmla="*/ 2147483647 h 1145"/>
                <a:gd name="T24" fmla="*/ 2147483647 w 1932"/>
                <a:gd name="T25" fmla="*/ 2147483647 h 1145"/>
                <a:gd name="T26" fmla="*/ 2147483647 w 1932"/>
                <a:gd name="T27" fmla="*/ 2147483647 h 1145"/>
                <a:gd name="T28" fmla="*/ 2147483647 w 1932"/>
                <a:gd name="T29" fmla="*/ 2147483647 h 1145"/>
                <a:gd name="T30" fmla="*/ 2147483647 w 1932"/>
                <a:gd name="T31" fmla="*/ 2147483647 h 1145"/>
                <a:gd name="T32" fmla="*/ 2147483647 w 1932"/>
                <a:gd name="T33" fmla="*/ 2147483647 h 1145"/>
                <a:gd name="T34" fmla="*/ 2147483647 w 1932"/>
                <a:gd name="T35" fmla="*/ 2147483647 h 1145"/>
                <a:gd name="T36" fmla="*/ 2147483647 w 1932"/>
                <a:gd name="T37" fmla="*/ 2147483647 h 1145"/>
                <a:gd name="T38" fmla="*/ 2147483647 w 1932"/>
                <a:gd name="T39" fmla="*/ 0 h 1145"/>
                <a:gd name="T40" fmla="*/ 2147483647 w 1932"/>
                <a:gd name="T41" fmla="*/ 2147483647 h 1145"/>
                <a:gd name="T42" fmla="*/ 2147483647 w 1932"/>
                <a:gd name="T43" fmla="*/ 2147483647 h 1145"/>
                <a:gd name="T44" fmla="*/ 2147483647 w 1932"/>
                <a:gd name="T45" fmla="*/ 2147483647 h 1145"/>
                <a:gd name="T46" fmla="*/ 2147483647 w 1932"/>
                <a:gd name="T47" fmla="*/ 2147483647 h 1145"/>
                <a:gd name="T48" fmla="*/ 2147483647 w 1932"/>
                <a:gd name="T49" fmla="*/ 2147483647 h 1145"/>
                <a:gd name="T50" fmla="*/ 2147483647 w 1932"/>
                <a:gd name="T51" fmla="*/ 2147483647 h 1145"/>
                <a:gd name="T52" fmla="*/ 2147483647 w 1932"/>
                <a:gd name="T53" fmla="*/ 2147483647 h 1145"/>
                <a:gd name="T54" fmla="*/ 2147483647 w 1932"/>
                <a:gd name="T55" fmla="*/ 2147483647 h 1145"/>
                <a:gd name="T56" fmla="*/ 2147483647 w 1932"/>
                <a:gd name="T57" fmla="*/ 2147483647 h 1145"/>
                <a:gd name="T58" fmla="*/ 2147483647 w 1932"/>
                <a:gd name="T59" fmla="*/ 2147483647 h 1145"/>
                <a:gd name="T60" fmla="*/ 2147483647 w 1932"/>
                <a:gd name="T61" fmla="*/ 2147483647 h 1145"/>
                <a:gd name="T62" fmla="*/ 2147483647 w 1932"/>
                <a:gd name="T63" fmla="*/ 2147483647 h 1145"/>
                <a:gd name="T64" fmla="*/ 2147483647 w 1932"/>
                <a:gd name="T65" fmla="*/ 2147483647 h 1145"/>
                <a:gd name="T66" fmla="*/ 2147483647 w 1932"/>
                <a:gd name="T67" fmla="*/ 2147483647 h 1145"/>
                <a:gd name="T68" fmla="*/ 2147483647 w 1932"/>
                <a:gd name="T69" fmla="*/ 2147483647 h 1145"/>
                <a:gd name="T70" fmla="*/ 2147483647 w 1932"/>
                <a:gd name="T71" fmla="*/ 2147483647 h 1145"/>
                <a:gd name="T72" fmla="*/ 2147483647 w 1932"/>
                <a:gd name="T73" fmla="*/ 2147483647 h 1145"/>
                <a:gd name="T74" fmla="*/ 2147483647 w 1932"/>
                <a:gd name="T75" fmla="*/ 2147483647 h 1145"/>
                <a:gd name="T76" fmla="*/ 2147483647 w 1932"/>
                <a:gd name="T77" fmla="*/ 2147483647 h 1145"/>
                <a:gd name="T78" fmla="*/ 2147483647 w 1932"/>
                <a:gd name="T79" fmla="*/ 2147483647 h 1145"/>
                <a:gd name="T80" fmla="*/ 2147483647 w 1932"/>
                <a:gd name="T81" fmla="*/ 2147483647 h 1145"/>
                <a:gd name="T82" fmla="*/ 2147483647 w 1932"/>
                <a:gd name="T83" fmla="*/ 2147483647 h 1145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932"/>
                <a:gd name="T127" fmla="*/ 0 h 1145"/>
                <a:gd name="T128" fmla="*/ 1932 w 1932"/>
                <a:gd name="T129" fmla="*/ 1145 h 1145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932" h="1145">
                  <a:moveTo>
                    <a:pt x="652" y="1128"/>
                  </a:moveTo>
                  <a:cubicBezTo>
                    <a:pt x="602" y="1145"/>
                    <a:pt x="540" y="1112"/>
                    <a:pt x="492" y="1096"/>
                  </a:cubicBezTo>
                  <a:cubicBezTo>
                    <a:pt x="457" y="1084"/>
                    <a:pt x="432" y="1052"/>
                    <a:pt x="396" y="1040"/>
                  </a:cubicBezTo>
                  <a:cubicBezTo>
                    <a:pt x="395" y="1039"/>
                    <a:pt x="351" y="1003"/>
                    <a:pt x="348" y="1000"/>
                  </a:cubicBezTo>
                  <a:cubicBezTo>
                    <a:pt x="341" y="993"/>
                    <a:pt x="340" y="982"/>
                    <a:pt x="332" y="976"/>
                  </a:cubicBezTo>
                  <a:cubicBezTo>
                    <a:pt x="325" y="971"/>
                    <a:pt x="315" y="972"/>
                    <a:pt x="308" y="968"/>
                  </a:cubicBezTo>
                  <a:cubicBezTo>
                    <a:pt x="291" y="959"/>
                    <a:pt x="278" y="942"/>
                    <a:pt x="260" y="936"/>
                  </a:cubicBezTo>
                  <a:cubicBezTo>
                    <a:pt x="199" y="916"/>
                    <a:pt x="141" y="910"/>
                    <a:pt x="76" y="904"/>
                  </a:cubicBezTo>
                  <a:cubicBezTo>
                    <a:pt x="96" y="845"/>
                    <a:pt x="96" y="830"/>
                    <a:pt x="60" y="776"/>
                  </a:cubicBezTo>
                  <a:cubicBezTo>
                    <a:pt x="49" y="779"/>
                    <a:pt x="38" y="787"/>
                    <a:pt x="28" y="784"/>
                  </a:cubicBezTo>
                  <a:cubicBezTo>
                    <a:pt x="0" y="775"/>
                    <a:pt x="17" y="733"/>
                    <a:pt x="20" y="720"/>
                  </a:cubicBezTo>
                  <a:cubicBezTo>
                    <a:pt x="30" y="682"/>
                    <a:pt x="48" y="659"/>
                    <a:pt x="60" y="624"/>
                  </a:cubicBezTo>
                  <a:cubicBezTo>
                    <a:pt x="68" y="527"/>
                    <a:pt x="61" y="527"/>
                    <a:pt x="108" y="456"/>
                  </a:cubicBezTo>
                  <a:cubicBezTo>
                    <a:pt x="133" y="418"/>
                    <a:pt x="121" y="441"/>
                    <a:pt x="140" y="384"/>
                  </a:cubicBezTo>
                  <a:cubicBezTo>
                    <a:pt x="143" y="376"/>
                    <a:pt x="148" y="360"/>
                    <a:pt x="148" y="360"/>
                  </a:cubicBezTo>
                  <a:cubicBezTo>
                    <a:pt x="154" y="320"/>
                    <a:pt x="166" y="287"/>
                    <a:pt x="172" y="248"/>
                  </a:cubicBezTo>
                  <a:cubicBezTo>
                    <a:pt x="172" y="245"/>
                    <a:pt x="177" y="177"/>
                    <a:pt x="188" y="160"/>
                  </a:cubicBezTo>
                  <a:cubicBezTo>
                    <a:pt x="216" y="119"/>
                    <a:pt x="286" y="87"/>
                    <a:pt x="332" y="72"/>
                  </a:cubicBezTo>
                  <a:cubicBezTo>
                    <a:pt x="401" y="3"/>
                    <a:pt x="506" y="28"/>
                    <a:pt x="596" y="24"/>
                  </a:cubicBezTo>
                  <a:cubicBezTo>
                    <a:pt x="658" y="17"/>
                    <a:pt x="719" y="10"/>
                    <a:pt x="780" y="0"/>
                  </a:cubicBezTo>
                  <a:cubicBezTo>
                    <a:pt x="895" y="3"/>
                    <a:pt x="1009" y="4"/>
                    <a:pt x="1124" y="8"/>
                  </a:cubicBezTo>
                  <a:cubicBezTo>
                    <a:pt x="1172" y="10"/>
                    <a:pt x="1220" y="10"/>
                    <a:pt x="1268" y="16"/>
                  </a:cubicBezTo>
                  <a:cubicBezTo>
                    <a:pt x="1285" y="18"/>
                    <a:pt x="1316" y="32"/>
                    <a:pt x="1316" y="32"/>
                  </a:cubicBezTo>
                  <a:cubicBezTo>
                    <a:pt x="1337" y="64"/>
                    <a:pt x="1351" y="71"/>
                    <a:pt x="1388" y="80"/>
                  </a:cubicBezTo>
                  <a:cubicBezTo>
                    <a:pt x="1456" y="125"/>
                    <a:pt x="1530" y="159"/>
                    <a:pt x="1604" y="192"/>
                  </a:cubicBezTo>
                  <a:cubicBezTo>
                    <a:pt x="1604" y="192"/>
                    <a:pt x="1664" y="212"/>
                    <a:pt x="1676" y="216"/>
                  </a:cubicBezTo>
                  <a:cubicBezTo>
                    <a:pt x="1684" y="219"/>
                    <a:pt x="1700" y="224"/>
                    <a:pt x="1700" y="224"/>
                  </a:cubicBezTo>
                  <a:cubicBezTo>
                    <a:pt x="1731" y="270"/>
                    <a:pt x="1745" y="263"/>
                    <a:pt x="1804" y="272"/>
                  </a:cubicBezTo>
                  <a:cubicBezTo>
                    <a:pt x="1839" y="277"/>
                    <a:pt x="1873" y="289"/>
                    <a:pt x="1908" y="296"/>
                  </a:cubicBezTo>
                  <a:cubicBezTo>
                    <a:pt x="1916" y="308"/>
                    <a:pt x="1932" y="327"/>
                    <a:pt x="1932" y="344"/>
                  </a:cubicBezTo>
                  <a:cubicBezTo>
                    <a:pt x="1932" y="389"/>
                    <a:pt x="1929" y="435"/>
                    <a:pt x="1924" y="480"/>
                  </a:cubicBezTo>
                  <a:cubicBezTo>
                    <a:pt x="1923" y="488"/>
                    <a:pt x="1922" y="498"/>
                    <a:pt x="1916" y="504"/>
                  </a:cubicBezTo>
                  <a:cubicBezTo>
                    <a:pt x="1876" y="544"/>
                    <a:pt x="1772" y="573"/>
                    <a:pt x="1716" y="592"/>
                  </a:cubicBezTo>
                  <a:cubicBezTo>
                    <a:pt x="1662" y="673"/>
                    <a:pt x="1538" y="691"/>
                    <a:pt x="1452" y="720"/>
                  </a:cubicBezTo>
                  <a:cubicBezTo>
                    <a:pt x="1412" y="733"/>
                    <a:pt x="1408" y="753"/>
                    <a:pt x="1380" y="776"/>
                  </a:cubicBezTo>
                  <a:cubicBezTo>
                    <a:pt x="1341" y="808"/>
                    <a:pt x="1283" y="824"/>
                    <a:pt x="1236" y="840"/>
                  </a:cubicBezTo>
                  <a:cubicBezTo>
                    <a:pt x="1168" y="863"/>
                    <a:pt x="1092" y="845"/>
                    <a:pt x="1020" y="848"/>
                  </a:cubicBezTo>
                  <a:cubicBezTo>
                    <a:pt x="950" y="865"/>
                    <a:pt x="881" y="873"/>
                    <a:pt x="812" y="896"/>
                  </a:cubicBezTo>
                  <a:cubicBezTo>
                    <a:pt x="794" y="902"/>
                    <a:pt x="780" y="917"/>
                    <a:pt x="764" y="928"/>
                  </a:cubicBezTo>
                  <a:cubicBezTo>
                    <a:pt x="756" y="933"/>
                    <a:pt x="740" y="944"/>
                    <a:pt x="740" y="944"/>
                  </a:cubicBezTo>
                  <a:cubicBezTo>
                    <a:pt x="698" y="1008"/>
                    <a:pt x="662" y="1072"/>
                    <a:pt x="620" y="1136"/>
                  </a:cubicBezTo>
                  <a:cubicBezTo>
                    <a:pt x="614" y="1145"/>
                    <a:pt x="641" y="1131"/>
                    <a:pt x="652" y="1128"/>
                  </a:cubicBezTo>
                  <a:close/>
                </a:path>
              </a:pathLst>
            </a:custGeom>
            <a:noFill/>
            <a:ln w="28575">
              <a:solidFill>
                <a:srgbClr val="008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GB" kern="0" smtClea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1" name="Oval 15"/>
            <p:cNvSpPr>
              <a:spLocks noChangeArrowheads="1"/>
            </p:cNvSpPr>
            <p:nvPr/>
          </p:nvSpPr>
          <p:spPr bwMode="auto">
            <a:xfrm>
              <a:off x="8382000" y="6823838"/>
              <a:ext cx="304800" cy="228600"/>
            </a:xfrm>
            <a:prstGeom prst="ellipse">
              <a:avLst/>
            </a:prstGeom>
            <a:noFill/>
            <a:ln w="28575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 smtClea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1" name="Oval 35"/>
            <p:cNvSpPr>
              <a:spLocks noChangeArrowheads="1"/>
            </p:cNvSpPr>
            <p:nvPr/>
          </p:nvSpPr>
          <p:spPr bwMode="auto">
            <a:xfrm>
              <a:off x="8374062" y="6990525"/>
              <a:ext cx="457200" cy="304800"/>
            </a:xfrm>
            <a:prstGeom prst="ellipse">
              <a:avLst/>
            </a:prstGeom>
            <a:noFill/>
            <a:ln w="57150">
              <a:solidFill>
                <a:srgbClr val="CCCC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GB" sz="2400" b="1" kern="0" smtClean="0">
                <a:solidFill>
                  <a:srgbClr val="3333CC"/>
                </a:solidFill>
                <a:latin typeface="Times New Roman" pitchFamily="18" charset="0"/>
              </a:endParaRPr>
            </a:p>
          </p:txBody>
        </p:sp>
      </p:grpSp>
      <p:sp>
        <p:nvSpPr>
          <p:cNvPr id="42" name="Text Box 36"/>
          <p:cNvSpPr txBox="1">
            <a:spLocks noChangeArrowheads="1"/>
          </p:cNvSpPr>
          <p:nvPr/>
        </p:nvSpPr>
        <p:spPr bwMode="auto">
          <a:xfrm>
            <a:off x="790629" y="3123783"/>
            <a:ext cx="7778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1800" b="1" kern="0" smtClean="0">
                <a:solidFill>
                  <a:srgbClr val="CCCCFF"/>
                </a:solidFill>
                <a:latin typeface="Times New Roman" pitchFamily="18" charset="0"/>
              </a:rPr>
              <a:t>GAS</a:t>
            </a:r>
          </a:p>
        </p:txBody>
      </p:sp>
      <p:sp>
        <p:nvSpPr>
          <p:cNvPr id="43" name="Text Box 8"/>
          <p:cNvSpPr txBox="1">
            <a:spLocks noChangeArrowheads="1"/>
          </p:cNvSpPr>
          <p:nvPr/>
        </p:nvSpPr>
        <p:spPr bwMode="auto">
          <a:xfrm>
            <a:off x="2049462" y="5723591"/>
            <a:ext cx="745717" cy="253916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1050" b="1" u="sng" kern="0" dirty="0" smtClean="0">
                <a:solidFill>
                  <a:srgbClr val="808080"/>
                </a:solidFill>
              </a:rPr>
              <a:t>LEGEND</a:t>
            </a:r>
          </a:p>
        </p:txBody>
      </p:sp>
    </p:spTree>
    <p:extLst>
      <p:ext uri="{BB962C8B-B14F-4D97-AF65-F5344CB8AC3E}">
        <p14:creationId xmlns="" xmlns:p14="http://schemas.microsoft.com/office/powerpoint/2010/main" val="27214578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G:\Pn Pics- 09 Jul\DRC_provinces-10+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61476" y="925924"/>
            <a:ext cx="9273944" cy="6491762"/>
          </a:xfrm>
          <a:prstGeom prst="rect">
            <a:avLst/>
          </a:prstGeom>
          <a:noFill/>
        </p:spPr>
      </p:pic>
      <p:sp>
        <p:nvSpPr>
          <p:cNvPr id="5" name="Rectangle 3"/>
          <p:cNvSpPr txBox="1">
            <a:spLocks/>
          </p:cNvSpPr>
          <p:nvPr/>
        </p:nvSpPr>
        <p:spPr>
          <a:xfrm>
            <a:off x="685800" y="0"/>
            <a:ext cx="7772400" cy="907259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pPr algn="ctr">
              <a:defRPr/>
            </a:pPr>
            <a:r>
              <a:rPr lang="en-US" sz="3600" b="1" u="sng" spc="-150" dirty="0" smtClean="0">
                <a:solidFill>
                  <a:srgbClr val="FFFFFF"/>
                </a:solidFill>
                <a:cs typeface="Arial" pitchFamily="34" charset="0"/>
              </a:rPr>
              <a:t>NEGATIVE ARMED GROUPS</a:t>
            </a:r>
            <a:endParaRPr lang="en-US" sz="3600" b="1" u="sng" spc="-150" dirty="0">
              <a:solidFill>
                <a:srgbClr val="FFFFFF"/>
              </a:solidFill>
              <a:cs typeface="Arial" pitchFamily="34" charset="0"/>
            </a:endParaRPr>
          </a:p>
        </p:txBody>
      </p:sp>
      <p:grpSp>
        <p:nvGrpSpPr>
          <p:cNvPr id="9" name="Group 3"/>
          <p:cNvGrpSpPr>
            <a:grpSpLocks/>
          </p:cNvGrpSpPr>
          <p:nvPr/>
        </p:nvGrpSpPr>
        <p:grpSpPr bwMode="auto">
          <a:xfrm>
            <a:off x="7080250" y="3085166"/>
            <a:ext cx="909637" cy="2209800"/>
            <a:chOff x="3361" y="1584"/>
            <a:chExt cx="573" cy="1392"/>
          </a:xfrm>
        </p:grpSpPr>
        <p:sp>
          <p:nvSpPr>
            <p:cNvPr id="10" name="Oval 4"/>
            <p:cNvSpPr>
              <a:spLocks noChangeArrowheads="1"/>
            </p:cNvSpPr>
            <p:nvPr/>
          </p:nvSpPr>
          <p:spPr bwMode="auto">
            <a:xfrm rot="-1772975">
              <a:off x="3361" y="2640"/>
              <a:ext cx="365" cy="336"/>
            </a:xfrm>
            <a:prstGeom prst="ellipse">
              <a:avLst/>
            </a:prstGeom>
            <a:noFill/>
            <a:ln w="57150">
              <a:solidFill>
                <a:srgbClr val="CC0099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GB" kern="0" smtClean="0">
                <a:solidFill>
                  <a:srgbClr val="CCCCFF"/>
                </a:solidFill>
              </a:endParaRPr>
            </a:p>
          </p:txBody>
        </p:sp>
        <p:sp>
          <p:nvSpPr>
            <p:cNvPr id="11" name="Oval 5"/>
            <p:cNvSpPr>
              <a:spLocks noChangeArrowheads="1"/>
            </p:cNvSpPr>
            <p:nvPr/>
          </p:nvSpPr>
          <p:spPr bwMode="auto">
            <a:xfrm rot="-1772975">
              <a:off x="3408" y="1584"/>
              <a:ext cx="526" cy="457"/>
            </a:xfrm>
            <a:prstGeom prst="ellipse">
              <a:avLst/>
            </a:prstGeom>
            <a:noFill/>
            <a:ln w="57150">
              <a:solidFill>
                <a:srgbClr val="CC0099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GB" sz="2400" b="1" kern="0" smtClean="0">
                <a:solidFill>
                  <a:srgbClr val="FF3300"/>
                </a:solidFill>
                <a:latin typeface="Times New Roman" pitchFamily="18" charset="0"/>
              </a:endParaRPr>
            </a:p>
          </p:txBody>
        </p:sp>
      </p:grpSp>
      <p:sp>
        <p:nvSpPr>
          <p:cNvPr id="12" name="Oval 6"/>
          <p:cNvSpPr>
            <a:spLocks noChangeArrowheads="1"/>
          </p:cNvSpPr>
          <p:nvPr/>
        </p:nvSpPr>
        <p:spPr bwMode="auto">
          <a:xfrm>
            <a:off x="8259762" y="2339041"/>
            <a:ext cx="577850" cy="593725"/>
          </a:xfrm>
          <a:prstGeom prst="ellipse">
            <a:avLst/>
          </a:prstGeom>
          <a:noFill/>
          <a:ln w="57150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 kern="0" smtClean="0">
              <a:solidFill>
                <a:sysClr val="windowText" lastClr="000000"/>
              </a:solidFill>
            </a:endParaRP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9829800" y="5723591"/>
            <a:ext cx="1143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1400" kern="0" smtClean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22" name="Freeform 16"/>
          <p:cNvSpPr>
            <a:spLocks/>
          </p:cNvSpPr>
          <p:nvPr/>
        </p:nvSpPr>
        <p:spPr bwMode="auto">
          <a:xfrm>
            <a:off x="1935162" y="2339041"/>
            <a:ext cx="6324600" cy="3197225"/>
          </a:xfrm>
          <a:custGeom>
            <a:avLst/>
            <a:gdLst>
              <a:gd name="T0" fmla="*/ 2147483647 w 3984"/>
              <a:gd name="T1" fmla="*/ 2147483647 h 2014"/>
              <a:gd name="T2" fmla="*/ 2147483647 w 3984"/>
              <a:gd name="T3" fmla="*/ 2147483647 h 2014"/>
              <a:gd name="T4" fmla="*/ 2147483647 w 3984"/>
              <a:gd name="T5" fmla="*/ 2147483647 h 2014"/>
              <a:gd name="T6" fmla="*/ 2147483647 w 3984"/>
              <a:gd name="T7" fmla="*/ 2147483647 h 2014"/>
              <a:gd name="T8" fmla="*/ 2147483647 w 3984"/>
              <a:gd name="T9" fmla="*/ 2147483647 h 2014"/>
              <a:gd name="T10" fmla="*/ 2147483647 w 3984"/>
              <a:gd name="T11" fmla="*/ 2147483647 h 2014"/>
              <a:gd name="T12" fmla="*/ 2147483647 w 3984"/>
              <a:gd name="T13" fmla="*/ 2147483647 h 2014"/>
              <a:gd name="T14" fmla="*/ 2147483647 w 3984"/>
              <a:gd name="T15" fmla="*/ 2147483647 h 2014"/>
              <a:gd name="T16" fmla="*/ 2147483647 w 3984"/>
              <a:gd name="T17" fmla="*/ 2147483647 h 2014"/>
              <a:gd name="T18" fmla="*/ 2147483647 w 3984"/>
              <a:gd name="T19" fmla="*/ 2147483647 h 2014"/>
              <a:gd name="T20" fmla="*/ 2147483647 w 3984"/>
              <a:gd name="T21" fmla="*/ 2147483647 h 2014"/>
              <a:gd name="T22" fmla="*/ 2147483647 w 3984"/>
              <a:gd name="T23" fmla="*/ 2147483647 h 2014"/>
              <a:gd name="T24" fmla="*/ 2147483647 w 3984"/>
              <a:gd name="T25" fmla="*/ 2147483647 h 2014"/>
              <a:gd name="T26" fmla="*/ 2147483647 w 3984"/>
              <a:gd name="T27" fmla="*/ 2147483647 h 2014"/>
              <a:gd name="T28" fmla="*/ 2147483647 w 3984"/>
              <a:gd name="T29" fmla="*/ 2147483647 h 2014"/>
              <a:gd name="T30" fmla="*/ 2147483647 w 3984"/>
              <a:gd name="T31" fmla="*/ 2147483647 h 2014"/>
              <a:gd name="T32" fmla="*/ 2147483647 w 3984"/>
              <a:gd name="T33" fmla="*/ 2147483647 h 2014"/>
              <a:gd name="T34" fmla="*/ 2147483647 w 3984"/>
              <a:gd name="T35" fmla="*/ 2147483647 h 2014"/>
              <a:gd name="T36" fmla="*/ 2147483647 w 3984"/>
              <a:gd name="T37" fmla="*/ 2147483647 h 2014"/>
              <a:gd name="T38" fmla="*/ 2147483647 w 3984"/>
              <a:gd name="T39" fmla="*/ 2147483647 h 2014"/>
              <a:gd name="T40" fmla="*/ 2147483647 w 3984"/>
              <a:gd name="T41" fmla="*/ 2147483647 h 2014"/>
              <a:gd name="T42" fmla="*/ 2147483647 w 3984"/>
              <a:gd name="T43" fmla="*/ 2147483647 h 2014"/>
              <a:gd name="T44" fmla="*/ 2147483647 w 3984"/>
              <a:gd name="T45" fmla="*/ 2147483647 h 2014"/>
              <a:gd name="T46" fmla="*/ 2147483647 w 3984"/>
              <a:gd name="T47" fmla="*/ 2147483647 h 2014"/>
              <a:gd name="T48" fmla="*/ 2147483647 w 3984"/>
              <a:gd name="T49" fmla="*/ 2147483647 h 2014"/>
              <a:gd name="T50" fmla="*/ 2147483647 w 3984"/>
              <a:gd name="T51" fmla="*/ 2147483647 h 2014"/>
              <a:gd name="T52" fmla="*/ 2147483647 w 3984"/>
              <a:gd name="T53" fmla="*/ 2147483647 h 2014"/>
              <a:gd name="T54" fmla="*/ 2147483647 w 3984"/>
              <a:gd name="T55" fmla="*/ 2147483647 h 2014"/>
              <a:gd name="T56" fmla="*/ 2147483647 w 3984"/>
              <a:gd name="T57" fmla="*/ 2147483647 h 2014"/>
              <a:gd name="T58" fmla="*/ 2147483647 w 3984"/>
              <a:gd name="T59" fmla="*/ 2147483647 h 2014"/>
              <a:gd name="T60" fmla="*/ 2147483647 w 3984"/>
              <a:gd name="T61" fmla="*/ 2147483647 h 2014"/>
              <a:gd name="T62" fmla="*/ 2147483647 w 3984"/>
              <a:gd name="T63" fmla="*/ 2147483647 h 2014"/>
              <a:gd name="T64" fmla="*/ 2147483647 w 3984"/>
              <a:gd name="T65" fmla="*/ 2147483647 h 2014"/>
              <a:gd name="T66" fmla="*/ 2147483647 w 3984"/>
              <a:gd name="T67" fmla="*/ 2147483647 h 2014"/>
              <a:gd name="T68" fmla="*/ 2147483647 w 3984"/>
              <a:gd name="T69" fmla="*/ 2147483647 h 2014"/>
              <a:gd name="T70" fmla="*/ 2147483647 w 3984"/>
              <a:gd name="T71" fmla="*/ 2147483647 h 2014"/>
              <a:gd name="T72" fmla="*/ 2147483647 w 3984"/>
              <a:gd name="T73" fmla="*/ 2147483647 h 2014"/>
              <a:gd name="T74" fmla="*/ 2147483647 w 3984"/>
              <a:gd name="T75" fmla="*/ 2147483647 h 2014"/>
              <a:gd name="T76" fmla="*/ 2147483647 w 3984"/>
              <a:gd name="T77" fmla="*/ 2147483647 h 2014"/>
              <a:gd name="T78" fmla="*/ 2147483647 w 3984"/>
              <a:gd name="T79" fmla="*/ 2147483647 h 2014"/>
              <a:gd name="T80" fmla="*/ 2147483647 w 3984"/>
              <a:gd name="T81" fmla="*/ 2147483647 h 2014"/>
              <a:gd name="T82" fmla="*/ 2147483647 w 3984"/>
              <a:gd name="T83" fmla="*/ 2147483647 h 2014"/>
              <a:gd name="T84" fmla="*/ 2147483647 w 3984"/>
              <a:gd name="T85" fmla="*/ 2147483647 h 2014"/>
              <a:gd name="T86" fmla="*/ 2147483647 w 3984"/>
              <a:gd name="T87" fmla="*/ 2147483647 h 2014"/>
              <a:gd name="T88" fmla="*/ 0 w 3984"/>
              <a:gd name="T89" fmla="*/ 2147483647 h 2014"/>
              <a:gd name="T90" fmla="*/ 2147483647 w 3984"/>
              <a:gd name="T91" fmla="*/ 2147483647 h 2014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w 3984"/>
              <a:gd name="T139" fmla="*/ 0 h 2014"/>
              <a:gd name="T140" fmla="*/ 3984 w 3984"/>
              <a:gd name="T141" fmla="*/ 2014 h 2014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T138" t="T139" r="T140" b="T141"/>
            <a:pathLst>
              <a:path w="3984" h="2014">
                <a:moveTo>
                  <a:pt x="3984" y="2014"/>
                </a:moveTo>
                <a:cubicBezTo>
                  <a:pt x="3981" y="2006"/>
                  <a:pt x="3982" y="1996"/>
                  <a:pt x="3976" y="1990"/>
                </a:cubicBezTo>
                <a:cubicBezTo>
                  <a:pt x="3970" y="1984"/>
                  <a:pt x="3959" y="1986"/>
                  <a:pt x="3952" y="1982"/>
                </a:cubicBezTo>
                <a:cubicBezTo>
                  <a:pt x="3919" y="1964"/>
                  <a:pt x="3887" y="1939"/>
                  <a:pt x="3856" y="1918"/>
                </a:cubicBezTo>
                <a:cubicBezTo>
                  <a:pt x="3744" y="1843"/>
                  <a:pt x="3672" y="1712"/>
                  <a:pt x="3536" y="1678"/>
                </a:cubicBezTo>
                <a:cubicBezTo>
                  <a:pt x="3498" y="1640"/>
                  <a:pt x="3484" y="1627"/>
                  <a:pt x="3464" y="1582"/>
                </a:cubicBezTo>
                <a:cubicBezTo>
                  <a:pt x="3457" y="1567"/>
                  <a:pt x="3448" y="1534"/>
                  <a:pt x="3448" y="1534"/>
                </a:cubicBezTo>
                <a:cubicBezTo>
                  <a:pt x="3445" y="1513"/>
                  <a:pt x="3442" y="1491"/>
                  <a:pt x="3440" y="1470"/>
                </a:cubicBezTo>
                <a:cubicBezTo>
                  <a:pt x="3436" y="1417"/>
                  <a:pt x="3436" y="1363"/>
                  <a:pt x="3432" y="1310"/>
                </a:cubicBezTo>
                <a:cubicBezTo>
                  <a:pt x="3424" y="1219"/>
                  <a:pt x="3341" y="1156"/>
                  <a:pt x="3272" y="1110"/>
                </a:cubicBezTo>
                <a:cubicBezTo>
                  <a:pt x="3260" y="1073"/>
                  <a:pt x="3253" y="1045"/>
                  <a:pt x="3232" y="1014"/>
                </a:cubicBezTo>
                <a:cubicBezTo>
                  <a:pt x="3219" y="947"/>
                  <a:pt x="3216" y="881"/>
                  <a:pt x="3208" y="814"/>
                </a:cubicBezTo>
                <a:cubicBezTo>
                  <a:pt x="3197" y="730"/>
                  <a:pt x="3177" y="649"/>
                  <a:pt x="3160" y="566"/>
                </a:cubicBezTo>
                <a:cubicBezTo>
                  <a:pt x="3148" y="507"/>
                  <a:pt x="3150" y="429"/>
                  <a:pt x="3120" y="374"/>
                </a:cubicBezTo>
                <a:cubicBezTo>
                  <a:pt x="3063" y="271"/>
                  <a:pt x="2998" y="287"/>
                  <a:pt x="2896" y="262"/>
                </a:cubicBezTo>
                <a:cubicBezTo>
                  <a:pt x="2842" y="248"/>
                  <a:pt x="2789" y="240"/>
                  <a:pt x="2736" y="222"/>
                </a:cubicBezTo>
                <a:cubicBezTo>
                  <a:pt x="2672" y="201"/>
                  <a:pt x="2622" y="130"/>
                  <a:pt x="2568" y="94"/>
                </a:cubicBezTo>
                <a:cubicBezTo>
                  <a:pt x="2511" y="56"/>
                  <a:pt x="2435" y="48"/>
                  <a:pt x="2368" y="38"/>
                </a:cubicBezTo>
                <a:cubicBezTo>
                  <a:pt x="2255" y="0"/>
                  <a:pt x="2126" y="33"/>
                  <a:pt x="2008" y="46"/>
                </a:cubicBezTo>
                <a:cubicBezTo>
                  <a:pt x="1927" y="73"/>
                  <a:pt x="1845" y="86"/>
                  <a:pt x="1760" y="94"/>
                </a:cubicBezTo>
                <a:cubicBezTo>
                  <a:pt x="1718" y="108"/>
                  <a:pt x="1674" y="120"/>
                  <a:pt x="1632" y="134"/>
                </a:cubicBezTo>
                <a:cubicBezTo>
                  <a:pt x="1623" y="137"/>
                  <a:pt x="1617" y="146"/>
                  <a:pt x="1608" y="150"/>
                </a:cubicBezTo>
                <a:cubicBezTo>
                  <a:pt x="1593" y="157"/>
                  <a:pt x="1576" y="161"/>
                  <a:pt x="1560" y="166"/>
                </a:cubicBezTo>
                <a:cubicBezTo>
                  <a:pt x="1534" y="175"/>
                  <a:pt x="1488" y="206"/>
                  <a:pt x="1488" y="206"/>
                </a:cubicBezTo>
                <a:cubicBezTo>
                  <a:pt x="1483" y="214"/>
                  <a:pt x="1480" y="224"/>
                  <a:pt x="1472" y="230"/>
                </a:cubicBezTo>
                <a:cubicBezTo>
                  <a:pt x="1465" y="235"/>
                  <a:pt x="1454" y="232"/>
                  <a:pt x="1448" y="238"/>
                </a:cubicBezTo>
                <a:cubicBezTo>
                  <a:pt x="1442" y="244"/>
                  <a:pt x="1444" y="255"/>
                  <a:pt x="1440" y="262"/>
                </a:cubicBezTo>
                <a:cubicBezTo>
                  <a:pt x="1431" y="279"/>
                  <a:pt x="1414" y="292"/>
                  <a:pt x="1408" y="310"/>
                </a:cubicBezTo>
                <a:cubicBezTo>
                  <a:pt x="1390" y="364"/>
                  <a:pt x="1375" y="416"/>
                  <a:pt x="1360" y="470"/>
                </a:cubicBezTo>
                <a:cubicBezTo>
                  <a:pt x="1351" y="502"/>
                  <a:pt x="1339" y="534"/>
                  <a:pt x="1328" y="566"/>
                </a:cubicBezTo>
                <a:cubicBezTo>
                  <a:pt x="1325" y="574"/>
                  <a:pt x="1328" y="587"/>
                  <a:pt x="1320" y="590"/>
                </a:cubicBezTo>
                <a:cubicBezTo>
                  <a:pt x="1303" y="596"/>
                  <a:pt x="1289" y="609"/>
                  <a:pt x="1272" y="614"/>
                </a:cubicBezTo>
                <a:cubicBezTo>
                  <a:pt x="1246" y="622"/>
                  <a:pt x="1218" y="621"/>
                  <a:pt x="1192" y="630"/>
                </a:cubicBezTo>
                <a:cubicBezTo>
                  <a:pt x="1176" y="635"/>
                  <a:pt x="1160" y="641"/>
                  <a:pt x="1144" y="646"/>
                </a:cubicBezTo>
                <a:cubicBezTo>
                  <a:pt x="1109" y="658"/>
                  <a:pt x="1076" y="703"/>
                  <a:pt x="1048" y="726"/>
                </a:cubicBezTo>
                <a:cubicBezTo>
                  <a:pt x="1019" y="750"/>
                  <a:pt x="1026" y="733"/>
                  <a:pt x="1000" y="766"/>
                </a:cubicBezTo>
                <a:cubicBezTo>
                  <a:pt x="954" y="825"/>
                  <a:pt x="927" y="888"/>
                  <a:pt x="904" y="958"/>
                </a:cubicBezTo>
                <a:cubicBezTo>
                  <a:pt x="901" y="967"/>
                  <a:pt x="892" y="973"/>
                  <a:pt x="888" y="982"/>
                </a:cubicBezTo>
                <a:cubicBezTo>
                  <a:pt x="865" y="1028"/>
                  <a:pt x="846" y="1067"/>
                  <a:pt x="816" y="1110"/>
                </a:cubicBezTo>
                <a:cubicBezTo>
                  <a:pt x="814" y="1114"/>
                  <a:pt x="762" y="1199"/>
                  <a:pt x="752" y="1206"/>
                </a:cubicBezTo>
                <a:cubicBezTo>
                  <a:pt x="658" y="1269"/>
                  <a:pt x="604" y="1305"/>
                  <a:pt x="488" y="1318"/>
                </a:cubicBezTo>
                <a:cubicBezTo>
                  <a:pt x="428" y="1338"/>
                  <a:pt x="373" y="1387"/>
                  <a:pt x="320" y="1422"/>
                </a:cubicBezTo>
                <a:cubicBezTo>
                  <a:pt x="264" y="1459"/>
                  <a:pt x="329" y="1396"/>
                  <a:pt x="272" y="1446"/>
                </a:cubicBezTo>
                <a:cubicBezTo>
                  <a:pt x="226" y="1487"/>
                  <a:pt x="215" y="1513"/>
                  <a:pt x="152" y="1526"/>
                </a:cubicBezTo>
                <a:cubicBezTo>
                  <a:pt x="116" y="1533"/>
                  <a:pt x="17" y="1540"/>
                  <a:pt x="0" y="1574"/>
                </a:cubicBezTo>
                <a:lnTo>
                  <a:pt x="24" y="1526"/>
                </a:lnTo>
              </a:path>
            </a:pathLst>
          </a:custGeom>
          <a:noFill/>
          <a:ln w="76200">
            <a:solidFill>
              <a:schemeClr val="tx2">
                <a:lumMod val="60000"/>
                <a:lumOff val="40000"/>
              </a:schemeClr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>
              <a:defRPr/>
            </a:pPr>
            <a:endParaRPr lang="en-GB" kern="0" smtClean="0">
              <a:solidFill>
                <a:sysClr val="windowText" lastClr="000000"/>
              </a:solidFill>
            </a:endParaRPr>
          </a:p>
        </p:txBody>
      </p:sp>
      <p:grpSp>
        <p:nvGrpSpPr>
          <p:cNvPr id="23" name="Group 17"/>
          <p:cNvGrpSpPr>
            <a:grpSpLocks/>
          </p:cNvGrpSpPr>
          <p:nvPr/>
        </p:nvGrpSpPr>
        <p:grpSpPr bwMode="auto">
          <a:xfrm>
            <a:off x="3827462" y="2704166"/>
            <a:ext cx="3317875" cy="2697163"/>
            <a:chOff x="1312" y="1344"/>
            <a:chExt cx="2090" cy="1699"/>
          </a:xfrm>
        </p:grpSpPr>
        <p:sp>
          <p:nvSpPr>
            <p:cNvPr id="24" name="Oval 18"/>
            <p:cNvSpPr>
              <a:spLocks noChangeArrowheads="1"/>
            </p:cNvSpPr>
            <p:nvPr/>
          </p:nvSpPr>
          <p:spPr bwMode="auto">
            <a:xfrm rot="-1597868">
              <a:off x="2641" y="2599"/>
              <a:ext cx="392" cy="444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 smtClea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5" name="Oval 19"/>
            <p:cNvSpPr>
              <a:spLocks noChangeArrowheads="1"/>
            </p:cNvSpPr>
            <p:nvPr/>
          </p:nvSpPr>
          <p:spPr bwMode="auto">
            <a:xfrm>
              <a:off x="3078" y="1344"/>
              <a:ext cx="324" cy="288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 smtClea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6" name="Oval 20"/>
            <p:cNvSpPr>
              <a:spLocks noChangeArrowheads="1"/>
            </p:cNvSpPr>
            <p:nvPr/>
          </p:nvSpPr>
          <p:spPr bwMode="auto">
            <a:xfrm rot="-1597868">
              <a:off x="2747" y="1933"/>
              <a:ext cx="342" cy="338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 smtClea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7" name="Oval 21"/>
            <p:cNvSpPr>
              <a:spLocks noChangeArrowheads="1"/>
            </p:cNvSpPr>
            <p:nvPr/>
          </p:nvSpPr>
          <p:spPr bwMode="auto">
            <a:xfrm rot="20002132" flipH="1">
              <a:off x="1965" y="2537"/>
              <a:ext cx="440" cy="362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 smtClea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8" name="Oval 22"/>
            <p:cNvSpPr>
              <a:spLocks noChangeArrowheads="1"/>
            </p:cNvSpPr>
            <p:nvPr/>
          </p:nvSpPr>
          <p:spPr bwMode="auto">
            <a:xfrm rot="-1597868">
              <a:off x="1312" y="2223"/>
              <a:ext cx="321" cy="238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 smtClea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9" name="Oval 23"/>
            <p:cNvSpPr>
              <a:spLocks noChangeArrowheads="1"/>
            </p:cNvSpPr>
            <p:nvPr/>
          </p:nvSpPr>
          <p:spPr bwMode="auto">
            <a:xfrm rot="-1597868" flipH="1" flipV="1">
              <a:off x="1448" y="2567"/>
              <a:ext cx="262" cy="196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 smtClea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30" name="Group 24"/>
          <p:cNvGrpSpPr>
            <a:grpSpLocks/>
          </p:cNvGrpSpPr>
          <p:nvPr/>
        </p:nvGrpSpPr>
        <p:grpSpPr bwMode="auto">
          <a:xfrm>
            <a:off x="7339610" y="1715262"/>
            <a:ext cx="1308100" cy="2997200"/>
            <a:chOff x="3684" y="781"/>
            <a:chExt cx="824" cy="1888"/>
          </a:xfrm>
        </p:grpSpPr>
        <p:sp>
          <p:nvSpPr>
            <p:cNvPr id="31" name="Oval 25"/>
            <p:cNvSpPr>
              <a:spLocks noChangeArrowheads="1"/>
            </p:cNvSpPr>
            <p:nvPr/>
          </p:nvSpPr>
          <p:spPr bwMode="auto">
            <a:xfrm rot="-2784347">
              <a:off x="4015" y="747"/>
              <a:ext cx="261" cy="329"/>
            </a:xfrm>
            <a:prstGeom prst="ellipse">
              <a:avLst/>
            </a:prstGeom>
            <a:noFill/>
            <a:ln w="57150">
              <a:solidFill>
                <a:srgbClr val="FFFF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 smtClea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2" name="Oval 26"/>
            <p:cNvSpPr>
              <a:spLocks noChangeArrowheads="1"/>
            </p:cNvSpPr>
            <p:nvPr/>
          </p:nvSpPr>
          <p:spPr bwMode="auto">
            <a:xfrm rot="18815653" flipH="1">
              <a:off x="4243" y="999"/>
              <a:ext cx="261" cy="269"/>
            </a:xfrm>
            <a:prstGeom prst="ellipse">
              <a:avLst/>
            </a:prstGeom>
            <a:noFill/>
            <a:ln w="57150">
              <a:solidFill>
                <a:srgbClr val="FFFF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 smtClea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3" name="Oval 27"/>
            <p:cNvSpPr>
              <a:spLocks noChangeArrowheads="1"/>
            </p:cNvSpPr>
            <p:nvPr/>
          </p:nvSpPr>
          <p:spPr bwMode="auto">
            <a:xfrm rot="-2784347">
              <a:off x="3916" y="1487"/>
              <a:ext cx="159" cy="234"/>
            </a:xfrm>
            <a:prstGeom prst="ellipse">
              <a:avLst/>
            </a:prstGeom>
            <a:noFill/>
            <a:ln w="57150">
              <a:solidFill>
                <a:srgbClr val="FFFF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 smtClea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4" name="Oval 28"/>
            <p:cNvSpPr>
              <a:spLocks noChangeArrowheads="1"/>
            </p:cNvSpPr>
            <p:nvPr/>
          </p:nvSpPr>
          <p:spPr bwMode="auto">
            <a:xfrm rot="-2784347">
              <a:off x="3726" y="2432"/>
              <a:ext cx="195" cy="280"/>
            </a:xfrm>
            <a:prstGeom prst="ellipse">
              <a:avLst/>
            </a:prstGeom>
            <a:noFill/>
            <a:ln w="57150">
              <a:solidFill>
                <a:srgbClr val="FFFF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 smtClea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5" name="Oval 29"/>
            <p:cNvSpPr>
              <a:spLocks noChangeArrowheads="1"/>
            </p:cNvSpPr>
            <p:nvPr/>
          </p:nvSpPr>
          <p:spPr bwMode="auto">
            <a:xfrm rot="-2784347">
              <a:off x="3848" y="2035"/>
              <a:ext cx="241" cy="540"/>
            </a:xfrm>
            <a:prstGeom prst="ellipse">
              <a:avLst/>
            </a:prstGeom>
            <a:noFill/>
            <a:ln w="57150">
              <a:solidFill>
                <a:srgbClr val="FFFF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 smtClea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36" name="Oval 30"/>
          <p:cNvSpPr>
            <a:spLocks noChangeArrowheads="1"/>
          </p:cNvSpPr>
          <p:nvPr/>
        </p:nvSpPr>
        <p:spPr bwMode="auto">
          <a:xfrm flipH="1">
            <a:off x="7993007" y="3161366"/>
            <a:ext cx="381000" cy="381000"/>
          </a:xfrm>
          <a:prstGeom prst="ellipse">
            <a:avLst/>
          </a:prstGeom>
          <a:noFill/>
          <a:ln w="38100">
            <a:solidFill>
              <a:srgbClr val="CCCC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n-GB" sz="2400" b="1" kern="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grpSp>
        <p:nvGrpSpPr>
          <p:cNvPr id="37" name="Group 31"/>
          <p:cNvGrpSpPr>
            <a:grpSpLocks/>
          </p:cNvGrpSpPr>
          <p:nvPr/>
        </p:nvGrpSpPr>
        <p:grpSpPr bwMode="auto">
          <a:xfrm>
            <a:off x="4300537" y="2196166"/>
            <a:ext cx="4149725" cy="1817688"/>
            <a:chOff x="1610" y="1024"/>
            <a:chExt cx="2614" cy="1145"/>
          </a:xfrm>
        </p:grpSpPr>
        <p:sp>
          <p:nvSpPr>
            <p:cNvPr id="38" name="Freeform 32"/>
            <p:cNvSpPr>
              <a:spLocks/>
            </p:cNvSpPr>
            <p:nvPr/>
          </p:nvSpPr>
          <p:spPr bwMode="auto">
            <a:xfrm>
              <a:off x="1610" y="1024"/>
              <a:ext cx="1630" cy="1145"/>
            </a:xfrm>
            <a:custGeom>
              <a:avLst/>
              <a:gdLst>
                <a:gd name="T0" fmla="*/ 198 w 1932"/>
                <a:gd name="T1" fmla="*/ 1128 h 1145"/>
                <a:gd name="T2" fmla="*/ 149 w 1932"/>
                <a:gd name="T3" fmla="*/ 1096 h 1145"/>
                <a:gd name="T4" fmla="*/ 121 w 1932"/>
                <a:gd name="T5" fmla="*/ 1040 h 1145"/>
                <a:gd name="T6" fmla="*/ 105 w 1932"/>
                <a:gd name="T7" fmla="*/ 1000 h 1145"/>
                <a:gd name="T8" fmla="*/ 101 w 1932"/>
                <a:gd name="T9" fmla="*/ 976 h 1145"/>
                <a:gd name="T10" fmla="*/ 94 w 1932"/>
                <a:gd name="T11" fmla="*/ 968 h 1145"/>
                <a:gd name="T12" fmla="*/ 79 w 1932"/>
                <a:gd name="T13" fmla="*/ 936 h 1145"/>
                <a:gd name="T14" fmla="*/ 24 w 1932"/>
                <a:gd name="T15" fmla="*/ 904 h 1145"/>
                <a:gd name="T16" fmla="*/ 18 w 1932"/>
                <a:gd name="T17" fmla="*/ 776 h 1145"/>
                <a:gd name="T18" fmla="*/ 8 w 1932"/>
                <a:gd name="T19" fmla="*/ 784 h 1145"/>
                <a:gd name="T20" fmla="*/ 6 w 1932"/>
                <a:gd name="T21" fmla="*/ 720 h 1145"/>
                <a:gd name="T22" fmla="*/ 18 w 1932"/>
                <a:gd name="T23" fmla="*/ 624 h 1145"/>
                <a:gd name="T24" fmla="*/ 33 w 1932"/>
                <a:gd name="T25" fmla="*/ 456 h 1145"/>
                <a:gd name="T26" fmla="*/ 43 w 1932"/>
                <a:gd name="T27" fmla="*/ 384 h 1145"/>
                <a:gd name="T28" fmla="*/ 45 w 1932"/>
                <a:gd name="T29" fmla="*/ 360 h 1145"/>
                <a:gd name="T30" fmla="*/ 52 w 1932"/>
                <a:gd name="T31" fmla="*/ 248 h 1145"/>
                <a:gd name="T32" fmla="*/ 57 w 1932"/>
                <a:gd name="T33" fmla="*/ 160 h 1145"/>
                <a:gd name="T34" fmla="*/ 101 w 1932"/>
                <a:gd name="T35" fmla="*/ 72 h 1145"/>
                <a:gd name="T36" fmla="*/ 181 w 1932"/>
                <a:gd name="T37" fmla="*/ 24 h 1145"/>
                <a:gd name="T38" fmla="*/ 237 w 1932"/>
                <a:gd name="T39" fmla="*/ 0 h 1145"/>
                <a:gd name="T40" fmla="*/ 342 w 1932"/>
                <a:gd name="T41" fmla="*/ 8 h 1145"/>
                <a:gd name="T42" fmla="*/ 386 w 1932"/>
                <a:gd name="T43" fmla="*/ 16 h 1145"/>
                <a:gd name="T44" fmla="*/ 401 w 1932"/>
                <a:gd name="T45" fmla="*/ 32 h 1145"/>
                <a:gd name="T46" fmla="*/ 423 w 1932"/>
                <a:gd name="T47" fmla="*/ 80 h 1145"/>
                <a:gd name="T48" fmla="*/ 488 w 1932"/>
                <a:gd name="T49" fmla="*/ 192 h 1145"/>
                <a:gd name="T50" fmla="*/ 510 w 1932"/>
                <a:gd name="T51" fmla="*/ 216 h 1145"/>
                <a:gd name="T52" fmla="*/ 517 w 1932"/>
                <a:gd name="T53" fmla="*/ 224 h 1145"/>
                <a:gd name="T54" fmla="*/ 548 w 1932"/>
                <a:gd name="T55" fmla="*/ 272 h 1145"/>
                <a:gd name="T56" fmla="*/ 580 w 1932"/>
                <a:gd name="T57" fmla="*/ 296 h 1145"/>
                <a:gd name="T58" fmla="*/ 588 w 1932"/>
                <a:gd name="T59" fmla="*/ 344 h 1145"/>
                <a:gd name="T60" fmla="*/ 586 w 1932"/>
                <a:gd name="T61" fmla="*/ 480 h 1145"/>
                <a:gd name="T62" fmla="*/ 583 w 1932"/>
                <a:gd name="T63" fmla="*/ 504 h 1145"/>
                <a:gd name="T64" fmla="*/ 522 w 1932"/>
                <a:gd name="T65" fmla="*/ 592 h 1145"/>
                <a:gd name="T66" fmla="*/ 442 w 1932"/>
                <a:gd name="T67" fmla="*/ 720 h 1145"/>
                <a:gd name="T68" fmla="*/ 420 w 1932"/>
                <a:gd name="T69" fmla="*/ 776 h 1145"/>
                <a:gd name="T70" fmla="*/ 375 w 1932"/>
                <a:gd name="T71" fmla="*/ 840 h 1145"/>
                <a:gd name="T72" fmla="*/ 310 w 1932"/>
                <a:gd name="T73" fmla="*/ 848 h 1145"/>
                <a:gd name="T74" fmla="*/ 248 w 1932"/>
                <a:gd name="T75" fmla="*/ 896 h 1145"/>
                <a:gd name="T76" fmla="*/ 233 w 1932"/>
                <a:gd name="T77" fmla="*/ 928 h 1145"/>
                <a:gd name="T78" fmla="*/ 225 w 1932"/>
                <a:gd name="T79" fmla="*/ 944 h 1145"/>
                <a:gd name="T80" fmla="*/ 189 w 1932"/>
                <a:gd name="T81" fmla="*/ 1136 h 1145"/>
                <a:gd name="T82" fmla="*/ 198 w 1932"/>
                <a:gd name="T83" fmla="*/ 1128 h 1145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932"/>
                <a:gd name="T127" fmla="*/ 0 h 1145"/>
                <a:gd name="T128" fmla="*/ 1932 w 1932"/>
                <a:gd name="T129" fmla="*/ 1145 h 1145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932" h="1145">
                  <a:moveTo>
                    <a:pt x="652" y="1128"/>
                  </a:moveTo>
                  <a:cubicBezTo>
                    <a:pt x="602" y="1145"/>
                    <a:pt x="540" y="1112"/>
                    <a:pt x="492" y="1096"/>
                  </a:cubicBezTo>
                  <a:cubicBezTo>
                    <a:pt x="457" y="1084"/>
                    <a:pt x="432" y="1052"/>
                    <a:pt x="396" y="1040"/>
                  </a:cubicBezTo>
                  <a:cubicBezTo>
                    <a:pt x="395" y="1039"/>
                    <a:pt x="351" y="1003"/>
                    <a:pt x="348" y="1000"/>
                  </a:cubicBezTo>
                  <a:cubicBezTo>
                    <a:pt x="341" y="993"/>
                    <a:pt x="340" y="982"/>
                    <a:pt x="332" y="976"/>
                  </a:cubicBezTo>
                  <a:cubicBezTo>
                    <a:pt x="325" y="971"/>
                    <a:pt x="315" y="972"/>
                    <a:pt x="308" y="968"/>
                  </a:cubicBezTo>
                  <a:cubicBezTo>
                    <a:pt x="291" y="959"/>
                    <a:pt x="278" y="942"/>
                    <a:pt x="260" y="936"/>
                  </a:cubicBezTo>
                  <a:cubicBezTo>
                    <a:pt x="199" y="916"/>
                    <a:pt x="141" y="910"/>
                    <a:pt x="76" y="904"/>
                  </a:cubicBezTo>
                  <a:cubicBezTo>
                    <a:pt x="96" y="845"/>
                    <a:pt x="96" y="830"/>
                    <a:pt x="60" y="776"/>
                  </a:cubicBezTo>
                  <a:cubicBezTo>
                    <a:pt x="49" y="779"/>
                    <a:pt x="38" y="787"/>
                    <a:pt x="28" y="784"/>
                  </a:cubicBezTo>
                  <a:cubicBezTo>
                    <a:pt x="0" y="775"/>
                    <a:pt x="17" y="733"/>
                    <a:pt x="20" y="720"/>
                  </a:cubicBezTo>
                  <a:cubicBezTo>
                    <a:pt x="30" y="682"/>
                    <a:pt x="48" y="659"/>
                    <a:pt x="60" y="624"/>
                  </a:cubicBezTo>
                  <a:cubicBezTo>
                    <a:pt x="68" y="527"/>
                    <a:pt x="61" y="527"/>
                    <a:pt x="108" y="456"/>
                  </a:cubicBezTo>
                  <a:cubicBezTo>
                    <a:pt x="133" y="418"/>
                    <a:pt x="121" y="441"/>
                    <a:pt x="140" y="384"/>
                  </a:cubicBezTo>
                  <a:cubicBezTo>
                    <a:pt x="143" y="376"/>
                    <a:pt x="148" y="360"/>
                    <a:pt x="148" y="360"/>
                  </a:cubicBezTo>
                  <a:cubicBezTo>
                    <a:pt x="154" y="320"/>
                    <a:pt x="166" y="287"/>
                    <a:pt x="172" y="248"/>
                  </a:cubicBezTo>
                  <a:cubicBezTo>
                    <a:pt x="172" y="245"/>
                    <a:pt x="177" y="177"/>
                    <a:pt x="188" y="160"/>
                  </a:cubicBezTo>
                  <a:cubicBezTo>
                    <a:pt x="216" y="119"/>
                    <a:pt x="286" y="87"/>
                    <a:pt x="332" y="72"/>
                  </a:cubicBezTo>
                  <a:cubicBezTo>
                    <a:pt x="401" y="3"/>
                    <a:pt x="506" y="28"/>
                    <a:pt x="596" y="24"/>
                  </a:cubicBezTo>
                  <a:cubicBezTo>
                    <a:pt x="658" y="17"/>
                    <a:pt x="719" y="10"/>
                    <a:pt x="780" y="0"/>
                  </a:cubicBezTo>
                  <a:cubicBezTo>
                    <a:pt x="895" y="3"/>
                    <a:pt x="1009" y="4"/>
                    <a:pt x="1124" y="8"/>
                  </a:cubicBezTo>
                  <a:cubicBezTo>
                    <a:pt x="1172" y="10"/>
                    <a:pt x="1220" y="10"/>
                    <a:pt x="1268" y="16"/>
                  </a:cubicBezTo>
                  <a:cubicBezTo>
                    <a:pt x="1285" y="18"/>
                    <a:pt x="1316" y="32"/>
                    <a:pt x="1316" y="32"/>
                  </a:cubicBezTo>
                  <a:cubicBezTo>
                    <a:pt x="1337" y="64"/>
                    <a:pt x="1351" y="71"/>
                    <a:pt x="1388" y="80"/>
                  </a:cubicBezTo>
                  <a:cubicBezTo>
                    <a:pt x="1456" y="125"/>
                    <a:pt x="1530" y="159"/>
                    <a:pt x="1604" y="192"/>
                  </a:cubicBezTo>
                  <a:cubicBezTo>
                    <a:pt x="1604" y="192"/>
                    <a:pt x="1664" y="212"/>
                    <a:pt x="1676" y="216"/>
                  </a:cubicBezTo>
                  <a:cubicBezTo>
                    <a:pt x="1684" y="219"/>
                    <a:pt x="1700" y="224"/>
                    <a:pt x="1700" y="224"/>
                  </a:cubicBezTo>
                  <a:cubicBezTo>
                    <a:pt x="1731" y="270"/>
                    <a:pt x="1745" y="263"/>
                    <a:pt x="1804" y="272"/>
                  </a:cubicBezTo>
                  <a:cubicBezTo>
                    <a:pt x="1839" y="277"/>
                    <a:pt x="1873" y="289"/>
                    <a:pt x="1908" y="296"/>
                  </a:cubicBezTo>
                  <a:cubicBezTo>
                    <a:pt x="1916" y="308"/>
                    <a:pt x="1932" y="327"/>
                    <a:pt x="1932" y="344"/>
                  </a:cubicBezTo>
                  <a:cubicBezTo>
                    <a:pt x="1932" y="389"/>
                    <a:pt x="1929" y="435"/>
                    <a:pt x="1924" y="480"/>
                  </a:cubicBezTo>
                  <a:cubicBezTo>
                    <a:pt x="1923" y="488"/>
                    <a:pt x="1922" y="498"/>
                    <a:pt x="1916" y="504"/>
                  </a:cubicBezTo>
                  <a:cubicBezTo>
                    <a:pt x="1876" y="544"/>
                    <a:pt x="1772" y="573"/>
                    <a:pt x="1716" y="592"/>
                  </a:cubicBezTo>
                  <a:cubicBezTo>
                    <a:pt x="1662" y="673"/>
                    <a:pt x="1538" y="691"/>
                    <a:pt x="1452" y="720"/>
                  </a:cubicBezTo>
                  <a:cubicBezTo>
                    <a:pt x="1412" y="733"/>
                    <a:pt x="1408" y="753"/>
                    <a:pt x="1380" y="776"/>
                  </a:cubicBezTo>
                  <a:cubicBezTo>
                    <a:pt x="1341" y="808"/>
                    <a:pt x="1283" y="824"/>
                    <a:pt x="1236" y="840"/>
                  </a:cubicBezTo>
                  <a:cubicBezTo>
                    <a:pt x="1168" y="863"/>
                    <a:pt x="1092" y="845"/>
                    <a:pt x="1020" y="848"/>
                  </a:cubicBezTo>
                  <a:cubicBezTo>
                    <a:pt x="950" y="865"/>
                    <a:pt x="881" y="873"/>
                    <a:pt x="812" y="896"/>
                  </a:cubicBezTo>
                  <a:cubicBezTo>
                    <a:pt x="794" y="902"/>
                    <a:pt x="780" y="917"/>
                    <a:pt x="764" y="928"/>
                  </a:cubicBezTo>
                  <a:cubicBezTo>
                    <a:pt x="756" y="933"/>
                    <a:pt x="740" y="944"/>
                    <a:pt x="740" y="944"/>
                  </a:cubicBezTo>
                  <a:cubicBezTo>
                    <a:pt x="698" y="1008"/>
                    <a:pt x="662" y="1072"/>
                    <a:pt x="620" y="1136"/>
                  </a:cubicBezTo>
                  <a:cubicBezTo>
                    <a:pt x="614" y="1145"/>
                    <a:pt x="641" y="1131"/>
                    <a:pt x="652" y="1128"/>
                  </a:cubicBezTo>
                  <a:close/>
                </a:path>
              </a:pathLst>
            </a:custGeom>
            <a:noFill/>
            <a:ln w="57150">
              <a:solidFill>
                <a:srgbClr val="008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GB" kern="0" smtClea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9" name="Oval 33"/>
            <p:cNvSpPr>
              <a:spLocks noChangeArrowheads="1"/>
            </p:cNvSpPr>
            <p:nvPr/>
          </p:nvSpPr>
          <p:spPr bwMode="auto">
            <a:xfrm>
              <a:off x="3936" y="1104"/>
              <a:ext cx="288" cy="288"/>
            </a:xfrm>
            <a:prstGeom prst="ellipse">
              <a:avLst/>
            </a:prstGeom>
            <a:noFill/>
            <a:ln w="76200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GB" sz="2400" b="1" kern="0" smtClean="0">
                <a:solidFill>
                  <a:srgbClr val="008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40" name="Freeform 34"/>
          <p:cNvSpPr>
            <a:spLocks/>
          </p:cNvSpPr>
          <p:nvPr/>
        </p:nvSpPr>
        <p:spPr bwMode="auto">
          <a:xfrm>
            <a:off x="7853362" y="2183466"/>
            <a:ext cx="533400" cy="547688"/>
          </a:xfrm>
          <a:custGeom>
            <a:avLst/>
            <a:gdLst>
              <a:gd name="T0" fmla="*/ 2147483647 w 336"/>
              <a:gd name="T1" fmla="*/ 0 h 345"/>
              <a:gd name="T2" fmla="*/ 2147483647 w 336"/>
              <a:gd name="T3" fmla="*/ 2147483647 h 345"/>
              <a:gd name="T4" fmla="*/ 2147483647 w 336"/>
              <a:gd name="T5" fmla="*/ 2147483647 h 345"/>
              <a:gd name="T6" fmla="*/ 2147483647 w 336"/>
              <a:gd name="T7" fmla="*/ 2147483647 h 345"/>
              <a:gd name="T8" fmla="*/ 2147483647 w 336"/>
              <a:gd name="T9" fmla="*/ 2147483647 h 345"/>
              <a:gd name="T10" fmla="*/ 2147483647 w 336"/>
              <a:gd name="T11" fmla="*/ 2147483647 h 345"/>
              <a:gd name="T12" fmla="*/ 2147483647 w 336"/>
              <a:gd name="T13" fmla="*/ 2147483647 h 345"/>
              <a:gd name="T14" fmla="*/ 2147483647 w 336"/>
              <a:gd name="T15" fmla="*/ 2147483647 h 345"/>
              <a:gd name="T16" fmla="*/ 2147483647 w 336"/>
              <a:gd name="T17" fmla="*/ 2147483647 h 345"/>
              <a:gd name="T18" fmla="*/ 0 w 336"/>
              <a:gd name="T19" fmla="*/ 2147483647 h 345"/>
              <a:gd name="T20" fmla="*/ 2147483647 w 336"/>
              <a:gd name="T21" fmla="*/ 2147483647 h 345"/>
              <a:gd name="T22" fmla="*/ 2147483647 w 336"/>
              <a:gd name="T23" fmla="*/ 0 h 34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336"/>
              <a:gd name="T37" fmla="*/ 0 h 345"/>
              <a:gd name="T38" fmla="*/ 336 w 336"/>
              <a:gd name="T39" fmla="*/ 345 h 345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336" h="345">
                <a:moveTo>
                  <a:pt x="112" y="0"/>
                </a:moveTo>
                <a:cubicBezTo>
                  <a:pt x="147" y="23"/>
                  <a:pt x="156" y="60"/>
                  <a:pt x="184" y="88"/>
                </a:cubicBezTo>
                <a:cubicBezTo>
                  <a:pt x="242" y="146"/>
                  <a:pt x="309" y="190"/>
                  <a:pt x="336" y="272"/>
                </a:cubicBezTo>
                <a:cubicBezTo>
                  <a:pt x="317" y="300"/>
                  <a:pt x="312" y="315"/>
                  <a:pt x="272" y="328"/>
                </a:cubicBezTo>
                <a:cubicBezTo>
                  <a:pt x="256" y="333"/>
                  <a:pt x="224" y="344"/>
                  <a:pt x="224" y="344"/>
                </a:cubicBezTo>
                <a:cubicBezTo>
                  <a:pt x="192" y="341"/>
                  <a:pt x="159" y="345"/>
                  <a:pt x="128" y="336"/>
                </a:cubicBezTo>
                <a:cubicBezTo>
                  <a:pt x="109" y="331"/>
                  <a:pt x="80" y="304"/>
                  <a:pt x="80" y="304"/>
                </a:cubicBezTo>
                <a:cubicBezTo>
                  <a:pt x="54" y="265"/>
                  <a:pt x="45" y="221"/>
                  <a:pt x="32" y="176"/>
                </a:cubicBezTo>
                <a:cubicBezTo>
                  <a:pt x="32" y="176"/>
                  <a:pt x="12" y="116"/>
                  <a:pt x="8" y="104"/>
                </a:cubicBezTo>
                <a:cubicBezTo>
                  <a:pt x="5" y="96"/>
                  <a:pt x="0" y="80"/>
                  <a:pt x="0" y="80"/>
                </a:cubicBezTo>
                <a:cubicBezTo>
                  <a:pt x="12" y="8"/>
                  <a:pt x="14" y="27"/>
                  <a:pt x="88" y="16"/>
                </a:cubicBezTo>
                <a:cubicBezTo>
                  <a:pt x="96" y="11"/>
                  <a:pt x="112" y="0"/>
                  <a:pt x="112" y="0"/>
                </a:cubicBez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endParaRPr lang="en-GB" kern="0" smtClean="0">
              <a:solidFill>
                <a:sysClr val="windowText" lastClr="000000"/>
              </a:solidFill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76200" y="1127887"/>
            <a:ext cx="2590800" cy="2301875"/>
            <a:chOff x="8229600" y="5056950"/>
            <a:chExt cx="2590800" cy="2301875"/>
          </a:xfrm>
        </p:grpSpPr>
        <p:sp>
          <p:nvSpPr>
            <p:cNvPr id="13" name="Rectangle 7"/>
            <p:cNvSpPr>
              <a:spLocks noChangeArrowheads="1"/>
            </p:cNvSpPr>
            <p:nvPr/>
          </p:nvSpPr>
          <p:spPr bwMode="auto">
            <a:xfrm>
              <a:off x="8229600" y="5056950"/>
              <a:ext cx="2362200" cy="2286000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FFFFFF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>
                <a:defRPr/>
              </a:pPr>
              <a:endParaRPr lang="en-US" kern="0" smtClea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" name="Text Box 8"/>
            <p:cNvSpPr txBox="1">
              <a:spLocks noChangeArrowheads="1"/>
            </p:cNvSpPr>
            <p:nvPr/>
          </p:nvSpPr>
          <p:spPr bwMode="auto">
            <a:xfrm>
              <a:off x="8382000" y="5147438"/>
              <a:ext cx="1371600" cy="33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defRPr/>
              </a:pPr>
              <a:r>
                <a:rPr lang="en-US" sz="1600" b="1" u="sng" kern="0" dirty="0" smtClean="0">
                  <a:solidFill>
                    <a:srgbClr val="808080"/>
                  </a:solidFill>
                </a:rPr>
                <a:t>LEGEND</a:t>
              </a:r>
            </a:p>
          </p:txBody>
        </p:sp>
        <p:sp>
          <p:nvSpPr>
            <p:cNvPr id="15" name="Oval 9"/>
            <p:cNvSpPr>
              <a:spLocks noChangeArrowheads="1"/>
            </p:cNvSpPr>
            <p:nvPr/>
          </p:nvSpPr>
          <p:spPr bwMode="auto">
            <a:xfrm>
              <a:off x="8458200" y="5528438"/>
              <a:ext cx="228600" cy="228600"/>
            </a:xfrm>
            <a:prstGeom prst="ellipse">
              <a:avLst/>
            </a:prstGeom>
            <a:noFill/>
            <a:ln w="28575">
              <a:solidFill>
                <a:srgbClr val="FFFF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 smtClea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6" name="Oval 10"/>
            <p:cNvSpPr>
              <a:spLocks noChangeArrowheads="1"/>
            </p:cNvSpPr>
            <p:nvPr/>
          </p:nvSpPr>
          <p:spPr bwMode="auto">
            <a:xfrm rot="20002132">
              <a:off x="8458200" y="5833238"/>
              <a:ext cx="223837" cy="201612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 smtClea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" name="Oval 12"/>
            <p:cNvSpPr>
              <a:spLocks noChangeArrowheads="1"/>
            </p:cNvSpPr>
            <p:nvPr/>
          </p:nvSpPr>
          <p:spPr bwMode="auto">
            <a:xfrm rot="19827025">
              <a:off x="8523287" y="6138038"/>
              <a:ext cx="163513" cy="203200"/>
            </a:xfrm>
            <a:prstGeom prst="ellipse">
              <a:avLst/>
            </a:prstGeom>
            <a:noFill/>
            <a:ln w="28575">
              <a:solidFill>
                <a:srgbClr val="CC0099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GB" kern="0" smtClean="0">
                <a:solidFill>
                  <a:srgbClr val="CCCCFF"/>
                </a:solidFill>
              </a:endParaRPr>
            </a:p>
          </p:txBody>
        </p:sp>
        <p:sp>
          <p:nvSpPr>
            <p:cNvPr id="19" name="Text Box 13"/>
            <p:cNvSpPr txBox="1">
              <a:spLocks noChangeArrowheads="1"/>
            </p:cNvSpPr>
            <p:nvPr/>
          </p:nvSpPr>
          <p:spPr bwMode="auto">
            <a:xfrm>
              <a:off x="8839200" y="5528438"/>
              <a:ext cx="1981200" cy="1830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defRPr/>
              </a:pPr>
              <a:r>
                <a:rPr lang="en-US" sz="1200" b="1" kern="0" dirty="0" smtClean="0">
                  <a:solidFill>
                    <a:srgbClr val="808080"/>
                  </a:solidFill>
                </a:rPr>
                <a:t>GOLD</a:t>
              </a:r>
            </a:p>
            <a:p>
              <a:pPr eaLnBrk="1" hangingPunct="1">
                <a:spcBef>
                  <a:spcPct val="50000"/>
                </a:spcBef>
                <a:defRPr/>
              </a:pPr>
              <a:r>
                <a:rPr lang="en-US" sz="1200" b="1" kern="0" dirty="0" smtClean="0">
                  <a:solidFill>
                    <a:srgbClr val="808080"/>
                  </a:solidFill>
                </a:rPr>
                <a:t>DIAMONDS</a:t>
              </a:r>
            </a:p>
            <a:p>
              <a:pPr eaLnBrk="1" hangingPunct="1">
                <a:spcBef>
                  <a:spcPct val="50000"/>
                </a:spcBef>
                <a:defRPr/>
              </a:pPr>
              <a:r>
                <a:rPr lang="en-US" b="1" kern="0" dirty="0" smtClean="0">
                  <a:solidFill>
                    <a:srgbClr val="FF0066"/>
                  </a:solidFill>
                </a:rPr>
                <a:t>COLTAN</a:t>
              </a:r>
              <a:r>
                <a:rPr lang="en-US" b="1" kern="0" dirty="0" smtClean="0">
                  <a:solidFill>
                    <a:srgbClr val="808080"/>
                  </a:solidFill>
                </a:rPr>
                <a:t> </a:t>
              </a:r>
            </a:p>
            <a:p>
              <a:pPr eaLnBrk="1" hangingPunct="1">
                <a:spcBef>
                  <a:spcPct val="50000"/>
                </a:spcBef>
                <a:defRPr/>
              </a:pPr>
              <a:r>
                <a:rPr lang="en-US" sz="1200" b="1" kern="0" dirty="0" smtClean="0">
                  <a:solidFill>
                    <a:srgbClr val="808080"/>
                  </a:solidFill>
                </a:rPr>
                <a:t>PALM OIL AND TIMBER</a:t>
              </a:r>
            </a:p>
            <a:p>
              <a:pPr eaLnBrk="1" hangingPunct="1">
                <a:spcBef>
                  <a:spcPct val="50000"/>
                </a:spcBef>
                <a:defRPr/>
              </a:pPr>
              <a:r>
                <a:rPr lang="en-US" sz="1200" b="1" kern="0" dirty="0" smtClean="0">
                  <a:solidFill>
                    <a:srgbClr val="808080"/>
                  </a:solidFill>
                </a:rPr>
                <a:t>POSSIBLE  OIL</a:t>
              </a:r>
            </a:p>
            <a:p>
              <a:pPr eaLnBrk="1" hangingPunct="1">
                <a:spcBef>
                  <a:spcPct val="50000"/>
                </a:spcBef>
                <a:defRPr/>
              </a:pPr>
              <a:endParaRPr lang="en-US" sz="1200" b="1" kern="0" dirty="0" smtClean="0">
                <a:solidFill>
                  <a:srgbClr val="808080"/>
                </a:solidFill>
              </a:endParaRPr>
            </a:p>
          </p:txBody>
        </p:sp>
        <p:sp>
          <p:nvSpPr>
            <p:cNvPr id="20" name="Freeform 14"/>
            <p:cNvSpPr>
              <a:spLocks/>
            </p:cNvSpPr>
            <p:nvPr/>
          </p:nvSpPr>
          <p:spPr bwMode="auto">
            <a:xfrm>
              <a:off x="8382000" y="6519038"/>
              <a:ext cx="304800" cy="152400"/>
            </a:xfrm>
            <a:custGeom>
              <a:avLst/>
              <a:gdLst>
                <a:gd name="T0" fmla="*/ 2147483647 w 1932"/>
                <a:gd name="T1" fmla="*/ 2147483647 h 1145"/>
                <a:gd name="T2" fmla="*/ 2147483647 w 1932"/>
                <a:gd name="T3" fmla="*/ 2147483647 h 1145"/>
                <a:gd name="T4" fmla="*/ 2147483647 w 1932"/>
                <a:gd name="T5" fmla="*/ 2147483647 h 1145"/>
                <a:gd name="T6" fmla="*/ 2147483647 w 1932"/>
                <a:gd name="T7" fmla="*/ 2147483647 h 1145"/>
                <a:gd name="T8" fmla="*/ 2147483647 w 1932"/>
                <a:gd name="T9" fmla="*/ 2147483647 h 1145"/>
                <a:gd name="T10" fmla="*/ 2147483647 w 1932"/>
                <a:gd name="T11" fmla="*/ 2147483647 h 1145"/>
                <a:gd name="T12" fmla="*/ 2147483647 w 1932"/>
                <a:gd name="T13" fmla="*/ 2147483647 h 1145"/>
                <a:gd name="T14" fmla="*/ 2147483647 w 1932"/>
                <a:gd name="T15" fmla="*/ 2147483647 h 1145"/>
                <a:gd name="T16" fmla="*/ 2147483647 w 1932"/>
                <a:gd name="T17" fmla="*/ 2147483647 h 1145"/>
                <a:gd name="T18" fmla="*/ 2147483647 w 1932"/>
                <a:gd name="T19" fmla="*/ 2147483647 h 1145"/>
                <a:gd name="T20" fmla="*/ 2147483647 w 1932"/>
                <a:gd name="T21" fmla="*/ 2147483647 h 1145"/>
                <a:gd name="T22" fmla="*/ 2147483647 w 1932"/>
                <a:gd name="T23" fmla="*/ 2147483647 h 1145"/>
                <a:gd name="T24" fmla="*/ 2147483647 w 1932"/>
                <a:gd name="T25" fmla="*/ 2147483647 h 1145"/>
                <a:gd name="T26" fmla="*/ 2147483647 w 1932"/>
                <a:gd name="T27" fmla="*/ 2147483647 h 1145"/>
                <a:gd name="T28" fmla="*/ 2147483647 w 1932"/>
                <a:gd name="T29" fmla="*/ 2147483647 h 1145"/>
                <a:gd name="T30" fmla="*/ 2147483647 w 1932"/>
                <a:gd name="T31" fmla="*/ 2147483647 h 1145"/>
                <a:gd name="T32" fmla="*/ 2147483647 w 1932"/>
                <a:gd name="T33" fmla="*/ 2147483647 h 1145"/>
                <a:gd name="T34" fmla="*/ 2147483647 w 1932"/>
                <a:gd name="T35" fmla="*/ 2147483647 h 1145"/>
                <a:gd name="T36" fmla="*/ 2147483647 w 1932"/>
                <a:gd name="T37" fmla="*/ 2147483647 h 1145"/>
                <a:gd name="T38" fmla="*/ 2147483647 w 1932"/>
                <a:gd name="T39" fmla="*/ 0 h 1145"/>
                <a:gd name="T40" fmla="*/ 2147483647 w 1932"/>
                <a:gd name="T41" fmla="*/ 2147483647 h 1145"/>
                <a:gd name="T42" fmla="*/ 2147483647 w 1932"/>
                <a:gd name="T43" fmla="*/ 2147483647 h 1145"/>
                <a:gd name="T44" fmla="*/ 2147483647 w 1932"/>
                <a:gd name="T45" fmla="*/ 2147483647 h 1145"/>
                <a:gd name="T46" fmla="*/ 2147483647 w 1932"/>
                <a:gd name="T47" fmla="*/ 2147483647 h 1145"/>
                <a:gd name="T48" fmla="*/ 2147483647 w 1932"/>
                <a:gd name="T49" fmla="*/ 2147483647 h 1145"/>
                <a:gd name="T50" fmla="*/ 2147483647 w 1932"/>
                <a:gd name="T51" fmla="*/ 2147483647 h 1145"/>
                <a:gd name="T52" fmla="*/ 2147483647 w 1932"/>
                <a:gd name="T53" fmla="*/ 2147483647 h 1145"/>
                <a:gd name="T54" fmla="*/ 2147483647 w 1932"/>
                <a:gd name="T55" fmla="*/ 2147483647 h 1145"/>
                <a:gd name="T56" fmla="*/ 2147483647 w 1932"/>
                <a:gd name="T57" fmla="*/ 2147483647 h 1145"/>
                <a:gd name="T58" fmla="*/ 2147483647 w 1932"/>
                <a:gd name="T59" fmla="*/ 2147483647 h 1145"/>
                <a:gd name="T60" fmla="*/ 2147483647 w 1932"/>
                <a:gd name="T61" fmla="*/ 2147483647 h 1145"/>
                <a:gd name="T62" fmla="*/ 2147483647 w 1932"/>
                <a:gd name="T63" fmla="*/ 2147483647 h 1145"/>
                <a:gd name="T64" fmla="*/ 2147483647 w 1932"/>
                <a:gd name="T65" fmla="*/ 2147483647 h 1145"/>
                <a:gd name="T66" fmla="*/ 2147483647 w 1932"/>
                <a:gd name="T67" fmla="*/ 2147483647 h 1145"/>
                <a:gd name="T68" fmla="*/ 2147483647 w 1932"/>
                <a:gd name="T69" fmla="*/ 2147483647 h 1145"/>
                <a:gd name="T70" fmla="*/ 2147483647 w 1932"/>
                <a:gd name="T71" fmla="*/ 2147483647 h 1145"/>
                <a:gd name="T72" fmla="*/ 2147483647 w 1932"/>
                <a:gd name="T73" fmla="*/ 2147483647 h 1145"/>
                <a:gd name="T74" fmla="*/ 2147483647 w 1932"/>
                <a:gd name="T75" fmla="*/ 2147483647 h 1145"/>
                <a:gd name="T76" fmla="*/ 2147483647 w 1932"/>
                <a:gd name="T77" fmla="*/ 2147483647 h 1145"/>
                <a:gd name="T78" fmla="*/ 2147483647 w 1932"/>
                <a:gd name="T79" fmla="*/ 2147483647 h 1145"/>
                <a:gd name="T80" fmla="*/ 2147483647 w 1932"/>
                <a:gd name="T81" fmla="*/ 2147483647 h 1145"/>
                <a:gd name="T82" fmla="*/ 2147483647 w 1932"/>
                <a:gd name="T83" fmla="*/ 2147483647 h 1145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932"/>
                <a:gd name="T127" fmla="*/ 0 h 1145"/>
                <a:gd name="T128" fmla="*/ 1932 w 1932"/>
                <a:gd name="T129" fmla="*/ 1145 h 1145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932" h="1145">
                  <a:moveTo>
                    <a:pt x="652" y="1128"/>
                  </a:moveTo>
                  <a:cubicBezTo>
                    <a:pt x="602" y="1145"/>
                    <a:pt x="540" y="1112"/>
                    <a:pt x="492" y="1096"/>
                  </a:cubicBezTo>
                  <a:cubicBezTo>
                    <a:pt x="457" y="1084"/>
                    <a:pt x="432" y="1052"/>
                    <a:pt x="396" y="1040"/>
                  </a:cubicBezTo>
                  <a:cubicBezTo>
                    <a:pt x="395" y="1039"/>
                    <a:pt x="351" y="1003"/>
                    <a:pt x="348" y="1000"/>
                  </a:cubicBezTo>
                  <a:cubicBezTo>
                    <a:pt x="341" y="993"/>
                    <a:pt x="340" y="982"/>
                    <a:pt x="332" y="976"/>
                  </a:cubicBezTo>
                  <a:cubicBezTo>
                    <a:pt x="325" y="971"/>
                    <a:pt x="315" y="972"/>
                    <a:pt x="308" y="968"/>
                  </a:cubicBezTo>
                  <a:cubicBezTo>
                    <a:pt x="291" y="959"/>
                    <a:pt x="278" y="942"/>
                    <a:pt x="260" y="936"/>
                  </a:cubicBezTo>
                  <a:cubicBezTo>
                    <a:pt x="199" y="916"/>
                    <a:pt x="141" y="910"/>
                    <a:pt x="76" y="904"/>
                  </a:cubicBezTo>
                  <a:cubicBezTo>
                    <a:pt x="96" y="845"/>
                    <a:pt x="96" y="830"/>
                    <a:pt x="60" y="776"/>
                  </a:cubicBezTo>
                  <a:cubicBezTo>
                    <a:pt x="49" y="779"/>
                    <a:pt x="38" y="787"/>
                    <a:pt x="28" y="784"/>
                  </a:cubicBezTo>
                  <a:cubicBezTo>
                    <a:pt x="0" y="775"/>
                    <a:pt x="17" y="733"/>
                    <a:pt x="20" y="720"/>
                  </a:cubicBezTo>
                  <a:cubicBezTo>
                    <a:pt x="30" y="682"/>
                    <a:pt x="48" y="659"/>
                    <a:pt x="60" y="624"/>
                  </a:cubicBezTo>
                  <a:cubicBezTo>
                    <a:pt x="68" y="527"/>
                    <a:pt x="61" y="527"/>
                    <a:pt x="108" y="456"/>
                  </a:cubicBezTo>
                  <a:cubicBezTo>
                    <a:pt x="133" y="418"/>
                    <a:pt x="121" y="441"/>
                    <a:pt x="140" y="384"/>
                  </a:cubicBezTo>
                  <a:cubicBezTo>
                    <a:pt x="143" y="376"/>
                    <a:pt x="148" y="360"/>
                    <a:pt x="148" y="360"/>
                  </a:cubicBezTo>
                  <a:cubicBezTo>
                    <a:pt x="154" y="320"/>
                    <a:pt x="166" y="287"/>
                    <a:pt x="172" y="248"/>
                  </a:cubicBezTo>
                  <a:cubicBezTo>
                    <a:pt x="172" y="245"/>
                    <a:pt x="177" y="177"/>
                    <a:pt x="188" y="160"/>
                  </a:cubicBezTo>
                  <a:cubicBezTo>
                    <a:pt x="216" y="119"/>
                    <a:pt x="286" y="87"/>
                    <a:pt x="332" y="72"/>
                  </a:cubicBezTo>
                  <a:cubicBezTo>
                    <a:pt x="401" y="3"/>
                    <a:pt x="506" y="28"/>
                    <a:pt x="596" y="24"/>
                  </a:cubicBezTo>
                  <a:cubicBezTo>
                    <a:pt x="658" y="17"/>
                    <a:pt x="719" y="10"/>
                    <a:pt x="780" y="0"/>
                  </a:cubicBezTo>
                  <a:cubicBezTo>
                    <a:pt x="895" y="3"/>
                    <a:pt x="1009" y="4"/>
                    <a:pt x="1124" y="8"/>
                  </a:cubicBezTo>
                  <a:cubicBezTo>
                    <a:pt x="1172" y="10"/>
                    <a:pt x="1220" y="10"/>
                    <a:pt x="1268" y="16"/>
                  </a:cubicBezTo>
                  <a:cubicBezTo>
                    <a:pt x="1285" y="18"/>
                    <a:pt x="1316" y="32"/>
                    <a:pt x="1316" y="32"/>
                  </a:cubicBezTo>
                  <a:cubicBezTo>
                    <a:pt x="1337" y="64"/>
                    <a:pt x="1351" y="71"/>
                    <a:pt x="1388" y="80"/>
                  </a:cubicBezTo>
                  <a:cubicBezTo>
                    <a:pt x="1456" y="125"/>
                    <a:pt x="1530" y="159"/>
                    <a:pt x="1604" y="192"/>
                  </a:cubicBezTo>
                  <a:cubicBezTo>
                    <a:pt x="1604" y="192"/>
                    <a:pt x="1664" y="212"/>
                    <a:pt x="1676" y="216"/>
                  </a:cubicBezTo>
                  <a:cubicBezTo>
                    <a:pt x="1684" y="219"/>
                    <a:pt x="1700" y="224"/>
                    <a:pt x="1700" y="224"/>
                  </a:cubicBezTo>
                  <a:cubicBezTo>
                    <a:pt x="1731" y="270"/>
                    <a:pt x="1745" y="263"/>
                    <a:pt x="1804" y="272"/>
                  </a:cubicBezTo>
                  <a:cubicBezTo>
                    <a:pt x="1839" y="277"/>
                    <a:pt x="1873" y="289"/>
                    <a:pt x="1908" y="296"/>
                  </a:cubicBezTo>
                  <a:cubicBezTo>
                    <a:pt x="1916" y="308"/>
                    <a:pt x="1932" y="327"/>
                    <a:pt x="1932" y="344"/>
                  </a:cubicBezTo>
                  <a:cubicBezTo>
                    <a:pt x="1932" y="389"/>
                    <a:pt x="1929" y="435"/>
                    <a:pt x="1924" y="480"/>
                  </a:cubicBezTo>
                  <a:cubicBezTo>
                    <a:pt x="1923" y="488"/>
                    <a:pt x="1922" y="498"/>
                    <a:pt x="1916" y="504"/>
                  </a:cubicBezTo>
                  <a:cubicBezTo>
                    <a:pt x="1876" y="544"/>
                    <a:pt x="1772" y="573"/>
                    <a:pt x="1716" y="592"/>
                  </a:cubicBezTo>
                  <a:cubicBezTo>
                    <a:pt x="1662" y="673"/>
                    <a:pt x="1538" y="691"/>
                    <a:pt x="1452" y="720"/>
                  </a:cubicBezTo>
                  <a:cubicBezTo>
                    <a:pt x="1412" y="733"/>
                    <a:pt x="1408" y="753"/>
                    <a:pt x="1380" y="776"/>
                  </a:cubicBezTo>
                  <a:cubicBezTo>
                    <a:pt x="1341" y="808"/>
                    <a:pt x="1283" y="824"/>
                    <a:pt x="1236" y="840"/>
                  </a:cubicBezTo>
                  <a:cubicBezTo>
                    <a:pt x="1168" y="863"/>
                    <a:pt x="1092" y="845"/>
                    <a:pt x="1020" y="848"/>
                  </a:cubicBezTo>
                  <a:cubicBezTo>
                    <a:pt x="950" y="865"/>
                    <a:pt x="881" y="873"/>
                    <a:pt x="812" y="896"/>
                  </a:cubicBezTo>
                  <a:cubicBezTo>
                    <a:pt x="794" y="902"/>
                    <a:pt x="780" y="917"/>
                    <a:pt x="764" y="928"/>
                  </a:cubicBezTo>
                  <a:cubicBezTo>
                    <a:pt x="756" y="933"/>
                    <a:pt x="740" y="944"/>
                    <a:pt x="740" y="944"/>
                  </a:cubicBezTo>
                  <a:cubicBezTo>
                    <a:pt x="698" y="1008"/>
                    <a:pt x="662" y="1072"/>
                    <a:pt x="620" y="1136"/>
                  </a:cubicBezTo>
                  <a:cubicBezTo>
                    <a:pt x="614" y="1145"/>
                    <a:pt x="641" y="1131"/>
                    <a:pt x="652" y="1128"/>
                  </a:cubicBezTo>
                  <a:close/>
                </a:path>
              </a:pathLst>
            </a:custGeom>
            <a:noFill/>
            <a:ln w="28575">
              <a:solidFill>
                <a:srgbClr val="008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GB" kern="0" smtClea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1" name="Oval 15"/>
            <p:cNvSpPr>
              <a:spLocks noChangeArrowheads="1"/>
            </p:cNvSpPr>
            <p:nvPr/>
          </p:nvSpPr>
          <p:spPr bwMode="auto">
            <a:xfrm>
              <a:off x="8382000" y="6823838"/>
              <a:ext cx="304800" cy="228600"/>
            </a:xfrm>
            <a:prstGeom prst="ellipse">
              <a:avLst/>
            </a:prstGeom>
            <a:noFill/>
            <a:ln w="28575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 smtClea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1" name="Oval 35"/>
            <p:cNvSpPr>
              <a:spLocks noChangeArrowheads="1"/>
            </p:cNvSpPr>
            <p:nvPr/>
          </p:nvSpPr>
          <p:spPr bwMode="auto">
            <a:xfrm>
              <a:off x="8374062" y="6990525"/>
              <a:ext cx="457200" cy="304800"/>
            </a:xfrm>
            <a:prstGeom prst="ellipse">
              <a:avLst/>
            </a:prstGeom>
            <a:noFill/>
            <a:ln w="57150">
              <a:solidFill>
                <a:srgbClr val="CCCC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GB" sz="2400" b="1" kern="0" smtClean="0">
                <a:solidFill>
                  <a:srgbClr val="3333CC"/>
                </a:solidFill>
                <a:latin typeface="Times New Roman" pitchFamily="18" charset="0"/>
              </a:endParaRPr>
            </a:p>
          </p:txBody>
        </p:sp>
      </p:grpSp>
      <p:sp>
        <p:nvSpPr>
          <p:cNvPr id="42" name="Text Box 36"/>
          <p:cNvSpPr txBox="1">
            <a:spLocks noChangeArrowheads="1"/>
          </p:cNvSpPr>
          <p:nvPr/>
        </p:nvSpPr>
        <p:spPr bwMode="auto">
          <a:xfrm>
            <a:off x="790629" y="3123783"/>
            <a:ext cx="7778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1800" b="1" kern="0" smtClean="0">
                <a:solidFill>
                  <a:srgbClr val="CCCCFF"/>
                </a:solidFill>
                <a:latin typeface="Times New Roman" pitchFamily="18" charset="0"/>
              </a:rPr>
              <a:t>GAS</a:t>
            </a:r>
          </a:p>
        </p:txBody>
      </p:sp>
      <p:sp>
        <p:nvSpPr>
          <p:cNvPr id="43" name="Text Box 8"/>
          <p:cNvSpPr txBox="1">
            <a:spLocks noChangeArrowheads="1"/>
          </p:cNvSpPr>
          <p:nvPr/>
        </p:nvSpPr>
        <p:spPr bwMode="auto">
          <a:xfrm>
            <a:off x="2049462" y="5723591"/>
            <a:ext cx="745717" cy="253916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1050" b="1" u="sng" kern="0" dirty="0" smtClean="0">
                <a:solidFill>
                  <a:srgbClr val="808080"/>
                </a:solidFill>
              </a:rPr>
              <a:t>LEGEND</a:t>
            </a:r>
          </a:p>
        </p:txBody>
      </p:sp>
      <p:sp>
        <p:nvSpPr>
          <p:cNvPr id="45" name="Oval 44"/>
          <p:cNvSpPr/>
          <p:nvPr/>
        </p:nvSpPr>
        <p:spPr>
          <a:xfrm>
            <a:off x="6888162" y="1242981"/>
            <a:ext cx="1600200" cy="762000"/>
          </a:xfrm>
          <a:prstGeom prst="ellipse">
            <a:avLst/>
          </a:prstGeom>
          <a:solidFill>
            <a:srgbClr val="FFFFCC">
              <a:alpha val="7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00000"/>
                </a:solidFill>
              </a:rPr>
              <a:t>LRA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7886700" y="2196166"/>
            <a:ext cx="952500" cy="623234"/>
          </a:xfrm>
          <a:prstGeom prst="roundRect">
            <a:avLst/>
          </a:prstGeom>
          <a:solidFill>
            <a:srgbClr val="99FFCC">
              <a:alpha val="6117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00000"/>
                </a:solidFill>
              </a:rPr>
              <a:t>FRPI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7348919" y="2894775"/>
            <a:ext cx="1055307" cy="1577211"/>
          </a:xfrm>
          <a:prstGeom prst="roundRect">
            <a:avLst/>
          </a:prstGeom>
          <a:solidFill>
            <a:srgbClr val="FF99FF">
              <a:alpha val="69804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00000"/>
                </a:solidFill>
              </a:rPr>
              <a:t>FDLR,</a:t>
            </a:r>
          </a:p>
          <a:p>
            <a:pPr algn="ctr"/>
            <a:r>
              <a:rPr lang="en-US" b="1" dirty="0" smtClean="0">
                <a:solidFill>
                  <a:srgbClr val="000000"/>
                </a:solidFill>
              </a:rPr>
              <a:t>ADF&amp;</a:t>
            </a:r>
          </a:p>
          <a:p>
            <a:pPr algn="ctr"/>
            <a:r>
              <a:rPr lang="en-US" b="1" dirty="0" smtClean="0">
                <a:solidFill>
                  <a:srgbClr val="000000"/>
                </a:solidFill>
              </a:rPr>
              <a:t>MM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48" name="Oval 47"/>
          <p:cNvSpPr/>
          <p:nvPr/>
        </p:nvSpPr>
        <p:spPr>
          <a:xfrm>
            <a:off x="7239000" y="4876800"/>
            <a:ext cx="1088626" cy="666096"/>
          </a:xfrm>
          <a:prstGeom prst="ellipse">
            <a:avLst/>
          </a:prstGeom>
          <a:solidFill>
            <a:srgbClr val="8EB4E3">
              <a:alpha val="69804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00000"/>
                </a:solidFill>
              </a:rPr>
              <a:t>MM</a:t>
            </a:r>
            <a:endParaRPr lang="en-US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6846259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 txBox="1">
            <a:spLocks noChangeArrowheads="1"/>
          </p:cNvSpPr>
          <p:nvPr/>
        </p:nvSpPr>
        <p:spPr bwMode="auto">
          <a:xfrm>
            <a:off x="0" y="2"/>
            <a:ext cx="9144000" cy="91439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scene3d>
            <a:camera prst="orthographicFront"/>
            <a:lightRig rig="chilly" dir="t"/>
          </a:scene3d>
          <a:sp3d prstMaterial="plastic">
            <a:bevelT/>
          </a:sp3d>
        </p:spPr>
        <p:txBody>
          <a:bodyPr tIns="182880" anchor="ctr"/>
          <a:lstStyle/>
          <a:p>
            <a:pPr algn="ctr">
              <a:lnSpc>
                <a:spcPct val="80000"/>
              </a:lnSpc>
              <a:defRPr/>
            </a:pPr>
            <a:r>
              <a:rPr lang="en-US" sz="3600" b="1" u="sng" dirty="0" smtClean="0">
                <a:solidFill>
                  <a:prstClr val="white"/>
                </a:solidFill>
                <a:cs typeface="Times New Roman" pitchFamily="18" charset="0"/>
              </a:rPr>
              <a:t>ETHNIC POLARISATION</a:t>
            </a:r>
            <a:endParaRPr lang="en-US" sz="3600" b="1" u="sng" dirty="0">
              <a:solidFill>
                <a:prstClr val="white"/>
              </a:solidFill>
              <a:cs typeface="Times New Roman" pitchFamily="18" charset="0"/>
            </a:endParaRPr>
          </a:p>
        </p:txBody>
      </p:sp>
      <p:graphicFrame>
        <p:nvGraphicFramePr>
          <p:cNvPr id="13" name="Diagram 12"/>
          <p:cNvGraphicFramePr/>
          <p:nvPr>
            <p:extLst>
              <p:ext uri="{D42A27DB-BD31-4B8C-83A1-F6EECF244321}">
                <p14:modId xmlns="" xmlns:p14="http://schemas.microsoft.com/office/powerpoint/2010/main" val="883711925"/>
              </p:ext>
            </p:extLst>
          </p:nvPr>
        </p:nvGraphicFramePr>
        <p:xfrm>
          <a:off x="0" y="990600"/>
          <a:ext cx="9144000" cy="6096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1699"/>
            <a:ext cx="8991600" cy="6400800"/>
          </a:xfrm>
          <a:prstGeom prst="rect">
            <a:avLst/>
          </a:prstGeom>
          <a:solidFill>
            <a:srgbClr val="6666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7187" y="5581596"/>
            <a:ext cx="6363613" cy="1323439"/>
          </a:xfrm>
          <a:prstGeom prst="rect">
            <a:avLst/>
          </a:prstGeom>
          <a:solidFill>
            <a:srgbClr val="FFFF99">
              <a:alpha val="54118"/>
            </a:srgb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en-US" sz="2000" b="1" u="sng" dirty="0" smtClean="0">
                <a:solidFill>
                  <a:prstClr val="black"/>
                </a:solidFill>
              </a:rPr>
              <a:t>OVER 250 ETHNIC GROUPS</a:t>
            </a:r>
          </a:p>
          <a:p>
            <a:pPr marL="742950" lvl="1" indent="-285750">
              <a:buFont typeface="Wingdings" pitchFamily="2" charset="2"/>
              <a:buChar char="v"/>
            </a:pP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smtClean="0">
                <a:solidFill>
                  <a:prstClr val="black"/>
                </a:solidFill>
              </a:rPr>
              <a:t>STRONG ETHNIC GROUP AFFILIFATIONS</a:t>
            </a:r>
          </a:p>
          <a:p>
            <a:pPr marL="742950" lvl="1" indent="-285750">
              <a:buFont typeface="Wingdings" pitchFamily="2" charset="2"/>
              <a:buChar char="v"/>
            </a:pP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smtClean="0">
                <a:solidFill>
                  <a:prstClr val="black"/>
                </a:solidFill>
              </a:rPr>
              <a:t>INTER GROUP RIVALRY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en-US" sz="2000" b="1" u="sng" dirty="0" smtClean="0">
                <a:solidFill>
                  <a:prstClr val="black"/>
                </a:solidFill>
              </a:rPr>
              <a:t>OVER 200 ETHNIC LANGUAGES</a:t>
            </a:r>
            <a:endParaRPr lang="en-US" sz="2000" b="1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902845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 txBox="1">
            <a:spLocks noChangeArrowheads="1"/>
          </p:cNvSpPr>
          <p:nvPr/>
        </p:nvSpPr>
        <p:spPr bwMode="auto">
          <a:xfrm>
            <a:off x="0" y="2"/>
            <a:ext cx="9144000" cy="91439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scene3d>
            <a:camera prst="orthographicFront"/>
            <a:lightRig rig="chilly" dir="t"/>
          </a:scene3d>
          <a:sp3d prstMaterial="plastic">
            <a:bevelT/>
          </a:sp3d>
        </p:spPr>
        <p:txBody>
          <a:bodyPr tIns="182880" anchor="ctr"/>
          <a:lstStyle/>
          <a:p>
            <a:pPr algn="ctr">
              <a:lnSpc>
                <a:spcPct val="80000"/>
              </a:lnSpc>
              <a:defRPr/>
            </a:pPr>
            <a:r>
              <a:rPr lang="en-US" sz="2800" b="1" u="sng" dirty="0" smtClean="0">
                <a:solidFill>
                  <a:prstClr val="white"/>
                </a:solidFill>
                <a:cs typeface="Times New Roman" pitchFamily="18" charset="0"/>
              </a:rPr>
              <a:t>WEAK GOVERNMENT INSTITUTIONS</a:t>
            </a:r>
            <a:endParaRPr lang="en-US" sz="2800" b="1" u="sng" dirty="0">
              <a:solidFill>
                <a:prstClr val="white"/>
              </a:solidFill>
              <a:cs typeface="Times New Roman" pitchFamily="18" charset="0"/>
            </a:endParaRPr>
          </a:p>
        </p:txBody>
      </p:sp>
      <p:graphicFrame>
        <p:nvGraphicFramePr>
          <p:cNvPr id="13" name="Diagram 12"/>
          <p:cNvGraphicFramePr/>
          <p:nvPr>
            <p:extLst>
              <p:ext uri="{D42A27DB-BD31-4B8C-83A1-F6EECF244321}">
                <p14:modId xmlns="" xmlns:p14="http://schemas.microsoft.com/office/powerpoint/2010/main" val="2188845552"/>
              </p:ext>
            </p:extLst>
          </p:nvPr>
        </p:nvGraphicFramePr>
        <p:xfrm>
          <a:off x="0" y="990600"/>
          <a:ext cx="9144000" cy="6096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-13138" y="1031112"/>
            <a:ext cx="9157138" cy="5632311"/>
          </a:xfrm>
          <a:prstGeom prst="rect">
            <a:avLst/>
          </a:prstGeom>
          <a:solidFill>
            <a:srgbClr val="000000">
              <a:alpha val="52941"/>
            </a:srgb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sz="2000" b="1" dirty="0">
                <a:solidFill>
                  <a:prstClr val="white"/>
                </a:solidFill>
              </a:rPr>
              <a:t> </a:t>
            </a:r>
            <a:r>
              <a:rPr lang="en-US" sz="2000" b="1" dirty="0" smtClean="0">
                <a:solidFill>
                  <a:prstClr val="white"/>
                </a:solidFill>
              </a:rPr>
              <a:t>EVOLVING  DEMOCRACY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2000" b="1" u="sng" dirty="0" smtClean="0">
                <a:solidFill>
                  <a:prstClr val="white"/>
                </a:solidFill>
              </a:rPr>
              <a:t> INDEPENDENT NATIONAL ELECTION COMMISSION</a:t>
            </a:r>
            <a:r>
              <a:rPr lang="en-US" sz="2000" b="1" dirty="0" smtClean="0">
                <a:solidFill>
                  <a:prstClr val="white"/>
                </a:solidFill>
              </a:rPr>
              <a:t> (CENI)</a:t>
            </a:r>
            <a:endParaRPr lang="en-US" sz="2000" b="1" u="sng" dirty="0">
              <a:solidFill>
                <a:prstClr val="white"/>
              </a:solidFill>
            </a:endParaRPr>
          </a:p>
          <a:p>
            <a:pPr marL="742950" lvl="1" indent="-285750">
              <a:buFont typeface="Wingdings" pitchFamily="2" charset="2"/>
              <a:buChar char="Ø"/>
            </a:pPr>
            <a:r>
              <a:rPr lang="en-US" sz="2000" b="1" dirty="0" smtClean="0">
                <a:solidFill>
                  <a:prstClr val="white"/>
                </a:solidFill>
              </a:rPr>
              <a:t> CONDUCTED FIRST PRESIDENTIAL AND LEGISLATIVE</a:t>
            </a:r>
            <a:br>
              <a:rPr lang="en-US" sz="2000" b="1" dirty="0" smtClean="0">
                <a:solidFill>
                  <a:prstClr val="white"/>
                </a:solidFill>
              </a:rPr>
            </a:br>
            <a:r>
              <a:rPr lang="en-US" sz="2000" b="1" dirty="0" smtClean="0">
                <a:solidFill>
                  <a:prstClr val="white"/>
                </a:solidFill>
              </a:rPr>
              <a:t> ASSEMBLY ELECTIONS IN NOV 2011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US" sz="2000" b="1" dirty="0">
                <a:solidFill>
                  <a:prstClr val="white"/>
                </a:solidFill>
              </a:rPr>
              <a:t> </a:t>
            </a:r>
            <a:r>
              <a:rPr lang="en-US" sz="2000" b="1" dirty="0" smtClean="0">
                <a:solidFill>
                  <a:prstClr val="white"/>
                </a:solidFill>
              </a:rPr>
              <a:t>MAJOR OBSERVATIONS – CARTER CENTRE, CHURCH,</a:t>
            </a:r>
            <a:br>
              <a:rPr lang="en-US" sz="2000" b="1" dirty="0" smtClean="0">
                <a:solidFill>
                  <a:prstClr val="white"/>
                </a:solidFill>
              </a:rPr>
            </a:br>
            <a:r>
              <a:rPr lang="en-US" sz="2000" b="1" dirty="0" smtClean="0">
                <a:solidFill>
                  <a:prstClr val="white"/>
                </a:solidFill>
              </a:rPr>
              <a:t> MONUSCO etc. 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2000" b="1" dirty="0" smtClean="0">
                <a:solidFill>
                  <a:prstClr val="white"/>
                </a:solidFill>
              </a:rPr>
              <a:t> </a:t>
            </a:r>
            <a:r>
              <a:rPr lang="en-US" sz="2000" b="1" u="sng" dirty="0" smtClean="0">
                <a:solidFill>
                  <a:prstClr val="white"/>
                </a:solidFill>
              </a:rPr>
              <a:t>CONGOLESE  NATIONAL  POLICE </a:t>
            </a:r>
            <a:r>
              <a:rPr lang="en-US" sz="2000" b="1" dirty="0" smtClean="0">
                <a:solidFill>
                  <a:prstClr val="white"/>
                </a:solidFill>
              </a:rPr>
              <a:t>(PNC)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US" sz="2000" b="1" dirty="0">
                <a:solidFill>
                  <a:prstClr val="white"/>
                </a:solidFill>
              </a:rPr>
              <a:t> </a:t>
            </a:r>
            <a:r>
              <a:rPr lang="en-US" sz="2000" b="1" dirty="0" smtClean="0">
                <a:solidFill>
                  <a:prstClr val="white"/>
                </a:solidFill>
              </a:rPr>
              <a:t>STRENTH  - 1,08,000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US" sz="2000" b="1" dirty="0">
                <a:solidFill>
                  <a:prstClr val="white"/>
                </a:solidFill>
              </a:rPr>
              <a:t> </a:t>
            </a:r>
            <a:r>
              <a:rPr lang="en-US" sz="2000" b="1" dirty="0" smtClean="0">
                <a:solidFill>
                  <a:prstClr val="white"/>
                </a:solidFill>
              </a:rPr>
              <a:t>LACK OF EQUIPMENT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US" sz="2000" b="1" dirty="0">
                <a:solidFill>
                  <a:prstClr val="white"/>
                </a:solidFill>
              </a:rPr>
              <a:t> </a:t>
            </a:r>
            <a:r>
              <a:rPr lang="en-US" sz="2000" b="1" dirty="0" smtClean="0">
                <a:solidFill>
                  <a:prstClr val="white"/>
                </a:solidFill>
              </a:rPr>
              <a:t>LACK OF TRAINING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US" sz="2000" b="1" dirty="0">
                <a:solidFill>
                  <a:prstClr val="white"/>
                </a:solidFill>
              </a:rPr>
              <a:t> </a:t>
            </a:r>
            <a:r>
              <a:rPr lang="en-US" sz="2000" b="1" dirty="0" smtClean="0">
                <a:solidFill>
                  <a:prstClr val="white"/>
                </a:solidFill>
              </a:rPr>
              <a:t>POOR EMOLUMENTS – LACK OF MOTIVATION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2000" b="1" dirty="0">
                <a:solidFill>
                  <a:prstClr val="white"/>
                </a:solidFill>
              </a:rPr>
              <a:t> </a:t>
            </a:r>
            <a:r>
              <a:rPr lang="en-US" sz="2000" b="1" u="sng" dirty="0" smtClean="0">
                <a:solidFill>
                  <a:prstClr val="white"/>
                </a:solidFill>
              </a:rPr>
              <a:t>ARMED FORCES OF DRC</a:t>
            </a:r>
            <a:r>
              <a:rPr lang="en-US" sz="2000" b="1" dirty="0" smtClean="0">
                <a:solidFill>
                  <a:prstClr val="white"/>
                </a:solidFill>
              </a:rPr>
              <a:t> (FARDC)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US" sz="2000" b="1" dirty="0">
                <a:solidFill>
                  <a:prstClr val="white"/>
                </a:solidFill>
              </a:rPr>
              <a:t> </a:t>
            </a:r>
            <a:r>
              <a:rPr lang="en-US" sz="2000" b="1" dirty="0" smtClean="0">
                <a:solidFill>
                  <a:prstClr val="white"/>
                </a:solidFill>
              </a:rPr>
              <a:t>STRENTH – 1,60,000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US" sz="2000" b="1" dirty="0">
                <a:solidFill>
                  <a:prstClr val="white"/>
                </a:solidFill>
              </a:rPr>
              <a:t> </a:t>
            </a:r>
            <a:r>
              <a:rPr lang="en-US" sz="2000" b="1" dirty="0" smtClean="0">
                <a:solidFill>
                  <a:prstClr val="white"/>
                </a:solidFill>
              </a:rPr>
              <a:t>INTEGRATED ARMED GROUPS – OLD ALLIANCES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US" sz="2000" b="1" dirty="0">
                <a:solidFill>
                  <a:prstClr val="white"/>
                </a:solidFill>
              </a:rPr>
              <a:t> </a:t>
            </a:r>
            <a:r>
              <a:rPr lang="en-US" sz="2000" b="1" dirty="0" smtClean="0">
                <a:solidFill>
                  <a:prstClr val="white"/>
                </a:solidFill>
              </a:rPr>
              <a:t>LACK OF EQUIPMENT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US" sz="2000" b="1" dirty="0">
                <a:solidFill>
                  <a:prstClr val="white"/>
                </a:solidFill>
              </a:rPr>
              <a:t> </a:t>
            </a:r>
            <a:r>
              <a:rPr lang="en-US" sz="2000" b="1" dirty="0" smtClean="0">
                <a:solidFill>
                  <a:prstClr val="white"/>
                </a:solidFill>
              </a:rPr>
              <a:t>LACK OF TRAINING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US" sz="2000" b="1" dirty="0">
                <a:solidFill>
                  <a:prstClr val="white"/>
                </a:solidFill>
              </a:rPr>
              <a:t> </a:t>
            </a:r>
            <a:r>
              <a:rPr lang="en-US" sz="2000" b="1" dirty="0" smtClean="0">
                <a:solidFill>
                  <a:prstClr val="white"/>
                </a:solidFill>
              </a:rPr>
              <a:t>EMOLUMENTS – LACK OF MOTIVATION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2000" b="1" dirty="0">
                <a:solidFill>
                  <a:prstClr val="white"/>
                </a:solidFill>
              </a:rPr>
              <a:t> </a:t>
            </a:r>
            <a:r>
              <a:rPr lang="en-US" sz="2000" b="1" u="sng" dirty="0" smtClean="0">
                <a:solidFill>
                  <a:prstClr val="white"/>
                </a:solidFill>
              </a:rPr>
              <a:t>JUDICIAL SYSTEM</a:t>
            </a:r>
            <a:endParaRPr lang="en-US" sz="20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52998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 txBox="1">
            <a:spLocks noChangeArrowheads="1"/>
          </p:cNvSpPr>
          <p:nvPr/>
        </p:nvSpPr>
        <p:spPr bwMode="auto">
          <a:xfrm>
            <a:off x="0" y="2"/>
            <a:ext cx="9144000" cy="91439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scene3d>
            <a:camera prst="orthographicFront"/>
            <a:lightRig rig="chilly" dir="t"/>
          </a:scene3d>
          <a:sp3d prstMaterial="plastic">
            <a:bevelT/>
          </a:sp3d>
        </p:spPr>
        <p:txBody>
          <a:bodyPr tIns="182880" anchor="ctr"/>
          <a:lstStyle/>
          <a:p>
            <a:pPr algn="ctr">
              <a:lnSpc>
                <a:spcPct val="80000"/>
              </a:lnSpc>
              <a:defRPr/>
            </a:pPr>
            <a:r>
              <a:rPr lang="en-US" sz="2400" b="1" u="sng" dirty="0" smtClean="0">
                <a:solidFill>
                  <a:prstClr val="white"/>
                </a:solidFill>
                <a:cs typeface="Times New Roman" pitchFamily="18" charset="0"/>
              </a:rPr>
              <a:t>LATIN AMERICAN TROOPS CONTRIBUTION</a:t>
            </a:r>
            <a:endParaRPr lang="en-US" sz="2400" b="1" u="sng" dirty="0">
              <a:solidFill>
                <a:prstClr val="white"/>
              </a:solidFill>
              <a:cs typeface="Times New Roman" pitchFamily="18" charset="0"/>
            </a:endParaRPr>
          </a:p>
        </p:txBody>
      </p:sp>
      <p:graphicFrame>
        <p:nvGraphicFramePr>
          <p:cNvPr id="13" name="Diagram 12"/>
          <p:cNvGraphicFramePr/>
          <p:nvPr>
            <p:extLst>
              <p:ext uri="{D42A27DB-BD31-4B8C-83A1-F6EECF244321}">
                <p14:modId xmlns="" xmlns:p14="http://schemas.microsoft.com/office/powerpoint/2010/main" val="3230801297"/>
              </p:ext>
            </p:extLst>
          </p:nvPr>
        </p:nvGraphicFramePr>
        <p:xfrm>
          <a:off x="0" y="990600"/>
          <a:ext cx="9144000" cy="6096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4103519301"/>
              </p:ext>
            </p:extLst>
          </p:nvPr>
        </p:nvGraphicFramePr>
        <p:xfrm>
          <a:off x="152400" y="1143000"/>
          <a:ext cx="3581400" cy="55568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90700"/>
                <a:gridCol w="1790700"/>
              </a:tblGrid>
              <a:tr h="676275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u="sng" dirty="0" smtClean="0"/>
                        <a:t>URUGUAY</a:t>
                      </a:r>
                      <a:endParaRPr lang="en-US" sz="2800" u="sng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676275"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INFANTRY BATTALION</a:t>
                      </a:r>
                      <a:endParaRPr lang="en-US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748</a:t>
                      </a:r>
                      <a:endParaRPr lang="en-US" sz="1600" b="1" dirty="0"/>
                    </a:p>
                  </a:txBody>
                  <a:tcPr anchor="ctr"/>
                </a:tc>
              </a:tr>
              <a:tr h="676275"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RIVERINE UNIT</a:t>
                      </a:r>
                      <a:endParaRPr lang="en-US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100</a:t>
                      </a:r>
                      <a:endParaRPr lang="en-US" sz="1600" b="1" dirty="0"/>
                    </a:p>
                  </a:txBody>
                  <a:tcPr anchor="ctr"/>
                </a:tc>
              </a:tr>
              <a:tr h="676275"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ENGINEER COMPANY</a:t>
                      </a:r>
                      <a:endParaRPr lang="en-US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165</a:t>
                      </a:r>
                      <a:endParaRPr lang="en-US" sz="1600" b="1" dirty="0"/>
                    </a:p>
                  </a:txBody>
                  <a:tcPr anchor="ctr"/>
                </a:tc>
              </a:tr>
              <a:tr h="676275"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WATER TREATMENT</a:t>
                      </a:r>
                      <a:r>
                        <a:rPr lang="en-US" sz="1600" b="1" baseline="0" dirty="0" smtClean="0"/>
                        <a:t> PLANT</a:t>
                      </a:r>
                      <a:endParaRPr lang="en-US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28</a:t>
                      </a:r>
                      <a:endParaRPr lang="en-US" sz="1600" b="1" dirty="0"/>
                    </a:p>
                  </a:txBody>
                  <a:tcPr anchor="ctr"/>
                </a:tc>
              </a:tr>
              <a:tr h="676275"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AIR FIELD SUPPORT UNIT</a:t>
                      </a:r>
                      <a:endParaRPr lang="en-US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94</a:t>
                      </a:r>
                      <a:endParaRPr lang="en-US" sz="1600" b="1" dirty="0"/>
                    </a:p>
                  </a:txBody>
                  <a:tcPr anchor="ctr"/>
                </a:tc>
              </a:tr>
              <a:tr h="676275"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UTILITY AVIATION UNIT</a:t>
                      </a:r>
                      <a:endParaRPr lang="en-US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46</a:t>
                      </a:r>
                      <a:endParaRPr lang="en-US" sz="1600" b="1" dirty="0"/>
                    </a:p>
                  </a:txBody>
                  <a:tcPr anchor="ctr"/>
                </a:tc>
              </a:tr>
              <a:tr h="676275"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TOTAL</a:t>
                      </a:r>
                      <a:endParaRPr lang="en-US" sz="1600" b="1" dirty="0"/>
                    </a:p>
                  </a:txBody>
                  <a:tcPr anchor="ctr"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1181</a:t>
                      </a:r>
                      <a:endParaRPr lang="en-US" sz="1600" b="1" dirty="0"/>
                    </a:p>
                  </a:txBody>
                  <a:tcPr anchor="ctr">
                    <a:solidFill>
                      <a:srgbClr val="FFFF66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200107237"/>
              </p:ext>
            </p:extLst>
          </p:nvPr>
        </p:nvGraphicFramePr>
        <p:xfrm>
          <a:off x="5257800" y="1371600"/>
          <a:ext cx="3276600" cy="1615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38300"/>
                <a:gridCol w="1638300"/>
              </a:tblGrid>
              <a:tr h="345440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sng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GAUTEMALA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45440"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SPECIAL FORCES COMPANY</a:t>
                      </a:r>
                      <a:endParaRPr lang="en-US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150</a:t>
                      </a:r>
                      <a:endParaRPr lang="en-US" sz="1600" b="1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038600" y="5562600"/>
            <a:ext cx="5056394" cy="584775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FEMALES  -    86 (6.5%)</a:t>
            </a:r>
            <a:endParaRPr lang="en-US" sz="3200" b="1" dirty="0"/>
          </a:p>
        </p:txBody>
      </p:sp>
    </p:spTree>
    <p:extLst>
      <p:ext uri="{BB962C8B-B14F-4D97-AF65-F5344CB8AC3E}">
        <p14:creationId xmlns="" xmlns:p14="http://schemas.microsoft.com/office/powerpoint/2010/main" val="378838418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7DC3D25A-C8AE-406B-A9B1-B9972E6FC8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13">
                                            <p:graphicEl>
                                              <a:dgm id="{7DC3D25A-C8AE-406B-A9B1-B9972E6FC8A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4B57F4AB-99D7-4AE2-B893-33FA92F183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" dur="1000"/>
                                        <p:tgtEl>
                                          <p:spTgt spid="13">
                                            <p:graphicEl>
                                              <a:dgm id="{4B57F4AB-99D7-4AE2-B893-33FA92F183A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3" grpId="0">
        <p:bldSub>
          <a:bldDgm bld="one"/>
        </p:bldSub>
      </p:bldGraphic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world_600w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solidFill>
            <a:srgbClr val="0000FF">
              <a:alpha val="59999"/>
            </a:srgbClr>
          </a:solidFill>
        </p:spPr>
      </p:pic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2338388" y="1668463"/>
            <a:ext cx="5676900" cy="2965450"/>
            <a:chOff x="1473" y="1051"/>
            <a:chExt cx="3576" cy="1868"/>
          </a:xfrm>
        </p:grpSpPr>
        <p:sp>
          <p:nvSpPr>
            <p:cNvPr id="5147" name="Freeform 4"/>
            <p:cNvSpPr>
              <a:spLocks/>
            </p:cNvSpPr>
            <p:nvPr/>
          </p:nvSpPr>
          <p:spPr bwMode="auto">
            <a:xfrm>
              <a:off x="1735" y="2386"/>
              <a:ext cx="219" cy="264"/>
            </a:xfrm>
            <a:custGeom>
              <a:avLst/>
              <a:gdLst>
                <a:gd name="T0" fmla="*/ 18 w 219"/>
                <a:gd name="T1" fmla="*/ 124 h 264"/>
                <a:gd name="T2" fmla="*/ 51 w 219"/>
                <a:gd name="T3" fmla="*/ 255 h 264"/>
                <a:gd name="T4" fmla="*/ 75 w 219"/>
                <a:gd name="T5" fmla="*/ 264 h 264"/>
                <a:gd name="T6" fmla="*/ 149 w 219"/>
                <a:gd name="T7" fmla="*/ 239 h 264"/>
                <a:gd name="T8" fmla="*/ 190 w 219"/>
                <a:gd name="T9" fmla="*/ 173 h 264"/>
                <a:gd name="T10" fmla="*/ 182 w 219"/>
                <a:gd name="T11" fmla="*/ 115 h 264"/>
                <a:gd name="T12" fmla="*/ 153 w 219"/>
                <a:gd name="T13" fmla="*/ 62 h 264"/>
                <a:gd name="T14" fmla="*/ 92 w 219"/>
                <a:gd name="T15" fmla="*/ 17 h 264"/>
                <a:gd name="T16" fmla="*/ 75 w 219"/>
                <a:gd name="T17" fmla="*/ 0 h 264"/>
                <a:gd name="T18" fmla="*/ 18 w 219"/>
                <a:gd name="T19" fmla="*/ 17 h 264"/>
                <a:gd name="T20" fmla="*/ 34 w 219"/>
                <a:gd name="T21" fmla="*/ 83 h 264"/>
                <a:gd name="T22" fmla="*/ 18 w 219"/>
                <a:gd name="T23" fmla="*/ 124 h 26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19"/>
                <a:gd name="T37" fmla="*/ 0 h 264"/>
                <a:gd name="T38" fmla="*/ 219 w 219"/>
                <a:gd name="T39" fmla="*/ 264 h 264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19" h="264">
                  <a:moveTo>
                    <a:pt x="18" y="124"/>
                  </a:moveTo>
                  <a:cubicBezTo>
                    <a:pt x="26" y="147"/>
                    <a:pt x="43" y="247"/>
                    <a:pt x="51" y="255"/>
                  </a:cubicBezTo>
                  <a:cubicBezTo>
                    <a:pt x="57" y="261"/>
                    <a:pt x="67" y="261"/>
                    <a:pt x="75" y="264"/>
                  </a:cubicBezTo>
                  <a:cubicBezTo>
                    <a:pt x="99" y="255"/>
                    <a:pt x="149" y="239"/>
                    <a:pt x="149" y="239"/>
                  </a:cubicBezTo>
                  <a:cubicBezTo>
                    <a:pt x="162" y="202"/>
                    <a:pt x="150" y="186"/>
                    <a:pt x="190" y="173"/>
                  </a:cubicBezTo>
                  <a:cubicBezTo>
                    <a:pt x="219" y="146"/>
                    <a:pt x="207" y="140"/>
                    <a:pt x="182" y="115"/>
                  </a:cubicBezTo>
                  <a:cubicBezTo>
                    <a:pt x="170" y="80"/>
                    <a:pt x="179" y="85"/>
                    <a:pt x="153" y="62"/>
                  </a:cubicBezTo>
                  <a:cubicBezTo>
                    <a:pt x="138" y="49"/>
                    <a:pt x="106" y="31"/>
                    <a:pt x="92" y="17"/>
                  </a:cubicBezTo>
                  <a:cubicBezTo>
                    <a:pt x="86" y="11"/>
                    <a:pt x="75" y="0"/>
                    <a:pt x="75" y="0"/>
                  </a:cubicBezTo>
                  <a:cubicBezTo>
                    <a:pt x="62" y="4"/>
                    <a:pt x="19" y="15"/>
                    <a:pt x="18" y="17"/>
                  </a:cubicBezTo>
                  <a:cubicBezTo>
                    <a:pt x="0" y="71"/>
                    <a:pt x="39" y="42"/>
                    <a:pt x="34" y="83"/>
                  </a:cubicBezTo>
                  <a:cubicBezTo>
                    <a:pt x="32" y="98"/>
                    <a:pt x="23" y="110"/>
                    <a:pt x="18" y="124"/>
                  </a:cubicBezTo>
                  <a:close/>
                </a:path>
              </a:pathLst>
            </a:custGeom>
            <a:solidFill>
              <a:srgbClr val="FF3300">
                <a:alpha val="65097"/>
              </a:srgbClr>
            </a:solidFill>
            <a:ln w="9525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5148" name="Freeform 5"/>
            <p:cNvSpPr>
              <a:spLocks/>
            </p:cNvSpPr>
            <p:nvPr/>
          </p:nvSpPr>
          <p:spPr bwMode="auto">
            <a:xfrm>
              <a:off x="1924" y="2796"/>
              <a:ext cx="96" cy="123"/>
            </a:xfrm>
            <a:custGeom>
              <a:avLst/>
              <a:gdLst>
                <a:gd name="T0" fmla="*/ 8 w 96"/>
                <a:gd name="T1" fmla="*/ 36 h 123"/>
                <a:gd name="T2" fmla="*/ 16 w 96"/>
                <a:gd name="T3" fmla="*/ 116 h 123"/>
                <a:gd name="T4" fmla="*/ 93 w 96"/>
                <a:gd name="T5" fmla="*/ 78 h 123"/>
                <a:gd name="T6" fmla="*/ 66 w 96"/>
                <a:gd name="T7" fmla="*/ 18 h 123"/>
                <a:gd name="T8" fmla="*/ 8 w 96"/>
                <a:gd name="T9" fmla="*/ 36 h 1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6"/>
                <a:gd name="T16" fmla="*/ 0 h 123"/>
                <a:gd name="T17" fmla="*/ 96 w 96"/>
                <a:gd name="T18" fmla="*/ 123 h 12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6" h="123">
                  <a:moveTo>
                    <a:pt x="8" y="36"/>
                  </a:moveTo>
                  <a:cubicBezTo>
                    <a:pt x="0" y="52"/>
                    <a:pt x="2" y="109"/>
                    <a:pt x="16" y="116"/>
                  </a:cubicBezTo>
                  <a:cubicBezTo>
                    <a:pt x="30" y="123"/>
                    <a:pt x="85" y="94"/>
                    <a:pt x="93" y="78"/>
                  </a:cubicBezTo>
                  <a:cubicBezTo>
                    <a:pt x="88" y="28"/>
                    <a:pt x="96" y="49"/>
                    <a:pt x="66" y="18"/>
                  </a:cubicBezTo>
                  <a:cubicBezTo>
                    <a:pt x="54" y="4"/>
                    <a:pt x="28" y="0"/>
                    <a:pt x="8" y="36"/>
                  </a:cubicBezTo>
                  <a:close/>
                </a:path>
              </a:pathLst>
            </a:custGeom>
            <a:solidFill>
              <a:srgbClr val="FF3300">
                <a:alpha val="65097"/>
              </a:srgbClr>
            </a:solidFill>
            <a:ln w="9525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5149" name="Freeform 6"/>
            <p:cNvSpPr>
              <a:spLocks/>
            </p:cNvSpPr>
            <p:nvPr/>
          </p:nvSpPr>
          <p:spPr bwMode="auto">
            <a:xfrm>
              <a:off x="1473" y="1896"/>
              <a:ext cx="57" cy="94"/>
            </a:xfrm>
            <a:custGeom>
              <a:avLst/>
              <a:gdLst>
                <a:gd name="T0" fmla="*/ 39 w 57"/>
                <a:gd name="T1" fmla="*/ 0 h 94"/>
                <a:gd name="T2" fmla="*/ 3 w 57"/>
                <a:gd name="T3" fmla="*/ 48 h 94"/>
                <a:gd name="T4" fmla="*/ 9 w 57"/>
                <a:gd name="T5" fmla="*/ 78 h 94"/>
                <a:gd name="T6" fmla="*/ 57 w 57"/>
                <a:gd name="T7" fmla="*/ 54 h 94"/>
                <a:gd name="T8" fmla="*/ 39 w 57"/>
                <a:gd name="T9" fmla="*/ 0 h 9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7"/>
                <a:gd name="T16" fmla="*/ 0 h 94"/>
                <a:gd name="T17" fmla="*/ 57 w 57"/>
                <a:gd name="T18" fmla="*/ 94 h 9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7" h="94">
                  <a:moveTo>
                    <a:pt x="39" y="0"/>
                  </a:moveTo>
                  <a:cubicBezTo>
                    <a:pt x="18" y="14"/>
                    <a:pt x="11" y="24"/>
                    <a:pt x="3" y="48"/>
                  </a:cubicBezTo>
                  <a:cubicBezTo>
                    <a:pt x="5" y="58"/>
                    <a:pt x="0" y="73"/>
                    <a:pt x="9" y="78"/>
                  </a:cubicBezTo>
                  <a:cubicBezTo>
                    <a:pt x="37" y="94"/>
                    <a:pt x="47" y="68"/>
                    <a:pt x="57" y="54"/>
                  </a:cubicBezTo>
                  <a:cubicBezTo>
                    <a:pt x="53" y="36"/>
                    <a:pt x="53" y="14"/>
                    <a:pt x="39" y="0"/>
                  </a:cubicBezTo>
                  <a:close/>
                </a:path>
              </a:pathLst>
            </a:custGeom>
            <a:solidFill>
              <a:srgbClr val="FF3300">
                <a:alpha val="65097"/>
              </a:srgbClr>
            </a:solidFill>
            <a:ln w="9525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5150" name="Freeform 7"/>
            <p:cNvSpPr>
              <a:spLocks/>
            </p:cNvSpPr>
            <p:nvPr/>
          </p:nvSpPr>
          <p:spPr bwMode="auto">
            <a:xfrm>
              <a:off x="3150" y="2626"/>
              <a:ext cx="271" cy="262"/>
            </a:xfrm>
            <a:custGeom>
              <a:avLst/>
              <a:gdLst>
                <a:gd name="T0" fmla="*/ 0 w 271"/>
                <a:gd name="T1" fmla="*/ 140 h 262"/>
                <a:gd name="T2" fmla="*/ 60 w 271"/>
                <a:gd name="T3" fmla="*/ 128 h 262"/>
                <a:gd name="T4" fmla="*/ 72 w 271"/>
                <a:gd name="T5" fmla="*/ 74 h 262"/>
                <a:gd name="T6" fmla="*/ 90 w 271"/>
                <a:gd name="T7" fmla="*/ 68 h 262"/>
                <a:gd name="T8" fmla="*/ 156 w 271"/>
                <a:gd name="T9" fmla="*/ 62 h 262"/>
                <a:gd name="T10" fmla="*/ 194 w 271"/>
                <a:gd name="T11" fmla="*/ 2 h 262"/>
                <a:gd name="T12" fmla="*/ 240 w 271"/>
                <a:gd name="T13" fmla="*/ 14 h 262"/>
                <a:gd name="T14" fmla="*/ 210 w 271"/>
                <a:gd name="T15" fmla="*/ 206 h 262"/>
                <a:gd name="T16" fmla="*/ 96 w 271"/>
                <a:gd name="T17" fmla="*/ 242 h 262"/>
                <a:gd name="T18" fmla="*/ 24 w 271"/>
                <a:gd name="T19" fmla="*/ 254 h 262"/>
                <a:gd name="T20" fmla="*/ 18 w 271"/>
                <a:gd name="T21" fmla="*/ 212 h 262"/>
                <a:gd name="T22" fmla="*/ 0 w 271"/>
                <a:gd name="T23" fmla="*/ 140 h 26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71"/>
                <a:gd name="T37" fmla="*/ 0 h 262"/>
                <a:gd name="T38" fmla="*/ 271 w 271"/>
                <a:gd name="T39" fmla="*/ 262 h 262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71" h="262">
                  <a:moveTo>
                    <a:pt x="0" y="140"/>
                  </a:moveTo>
                  <a:cubicBezTo>
                    <a:pt x="20" y="135"/>
                    <a:pt x="42" y="138"/>
                    <a:pt x="60" y="128"/>
                  </a:cubicBezTo>
                  <a:cubicBezTo>
                    <a:pt x="76" y="119"/>
                    <a:pt x="63" y="90"/>
                    <a:pt x="72" y="74"/>
                  </a:cubicBezTo>
                  <a:cubicBezTo>
                    <a:pt x="75" y="69"/>
                    <a:pt x="84" y="69"/>
                    <a:pt x="90" y="68"/>
                  </a:cubicBezTo>
                  <a:cubicBezTo>
                    <a:pt x="112" y="65"/>
                    <a:pt x="134" y="64"/>
                    <a:pt x="156" y="62"/>
                  </a:cubicBezTo>
                  <a:cubicBezTo>
                    <a:pt x="175" y="34"/>
                    <a:pt x="161" y="13"/>
                    <a:pt x="194" y="2"/>
                  </a:cubicBezTo>
                  <a:cubicBezTo>
                    <a:pt x="200" y="0"/>
                    <a:pt x="240" y="14"/>
                    <a:pt x="240" y="14"/>
                  </a:cubicBezTo>
                  <a:cubicBezTo>
                    <a:pt x="245" y="76"/>
                    <a:pt x="271" y="166"/>
                    <a:pt x="210" y="206"/>
                  </a:cubicBezTo>
                  <a:cubicBezTo>
                    <a:pt x="180" y="251"/>
                    <a:pt x="161" y="237"/>
                    <a:pt x="96" y="242"/>
                  </a:cubicBezTo>
                  <a:cubicBezTo>
                    <a:pt x="55" y="256"/>
                    <a:pt x="74" y="262"/>
                    <a:pt x="24" y="254"/>
                  </a:cubicBezTo>
                  <a:cubicBezTo>
                    <a:pt x="1" y="219"/>
                    <a:pt x="18" y="255"/>
                    <a:pt x="18" y="212"/>
                  </a:cubicBezTo>
                  <a:cubicBezTo>
                    <a:pt x="18" y="186"/>
                    <a:pt x="11" y="163"/>
                    <a:pt x="0" y="140"/>
                  </a:cubicBezTo>
                  <a:close/>
                </a:path>
              </a:pathLst>
            </a:custGeom>
            <a:solidFill>
              <a:srgbClr val="FF3300">
                <a:alpha val="65097"/>
              </a:srgbClr>
            </a:solidFill>
            <a:ln w="9525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5151" name="Freeform 8"/>
            <p:cNvSpPr>
              <a:spLocks/>
            </p:cNvSpPr>
            <p:nvPr/>
          </p:nvSpPr>
          <p:spPr bwMode="auto">
            <a:xfrm>
              <a:off x="3402" y="2388"/>
              <a:ext cx="71" cy="132"/>
            </a:xfrm>
            <a:custGeom>
              <a:avLst/>
              <a:gdLst>
                <a:gd name="T0" fmla="*/ 0 w 71"/>
                <a:gd name="T1" fmla="*/ 54 h 132"/>
                <a:gd name="T2" fmla="*/ 12 w 71"/>
                <a:gd name="T3" fmla="*/ 90 h 132"/>
                <a:gd name="T4" fmla="*/ 18 w 71"/>
                <a:gd name="T5" fmla="*/ 126 h 132"/>
                <a:gd name="T6" fmla="*/ 36 w 71"/>
                <a:gd name="T7" fmla="*/ 132 h 132"/>
                <a:gd name="T8" fmla="*/ 48 w 71"/>
                <a:gd name="T9" fmla="*/ 54 h 132"/>
                <a:gd name="T10" fmla="*/ 36 w 71"/>
                <a:gd name="T11" fmla="*/ 18 h 132"/>
                <a:gd name="T12" fmla="*/ 30 w 71"/>
                <a:gd name="T13" fmla="*/ 0 h 132"/>
                <a:gd name="T14" fmla="*/ 0 w 71"/>
                <a:gd name="T15" fmla="*/ 54 h 13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71"/>
                <a:gd name="T25" fmla="*/ 0 h 132"/>
                <a:gd name="T26" fmla="*/ 71 w 71"/>
                <a:gd name="T27" fmla="*/ 132 h 13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71" h="132">
                  <a:moveTo>
                    <a:pt x="0" y="54"/>
                  </a:moveTo>
                  <a:cubicBezTo>
                    <a:pt x="4" y="66"/>
                    <a:pt x="8" y="78"/>
                    <a:pt x="12" y="90"/>
                  </a:cubicBezTo>
                  <a:cubicBezTo>
                    <a:pt x="16" y="102"/>
                    <a:pt x="12" y="115"/>
                    <a:pt x="18" y="126"/>
                  </a:cubicBezTo>
                  <a:cubicBezTo>
                    <a:pt x="21" y="131"/>
                    <a:pt x="30" y="130"/>
                    <a:pt x="36" y="132"/>
                  </a:cubicBezTo>
                  <a:cubicBezTo>
                    <a:pt x="71" y="109"/>
                    <a:pt x="60" y="123"/>
                    <a:pt x="48" y="54"/>
                  </a:cubicBezTo>
                  <a:cubicBezTo>
                    <a:pt x="46" y="42"/>
                    <a:pt x="40" y="30"/>
                    <a:pt x="36" y="18"/>
                  </a:cubicBezTo>
                  <a:cubicBezTo>
                    <a:pt x="34" y="12"/>
                    <a:pt x="30" y="0"/>
                    <a:pt x="30" y="0"/>
                  </a:cubicBezTo>
                  <a:cubicBezTo>
                    <a:pt x="18" y="18"/>
                    <a:pt x="12" y="36"/>
                    <a:pt x="0" y="54"/>
                  </a:cubicBezTo>
                  <a:close/>
                </a:path>
              </a:pathLst>
            </a:custGeom>
            <a:solidFill>
              <a:srgbClr val="FF3300">
                <a:alpha val="65097"/>
              </a:srgbClr>
            </a:solidFill>
            <a:ln w="9525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5152" name="Freeform 9"/>
            <p:cNvSpPr>
              <a:spLocks/>
            </p:cNvSpPr>
            <p:nvPr/>
          </p:nvSpPr>
          <p:spPr bwMode="auto">
            <a:xfrm>
              <a:off x="2598" y="1860"/>
              <a:ext cx="96" cy="94"/>
            </a:xfrm>
            <a:custGeom>
              <a:avLst/>
              <a:gdLst>
                <a:gd name="T0" fmla="*/ 0 w 96"/>
                <a:gd name="T1" fmla="*/ 42 h 94"/>
                <a:gd name="T2" fmla="*/ 60 w 96"/>
                <a:gd name="T3" fmla="*/ 66 h 94"/>
                <a:gd name="T4" fmla="*/ 66 w 96"/>
                <a:gd name="T5" fmla="*/ 90 h 94"/>
                <a:gd name="T6" fmla="*/ 90 w 96"/>
                <a:gd name="T7" fmla="*/ 84 h 94"/>
                <a:gd name="T8" fmla="*/ 66 w 96"/>
                <a:gd name="T9" fmla="*/ 24 h 94"/>
                <a:gd name="T10" fmla="*/ 30 w 96"/>
                <a:gd name="T11" fmla="*/ 0 h 94"/>
                <a:gd name="T12" fmla="*/ 0 w 96"/>
                <a:gd name="T13" fmla="*/ 42 h 9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96"/>
                <a:gd name="T22" fmla="*/ 0 h 94"/>
                <a:gd name="T23" fmla="*/ 96 w 96"/>
                <a:gd name="T24" fmla="*/ 94 h 9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96" h="94">
                  <a:moveTo>
                    <a:pt x="0" y="42"/>
                  </a:moveTo>
                  <a:cubicBezTo>
                    <a:pt x="20" y="56"/>
                    <a:pt x="36" y="60"/>
                    <a:pt x="60" y="66"/>
                  </a:cubicBezTo>
                  <a:cubicBezTo>
                    <a:pt x="62" y="74"/>
                    <a:pt x="59" y="86"/>
                    <a:pt x="66" y="90"/>
                  </a:cubicBezTo>
                  <a:cubicBezTo>
                    <a:pt x="73" y="94"/>
                    <a:pt x="86" y="91"/>
                    <a:pt x="90" y="84"/>
                  </a:cubicBezTo>
                  <a:cubicBezTo>
                    <a:pt x="96" y="74"/>
                    <a:pt x="73" y="31"/>
                    <a:pt x="66" y="24"/>
                  </a:cubicBezTo>
                  <a:cubicBezTo>
                    <a:pt x="55" y="15"/>
                    <a:pt x="30" y="0"/>
                    <a:pt x="30" y="0"/>
                  </a:cubicBezTo>
                  <a:cubicBezTo>
                    <a:pt x="0" y="10"/>
                    <a:pt x="14" y="0"/>
                    <a:pt x="0" y="42"/>
                  </a:cubicBezTo>
                  <a:close/>
                </a:path>
              </a:pathLst>
            </a:custGeom>
            <a:solidFill>
              <a:srgbClr val="FF3300">
                <a:alpha val="65097"/>
              </a:srgbClr>
            </a:solidFill>
            <a:ln w="9525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5153" name="Freeform 10"/>
            <p:cNvSpPr>
              <a:spLocks/>
            </p:cNvSpPr>
            <p:nvPr/>
          </p:nvSpPr>
          <p:spPr bwMode="auto">
            <a:xfrm>
              <a:off x="2682" y="1478"/>
              <a:ext cx="168" cy="162"/>
            </a:xfrm>
            <a:custGeom>
              <a:avLst/>
              <a:gdLst>
                <a:gd name="T0" fmla="*/ 0 w 168"/>
                <a:gd name="T1" fmla="*/ 154 h 162"/>
                <a:gd name="T2" fmla="*/ 54 w 168"/>
                <a:gd name="T3" fmla="*/ 148 h 162"/>
                <a:gd name="T4" fmla="*/ 60 w 168"/>
                <a:gd name="T5" fmla="*/ 130 h 162"/>
                <a:gd name="T6" fmla="*/ 126 w 168"/>
                <a:gd name="T7" fmla="*/ 112 h 162"/>
                <a:gd name="T8" fmla="*/ 168 w 168"/>
                <a:gd name="T9" fmla="*/ 22 h 162"/>
                <a:gd name="T10" fmla="*/ 84 w 168"/>
                <a:gd name="T11" fmla="*/ 10 h 162"/>
                <a:gd name="T12" fmla="*/ 46 w 168"/>
                <a:gd name="T13" fmla="*/ 62 h 162"/>
                <a:gd name="T14" fmla="*/ 36 w 168"/>
                <a:gd name="T15" fmla="*/ 112 h 162"/>
                <a:gd name="T16" fmla="*/ 30 w 168"/>
                <a:gd name="T17" fmla="*/ 154 h 162"/>
                <a:gd name="T18" fmla="*/ 0 w 168"/>
                <a:gd name="T19" fmla="*/ 154 h 16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68"/>
                <a:gd name="T31" fmla="*/ 0 h 162"/>
                <a:gd name="T32" fmla="*/ 168 w 168"/>
                <a:gd name="T33" fmla="*/ 162 h 16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68" h="162">
                  <a:moveTo>
                    <a:pt x="0" y="154"/>
                  </a:moveTo>
                  <a:cubicBezTo>
                    <a:pt x="18" y="152"/>
                    <a:pt x="37" y="155"/>
                    <a:pt x="54" y="148"/>
                  </a:cubicBezTo>
                  <a:cubicBezTo>
                    <a:pt x="60" y="146"/>
                    <a:pt x="56" y="134"/>
                    <a:pt x="60" y="130"/>
                  </a:cubicBezTo>
                  <a:cubicBezTo>
                    <a:pt x="73" y="117"/>
                    <a:pt x="108" y="118"/>
                    <a:pt x="126" y="112"/>
                  </a:cubicBezTo>
                  <a:cubicBezTo>
                    <a:pt x="137" y="80"/>
                    <a:pt x="157" y="54"/>
                    <a:pt x="168" y="22"/>
                  </a:cubicBezTo>
                  <a:cubicBezTo>
                    <a:pt x="135" y="0"/>
                    <a:pt x="129" y="4"/>
                    <a:pt x="84" y="10"/>
                  </a:cubicBezTo>
                  <a:cubicBezTo>
                    <a:pt x="73" y="44"/>
                    <a:pt x="77" y="41"/>
                    <a:pt x="46" y="62"/>
                  </a:cubicBezTo>
                  <a:cubicBezTo>
                    <a:pt x="42" y="68"/>
                    <a:pt x="38" y="105"/>
                    <a:pt x="36" y="112"/>
                  </a:cubicBezTo>
                  <a:cubicBezTo>
                    <a:pt x="32" y="126"/>
                    <a:pt x="39" y="143"/>
                    <a:pt x="30" y="154"/>
                  </a:cubicBezTo>
                  <a:cubicBezTo>
                    <a:pt x="24" y="162"/>
                    <a:pt x="7" y="147"/>
                    <a:pt x="0" y="154"/>
                  </a:cubicBezTo>
                  <a:close/>
                </a:path>
              </a:pathLst>
            </a:custGeom>
            <a:solidFill>
              <a:srgbClr val="FF3300">
                <a:alpha val="65097"/>
              </a:srgbClr>
            </a:solidFill>
            <a:ln w="9525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5154" name="Freeform 11"/>
            <p:cNvSpPr>
              <a:spLocks/>
            </p:cNvSpPr>
            <p:nvPr/>
          </p:nvSpPr>
          <p:spPr bwMode="auto">
            <a:xfrm>
              <a:off x="2998" y="1445"/>
              <a:ext cx="76" cy="115"/>
            </a:xfrm>
            <a:custGeom>
              <a:avLst/>
              <a:gdLst>
                <a:gd name="T0" fmla="*/ 2 w 76"/>
                <a:gd name="T1" fmla="*/ 67 h 115"/>
                <a:gd name="T2" fmla="*/ 26 w 76"/>
                <a:gd name="T3" fmla="*/ 115 h 115"/>
                <a:gd name="T4" fmla="*/ 44 w 76"/>
                <a:gd name="T5" fmla="*/ 61 h 115"/>
                <a:gd name="T6" fmla="*/ 38 w 76"/>
                <a:gd name="T7" fmla="*/ 1 h 115"/>
                <a:gd name="T8" fmla="*/ 14 w 76"/>
                <a:gd name="T9" fmla="*/ 55 h 115"/>
                <a:gd name="T10" fmla="*/ 2 w 76"/>
                <a:gd name="T11" fmla="*/ 67 h 11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6"/>
                <a:gd name="T19" fmla="*/ 0 h 115"/>
                <a:gd name="T20" fmla="*/ 76 w 76"/>
                <a:gd name="T21" fmla="*/ 115 h 11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6" h="115">
                  <a:moveTo>
                    <a:pt x="2" y="67"/>
                  </a:moveTo>
                  <a:cubicBezTo>
                    <a:pt x="18" y="92"/>
                    <a:pt x="22" y="83"/>
                    <a:pt x="26" y="115"/>
                  </a:cubicBezTo>
                  <a:cubicBezTo>
                    <a:pt x="76" y="105"/>
                    <a:pt x="58" y="103"/>
                    <a:pt x="44" y="61"/>
                  </a:cubicBezTo>
                  <a:cubicBezTo>
                    <a:pt x="51" y="26"/>
                    <a:pt x="67" y="20"/>
                    <a:pt x="38" y="1"/>
                  </a:cubicBezTo>
                  <a:cubicBezTo>
                    <a:pt x="33" y="0"/>
                    <a:pt x="18" y="46"/>
                    <a:pt x="14" y="55"/>
                  </a:cubicBezTo>
                  <a:cubicBezTo>
                    <a:pt x="8" y="66"/>
                    <a:pt x="0" y="57"/>
                    <a:pt x="2" y="67"/>
                  </a:cubicBezTo>
                  <a:close/>
                </a:path>
              </a:pathLst>
            </a:custGeom>
            <a:solidFill>
              <a:srgbClr val="FF3300">
                <a:alpha val="65097"/>
              </a:srgbClr>
            </a:solidFill>
            <a:ln w="9525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5155" name="Freeform 12"/>
            <p:cNvSpPr>
              <a:spLocks/>
            </p:cNvSpPr>
            <p:nvPr/>
          </p:nvSpPr>
          <p:spPr bwMode="auto">
            <a:xfrm>
              <a:off x="3875" y="1051"/>
              <a:ext cx="1174" cy="971"/>
            </a:xfrm>
            <a:custGeom>
              <a:avLst/>
              <a:gdLst>
                <a:gd name="T0" fmla="*/ 85 w 1174"/>
                <a:gd name="T1" fmla="*/ 641 h 971"/>
                <a:gd name="T2" fmla="*/ 181 w 1174"/>
                <a:gd name="T3" fmla="*/ 743 h 971"/>
                <a:gd name="T4" fmla="*/ 265 w 1174"/>
                <a:gd name="T5" fmla="*/ 971 h 971"/>
                <a:gd name="T6" fmla="*/ 295 w 1174"/>
                <a:gd name="T7" fmla="*/ 929 h 971"/>
                <a:gd name="T8" fmla="*/ 361 w 1174"/>
                <a:gd name="T9" fmla="*/ 791 h 971"/>
                <a:gd name="T10" fmla="*/ 409 w 1174"/>
                <a:gd name="T11" fmla="*/ 731 h 971"/>
                <a:gd name="T12" fmla="*/ 493 w 1174"/>
                <a:gd name="T13" fmla="*/ 665 h 971"/>
                <a:gd name="T14" fmla="*/ 601 w 1174"/>
                <a:gd name="T15" fmla="*/ 593 h 971"/>
                <a:gd name="T16" fmla="*/ 751 w 1174"/>
                <a:gd name="T17" fmla="*/ 695 h 971"/>
                <a:gd name="T18" fmla="*/ 889 w 1174"/>
                <a:gd name="T19" fmla="*/ 713 h 971"/>
                <a:gd name="T20" fmla="*/ 919 w 1174"/>
                <a:gd name="T21" fmla="*/ 641 h 971"/>
                <a:gd name="T22" fmla="*/ 961 w 1174"/>
                <a:gd name="T23" fmla="*/ 569 h 971"/>
                <a:gd name="T24" fmla="*/ 967 w 1174"/>
                <a:gd name="T25" fmla="*/ 323 h 971"/>
                <a:gd name="T26" fmla="*/ 1075 w 1174"/>
                <a:gd name="T27" fmla="*/ 311 h 971"/>
                <a:gd name="T28" fmla="*/ 1147 w 1174"/>
                <a:gd name="T29" fmla="*/ 215 h 971"/>
                <a:gd name="T30" fmla="*/ 1025 w 1174"/>
                <a:gd name="T31" fmla="*/ 21 h 971"/>
                <a:gd name="T32" fmla="*/ 937 w 1174"/>
                <a:gd name="T33" fmla="*/ 11 h 971"/>
                <a:gd name="T34" fmla="*/ 871 w 1174"/>
                <a:gd name="T35" fmla="*/ 77 h 971"/>
                <a:gd name="T36" fmla="*/ 895 w 1174"/>
                <a:gd name="T37" fmla="*/ 185 h 971"/>
                <a:gd name="T38" fmla="*/ 811 w 1174"/>
                <a:gd name="T39" fmla="*/ 221 h 971"/>
                <a:gd name="T40" fmla="*/ 727 w 1174"/>
                <a:gd name="T41" fmla="*/ 263 h 971"/>
                <a:gd name="T42" fmla="*/ 559 w 1174"/>
                <a:gd name="T43" fmla="*/ 251 h 971"/>
                <a:gd name="T44" fmla="*/ 517 w 1174"/>
                <a:gd name="T45" fmla="*/ 209 h 971"/>
                <a:gd name="T46" fmla="*/ 451 w 1174"/>
                <a:gd name="T47" fmla="*/ 155 h 971"/>
                <a:gd name="T48" fmla="*/ 397 w 1174"/>
                <a:gd name="T49" fmla="*/ 137 h 971"/>
                <a:gd name="T50" fmla="*/ 343 w 1174"/>
                <a:gd name="T51" fmla="*/ 161 h 971"/>
                <a:gd name="T52" fmla="*/ 301 w 1174"/>
                <a:gd name="T53" fmla="*/ 239 h 971"/>
                <a:gd name="T54" fmla="*/ 211 w 1174"/>
                <a:gd name="T55" fmla="*/ 311 h 971"/>
                <a:gd name="T56" fmla="*/ 181 w 1174"/>
                <a:gd name="T57" fmla="*/ 335 h 971"/>
                <a:gd name="T58" fmla="*/ 151 w 1174"/>
                <a:gd name="T59" fmla="*/ 413 h 971"/>
                <a:gd name="T60" fmla="*/ 49 w 1174"/>
                <a:gd name="T61" fmla="*/ 527 h 971"/>
                <a:gd name="T62" fmla="*/ 13 w 1174"/>
                <a:gd name="T63" fmla="*/ 635 h 971"/>
                <a:gd name="T64" fmla="*/ 1 w 1174"/>
                <a:gd name="T65" fmla="*/ 635 h 97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174"/>
                <a:gd name="T100" fmla="*/ 0 h 971"/>
                <a:gd name="T101" fmla="*/ 1174 w 1174"/>
                <a:gd name="T102" fmla="*/ 971 h 97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174" h="971">
                  <a:moveTo>
                    <a:pt x="1" y="635"/>
                  </a:moveTo>
                  <a:cubicBezTo>
                    <a:pt x="29" y="637"/>
                    <a:pt x="61" y="627"/>
                    <a:pt x="85" y="641"/>
                  </a:cubicBezTo>
                  <a:cubicBezTo>
                    <a:pt x="99" y="649"/>
                    <a:pt x="88" y="675"/>
                    <a:pt x="97" y="689"/>
                  </a:cubicBezTo>
                  <a:cubicBezTo>
                    <a:pt x="121" y="725"/>
                    <a:pt x="138" y="736"/>
                    <a:pt x="181" y="743"/>
                  </a:cubicBezTo>
                  <a:cubicBezTo>
                    <a:pt x="186" y="803"/>
                    <a:pt x="180" y="856"/>
                    <a:pt x="223" y="899"/>
                  </a:cubicBezTo>
                  <a:cubicBezTo>
                    <a:pt x="235" y="934"/>
                    <a:pt x="239" y="945"/>
                    <a:pt x="265" y="971"/>
                  </a:cubicBezTo>
                  <a:cubicBezTo>
                    <a:pt x="271" y="969"/>
                    <a:pt x="279" y="970"/>
                    <a:pt x="283" y="965"/>
                  </a:cubicBezTo>
                  <a:cubicBezTo>
                    <a:pt x="290" y="955"/>
                    <a:pt x="295" y="929"/>
                    <a:pt x="295" y="929"/>
                  </a:cubicBezTo>
                  <a:cubicBezTo>
                    <a:pt x="297" y="899"/>
                    <a:pt x="294" y="868"/>
                    <a:pt x="301" y="839"/>
                  </a:cubicBezTo>
                  <a:cubicBezTo>
                    <a:pt x="303" y="832"/>
                    <a:pt x="348" y="804"/>
                    <a:pt x="361" y="791"/>
                  </a:cubicBezTo>
                  <a:cubicBezTo>
                    <a:pt x="365" y="779"/>
                    <a:pt x="369" y="767"/>
                    <a:pt x="373" y="755"/>
                  </a:cubicBezTo>
                  <a:cubicBezTo>
                    <a:pt x="378" y="741"/>
                    <a:pt x="409" y="731"/>
                    <a:pt x="409" y="731"/>
                  </a:cubicBezTo>
                  <a:cubicBezTo>
                    <a:pt x="442" y="682"/>
                    <a:pt x="399" y="738"/>
                    <a:pt x="439" y="707"/>
                  </a:cubicBezTo>
                  <a:cubicBezTo>
                    <a:pt x="500" y="660"/>
                    <a:pt x="451" y="679"/>
                    <a:pt x="493" y="665"/>
                  </a:cubicBezTo>
                  <a:cubicBezTo>
                    <a:pt x="521" y="624"/>
                    <a:pt x="501" y="660"/>
                    <a:pt x="533" y="649"/>
                  </a:cubicBezTo>
                  <a:cubicBezTo>
                    <a:pt x="559" y="609"/>
                    <a:pt x="537" y="585"/>
                    <a:pt x="601" y="593"/>
                  </a:cubicBezTo>
                  <a:cubicBezTo>
                    <a:pt x="611" y="702"/>
                    <a:pt x="616" y="671"/>
                    <a:pt x="745" y="677"/>
                  </a:cubicBezTo>
                  <a:cubicBezTo>
                    <a:pt x="747" y="683"/>
                    <a:pt x="746" y="691"/>
                    <a:pt x="751" y="695"/>
                  </a:cubicBezTo>
                  <a:cubicBezTo>
                    <a:pt x="769" y="708"/>
                    <a:pt x="808" y="712"/>
                    <a:pt x="829" y="719"/>
                  </a:cubicBezTo>
                  <a:cubicBezTo>
                    <a:pt x="849" y="717"/>
                    <a:pt x="872" y="723"/>
                    <a:pt x="889" y="713"/>
                  </a:cubicBezTo>
                  <a:cubicBezTo>
                    <a:pt x="900" y="707"/>
                    <a:pt x="897" y="689"/>
                    <a:pt x="901" y="677"/>
                  </a:cubicBezTo>
                  <a:cubicBezTo>
                    <a:pt x="905" y="664"/>
                    <a:pt x="913" y="653"/>
                    <a:pt x="919" y="641"/>
                  </a:cubicBezTo>
                  <a:cubicBezTo>
                    <a:pt x="925" y="629"/>
                    <a:pt x="930" y="617"/>
                    <a:pt x="937" y="605"/>
                  </a:cubicBezTo>
                  <a:cubicBezTo>
                    <a:pt x="944" y="592"/>
                    <a:pt x="961" y="569"/>
                    <a:pt x="961" y="569"/>
                  </a:cubicBezTo>
                  <a:cubicBezTo>
                    <a:pt x="954" y="481"/>
                    <a:pt x="941" y="435"/>
                    <a:pt x="895" y="365"/>
                  </a:cubicBezTo>
                  <a:cubicBezTo>
                    <a:pt x="907" y="318"/>
                    <a:pt x="930" y="335"/>
                    <a:pt x="967" y="323"/>
                  </a:cubicBezTo>
                  <a:cubicBezTo>
                    <a:pt x="986" y="294"/>
                    <a:pt x="988" y="309"/>
                    <a:pt x="1021" y="317"/>
                  </a:cubicBezTo>
                  <a:cubicBezTo>
                    <a:pt x="1039" y="315"/>
                    <a:pt x="1058" y="317"/>
                    <a:pt x="1075" y="311"/>
                  </a:cubicBezTo>
                  <a:cubicBezTo>
                    <a:pt x="1089" y="306"/>
                    <a:pt x="1111" y="287"/>
                    <a:pt x="1111" y="287"/>
                  </a:cubicBezTo>
                  <a:cubicBezTo>
                    <a:pt x="1125" y="265"/>
                    <a:pt x="1139" y="240"/>
                    <a:pt x="1147" y="215"/>
                  </a:cubicBezTo>
                  <a:cubicBezTo>
                    <a:pt x="1154" y="167"/>
                    <a:pt x="1174" y="136"/>
                    <a:pt x="1117" y="125"/>
                  </a:cubicBezTo>
                  <a:cubicBezTo>
                    <a:pt x="1078" y="99"/>
                    <a:pt x="1071" y="36"/>
                    <a:pt x="1025" y="21"/>
                  </a:cubicBezTo>
                  <a:cubicBezTo>
                    <a:pt x="1011" y="0"/>
                    <a:pt x="991" y="13"/>
                    <a:pt x="967" y="5"/>
                  </a:cubicBezTo>
                  <a:cubicBezTo>
                    <a:pt x="957" y="7"/>
                    <a:pt x="946" y="6"/>
                    <a:pt x="937" y="11"/>
                  </a:cubicBezTo>
                  <a:cubicBezTo>
                    <a:pt x="931" y="15"/>
                    <a:pt x="930" y="24"/>
                    <a:pt x="925" y="29"/>
                  </a:cubicBezTo>
                  <a:cubicBezTo>
                    <a:pt x="895" y="63"/>
                    <a:pt x="898" y="59"/>
                    <a:pt x="871" y="77"/>
                  </a:cubicBezTo>
                  <a:cubicBezTo>
                    <a:pt x="856" y="121"/>
                    <a:pt x="847" y="110"/>
                    <a:pt x="883" y="119"/>
                  </a:cubicBezTo>
                  <a:cubicBezTo>
                    <a:pt x="896" y="138"/>
                    <a:pt x="911" y="161"/>
                    <a:pt x="895" y="185"/>
                  </a:cubicBezTo>
                  <a:cubicBezTo>
                    <a:pt x="891" y="191"/>
                    <a:pt x="840" y="199"/>
                    <a:pt x="829" y="203"/>
                  </a:cubicBezTo>
                  <a:cubicBezTo>
                    <a:pt x="823" y="209"/>
                    <a:pt x="818" y="217"/>
                    <a:pt x="811" y="221"/>
                  </a:cubicBezTo>
                  <a:cubicBezTo>
                    <a:pt x="800" y="227"/>
                    <a:pt x="775" y="233"/>
                    <a:pt x="775" y="233"/>
                  </a:cubicBezTo>
                  <a:cubicBezTo>
                    <a:pt x="756" y="262"/>
                    <a:pt x="770" y="249"/>
                    <a:pt x="727" y="263"/>
                  </a:cubicBezTo>
                  <a:cubicBezTo>
                    <a:pt x="721" y="265"/>
                    <a:pt x="709" y="269"/>
                    <a:pt x="709" y="269"/>
                  </a:cubicBezTo>
                  <a:cubicBezTo>
                    <a:pt x="656" y="263"/>
                    <a:pt x="614" y="255"/>
                    <a:pt x="559" y="251"/>
                  </a:cubicBezTo>
                  <a:cubicBezTo>
                    <a:pt x="547" y="243"/>
                    <a:pt x="528" y="241"/>
                    <a:pt x="523" y="227"/>
                  </a:cubicBezTo>
                  <a:cubicBezTo>
                    <a:pt x="521" y="221"/>
                    <a:pt x="521" y="213"/>
                    <a:pt x="517" y="209"/>
                  </a:cubicBezTo>
                  <a:cubicBezTo>
                    <a:pt x="508" y="200"/>
                    <a:pt x="492" y="198"/>
                    <a:pt x="481" y="191"/>
                  </a:cubicBezTo>
                  <a:cubicBezTo>
                    <a:pt x="470" y="175"/>
                    <a:pt x="467" y="167"/>
                    <a:pt x="451" y="155"/>
                  </a:cubicBezTo>
                  <a:cubicBezTo>
                    <a:pt x="440" y="146"/>
                    <a:pt x="415" y="131"/>
                    <a:pt x="415" y="131"/>
                  </a:cubicBezTo>
                  <a:cubicBezTo>
                    <a:pt x="409" y="133"/>
                    <a:pt x="403" y="134"/>
                    <a:pt x="397" y="137"/>
                  </a:cubicBezTo>
                  <a:cubicBezTo>
                    <a:pt x="391" y="140"/>
                    <a:pt x="386" y="146"/>
                    <a:pt x="379" y="149"/>
                  </a:cubicBezTo>
                  <a:cubicBezTo>
                    <a:pt x="367" y="154"/>
                    <a:pt x="343" y="161"/>
                    <a:pt x="343" y="161"/>
                  </a:cubicBezTo>
                  <a:cubicBezTo>
                    <a:pt x="323" y="190"/>
                    <a:pt x="332" y="210"/>
                    <a:pt x="319" y="233"/>
                  </a:cubicBezTo>
                  <a:cubicBezTo>
                    <a:pt x="316" y="238"/>
                    <a:pt x="307" y="237"/>
                    <a:pt x="301" y="239"/>
                  </a:cubicBezTo>
                  <a:cubicBezTo>
                    <a:pt x="283" y="266"/>
                    <a:pt x="286" y="286"/>
                    <a:pt x="247" y="299"/>
                  </a:cubicBezTo>
                  <a:cubicBezTo>
                    <a:pt x="235" y="303"/>
                    <a:pt x="211" y="311"/>
                    <a:pt x="211" y="311"/>
                  </a:cubicBezTo>
                  <a:cubicBezTo>
                    <a:pt x="207" y="317"/>
                    <a:pt x="205" y="324"/>
                    <a:pt x="199" y="329"/>
                  </a:cubicBezTo>
                  <a:cubicBezTo>
                    <a:pt x="194" y="333"/>
                    <a:pt x="182" y="329"/>
                    <a:pt x="181" y="335"/>
                  </a:cubicBezTo>
                  <a:cubicBezTo>
                    <a:pt x="170" y="384"/>
                    <a:pt x="194" y="392"/>
                    <a:pt x="229" y="401"/>
                  </a:cubicBezTo>
                  <a:cubicBezTo>
                    <a:pt x="204" y="409"/>
                    <a:pt x="169" y="394"/>
                    <a:pt x="151" y="413"/>
                  </a:cubicBezTo>
                  <a:cubicBezTo>
                    <a:pt x="145" y="419"/>
                    <a:pt x="156" y="509"/>
                    <a:pt x="121" y="515"/>
                  </a:cubicBezTo>
                  <a:cubicBezTo>
                    <a:pt x="97" y="519"/>
                    <a:pt x="73" y="523"/>
                    <a:pt x="49" y="527"/>
                  </a:cubicBezTo>
                  <a:cubicBezTo>
                    <a:pt x="37" y="529"/>
                    <a:pt x="13" y="539"/>
                    <a:pt x="13" y="539"/>
                  </a:cubicBezTo>
                  <a:cubicBezTo>
                    <a:pt x="0" y="577"/>
                    <a:pt x="0" y="570"/>
                    <a:pt x="13" y="635"/>
                  </a:cubicBezTo>
                  <a:cubicBezTo>
                    <a:pt x="14" y="641"/>
                    <a:pt x="25" y="617"/>
                    <a:pt x="19" y="617"/>
                  </a:cubicBezTo>
                  <a:cubicBezTo>
                    <a:pt x="11" y="617"/>
                    <a:pt x="7" y="629"/>
                    <a:pt x="1" y="635"/>
                  </a:cubicBezTo>
                  <a:close/>
                </a:path>
              </a:pathLst>
            </a:custGeom>
            <a:solidFill>
              <a:srgbClr val="FF3300">
                <a:alpha val="65097"/>
              </a:srgbClr>
            </a:solidFill>
            <a:ln w="9525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5156" name="Freeform 13"/>
            <p:cNvSpPr>
              <a:spLocks/>
            </p:cNvSpPr>
            <p:nvPr/>
          </p:nvSpPr>
          <p:spPr bwMode="auto">
            <a:xfrm>
              <a:off x="2784" y="1899"/>
              <a:ext cx="120" cy="203"/>
            </a:xfrm>
            <a:custGeom>
              <a:avLst/>
              <a:gdLst>
                <a:gd name="T0" fmla="*/ 0 w 120"/>
                <a:gd name="T1" fmla="*/ 73 h 203"/>
                <a:gd name="T2" fmla="*/ 54 w 120"/>
                <a:gd name="T3" fmla="*/ 177 h 203"/>
                <a:gd name="T4" fmla="*/ 90 w 120"/>
                <a:gd name="T5" fmla="*/ 165 h 203"/>
                <a:gd name="T6" fmla="*/ 90 w 120"/>
                <a:gd name="T7" fmla="*/ 115 h 203"/>
                <a:gd name="T8" fmla="*/ 76 w 120"/>
                <a:gd name="T9" fmla="*/ 9 h 203"/>
                <a:gd name="T10" fmla="*/ 30 w 120"/>
                <a:gd name="T11" fmla="*/ 31 h 203"/>
                <a:gd name="T12" fmla="*/ 0 w 120"/>
                <a:gd name="T13" fmla="*/ 73 h 20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20"/>
                <a:gd name="T22" fmla="*/ 0 h 203"/>
                <a:gd name="T23" fmla="*/ 120 w 120"/>
                <a:gd name="T24" fmla="*/ 203 h 20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20" h="203">
                  <a:moveTo>
                    <a:pt x="0" y="73"/>
                  </a:moveTo>
                  <a:cubicBezTo>
                    <a:pt x="20" y="87"/>
                    <a:pt x="30" y="171"/>
                    <a:pt x="54" y="177"/>
                  </a:cubicBezTo>
                  <a:cubicBezTo>
                    <a:pt x="56" y="185"/>
                    <a:pt x="120" y="203"/>
                    <a:pt x="90" y="165"/>
                  </a:cubicBezTo>
                  <a:cubicBezTo>
                    <a:pt x="108" y="191"/>
                    <a:pt x="86" y="122"/>
                    <a:pt x="90" y="115"/>
                  </a:cubicBezTo>
                  <a:cubicBezTo>
                    <a:pt x="96" y="105"/>
                    <a:pt x="83" y="16"/>
                    <a:pt x="76" y="9"/>
                  </a:cubicBezTo>
                  <a:cubicBezTo>
                    <a:pt x="65" y="0"/>
                    <a:pt x="30" y="31"/>
                    <a:pt x="30" y="31"/>
                  </a:cubicBezTo>
                  <a:cubicBezTo>
                    <a:pt x="0" y="41"/>
                    <a:pt x="14" y="31"/>
                    <a:pt x="0" y="73"/>
                  </a:cubicBezTo>
                  <a:close/>
                </a:path>
              </a:pathLst>
            </a:custGeom>
            <a:solidFill>
              <a:srgbClr val="FF3300">
                <a:alpha val="65097"/>
              </a:srgbClr>
            </a:solidFill>
            <a:ln w="9525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5157" name="Freeform 14"/>
            <p:cNvSpPr>
              <a:spLocks/>
            </p:cNvSpPr>
            <p:nvPr/>
          </p:nvSpPr>
          <p:spPr bwMode="auto">
            <a:xfrm>
              <a:off x="4420" y="2081"/>
              <a:ext cx="339" cy="277"/>
            </a:xfrm>
            <a:custGeom>
              <a:avLst/>
              <a:gdLst>
                <a:gd name="T0" fmla="*/ 2 w 339"/>
                <a:gd name="T1" fmla="*/ 13 h 277"/>
                <a:gd name="T2" fmla="*/ 50 w 339"/>
                <a:gd name="T3" fmla="*/ 55 h 277"/>
                <a:gd name="T4" fmla="*/ 68 w 339"/>
                <a:gd name="T5" fmla="*/ 91 h 277"/>
                <a:gd name="T6" fmla="*/ 84 w 339"/>
                <a:gd name="T7" fmla="*/ 123 h 277"/>
                <a:gd name="T8" fmla="*/ 116 w 339"/>
                <a:gd name="T9" fmla="*/ 175 h 277"/>
                <a:gd name="T10" fmla="*/ 140 w 339"/>
                <a:gd name="T11" fmla="*/ 235 h 277"/>
                <a:gd name="T12" fmla="*/ 176 w 339"/>
                <a:gd name="T13" fmla="*/ 247 h 277"/>
                <a:gd name="T14" fmla="*/ 290 w 339"/>
                <a:gd name="T15" fmla="*/ 277 h 277"/>
                <a:gd name="T16" fmla="*/ 302 w 339"/>
                <a:gd name="T17" fmla="*/ 265 h 277"/>
                <a:gd name="T18" fmla="*/ 188 w 339"/>
                <a:gd name="T19" fmla="*/ 235 h 277"/>
                <a:gd name="T20" fmla="*/ 168 w 339"/>
                <a:gd name="T21" fmla="*/ 167 h 277"/>
                <a:gd name="T22" fmla="*/ 128 w 339"/>
                <a:gd name="T23" fmla="*/ 109 h 277"/>
                <a:gd name="T24" fmla="*/ 110 w 339"/>
                <a:gd name="T25" fmla="*/ 73 h 277"/>
                <a:gd name="T26" fmla="*/ 74 w 339"/>
                <a:gd name="T27" fmla="*/ 49 h 277"/>
                <a:gd name="T28" fmla="*/ 50 w 339"/>
                <a:gd name="T29" fmla="*/ 13 h 277"/>
                <a:gd name="T30" fmla="*/ 2 w 339"/>
                <a:gd name="T31" fmla="*/ 19 h 277"/>
                <a:gd name="T32" fmla="*/ 2 w 339"/>
                <a:gd name="T33" fmla="*/ 13 h 27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39"/>
                <a:gd name="T52" fmla="*/ 0 h 277"/>
                <a:gd name="T53" fmla="*/ 339 w 339"/>
                <a:gd name="T54" fmla="*/ 277 h 27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39" h="277">
                  <a:moveTo>
                    <a:pt x="2" y="13"/>
                  </a:moveTo>
                  <a:cubicBezTo>
                    <a:pt x="22" y="26"/>
                    <a:pt x="30" y="42"/>
                    <a:pt x="50" y="55"/>
                  </a:cubicBezTo>
                  <a:cubicBezTo>
                    <a:pt x="53" y="65"/>
                    <a:pt x="58" y="85"/>
                    <a:pt x="68" y="91"/>
                  </a:cubicBezTo>
                  <a:cubicBezTo>
                    <a:pt x="79" y="98"/>
                    <a:pt x="84" y="123"/>
                    <a:pt x="84" y="123"/>
                  </a:cubicBezTo>
                  <a:cubicBezTo>
                    <a:pt x="98" y="166"/>
                    <a:pt x="87" y="156"/>
                    <a:pt x="116" y="175"/>
                  </a:cubicBezTo>
                  <a:cubicBezTo>
                    <a:pt x="118" y="203"/>
                    <a:pt x="129" y="209"/>
                    <a:pt x="140" y="235"/>
                  </a:cubicBezTo>
                  <a:cubicBezTo>
                    <a:pt x="145" y="247"/>
                    <a:pt x="164" y="243"/>
                    <a:pt x="176" y="247"/>
                  </a:cubicBezTo>
                  <a:cubicBezTo>
                    <a:pt x="217" y="261"/>
                    <a:pt x="244" y="272"/>
                    <a:pt x="290" y="277"/>
                  </a:cubicBezTo>
                  <a:cubicBezTo>
                    <a:pt x="339" y="267"/>
                    <a:pt x="322" y="276"/>
                    <a:pt x="302" y="265"/>
                  </a:cubicBezTo>
                  <a:cubicBezTo>
                    <a:pt x="231" y="226"/>
                    <a:pt x="305" y="244"/>
                    <a:pt x="188" y="235"/>
                  </a:cubicBezTo>
                  <a:cubicBezTo>
                    <a:pt x="165" y="219"/>
                    <a:pt x="178" y="188"/>
                    <a:pt x="168" y="167"/>
                  </a:cubicBezTo>
                  <a:cubicBezTo>
                    <a:pt x="158" y="146"/>
                    <a:pt x="138" y="125"/>
                    <a:pt x="128" y="109"/>
                  </a:cubicBezTo>
                  <a:cubicBezTo>
                    <a:pt x="124" y="96"/>
                    <a:pt x="121" y="83"/>
                    <a:pt x="110" y="73"/>
                  </a:cubicBezTo>
                  <a:cubicBezTo>
                    <a:pt x="99" y="64"/>
                    <a:pt x="74" y="49"/>
                    <a:pt x="74" y="49"/>
                  </a:cubicBezTo>
                  <a:cubicBezTo>
                    <a:pt x="66" y="37"/>
                    <a:pt x="58" y="25"/>
                    <a:pt x="50" y="13"/>
                  </a:cubicBezTo>
                  <a:cubicBezTo>
                    <a:pt x="41" y="0"/>
                    <a:pt x="18" y="19"/>
                    <a:pt x="2" y="19"/>
                  </a:cubicBezTo>
                  <a:cubicBezTo>
                    <a:pt x="0" y="19"/>
                    <a:pt x="2" y="15"/>
                    <a:pt x="2" y="13"/>
                  </a:cubicBezTo>
                  <a:close/>
                </a:path>
              </a:pathLst>
            </a:custGeom>
            <a:solidFill>
              <a:srgbClr val="FF3300">
                <a:alpha val="65097"/>
              </a:srgbClr>
            </a:solidFill>
            <a:ln w="9525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3" name="Group 15"/>
          <p:cNvGrpSpPr>
            <a:grpSpLocks/>
          </p:cNvGrpSpPr>
          <p:nvPr/>
        </p:nvGrpSpPr>
        <p:grpSpPr bwMode="auto">
          <a:xfrm>
            <a:off x="946150" y="74613"/>
            <a:ext cx="8210550" cy="4291012"/>
            <a:chOff x="596" y="39"/>
            <a:chExt cx="5172" cy="2703"/>
          </a:xfrm>
        </p:grpSpPr>
        <p:sp>
          <p:nvSpPr>
            <p:cNvPr id="5129" name="Freeform 16"/>
            <p:cNvSpPr>
              <a:spLocks/>
            </p:cNvSpPr>
            <p:nvPr/>
          </p:nvSpPr>
          <p:spPr bwMode="auto">
            <a:xfrm>
              <a:off x="1603" y="2212"/>
              <a:ext cx="176" cy="328"/>
            </a:xfrm>
            <a:custGeom>
              <a:avLst/>
              <a:gdLst>
                <a:gd name="T0" fmla="*/ 64 w 176"/>
                <a:gd name="T1" fmla="*/ 0 h 328"/>
                <a:gd name="T2" fmla="*/ 2 w 176"/>
                <a:gd name="T3" fmla="*/ 46 h 328"/>
                <a:gd name="T4" fmla="*/ 10 w 176"/>
                <a:gd name="T5" fmla="*/ 207 h 328"/>
                <a:gd name="T6" fmla="*/ 33 w 176"/>
                <a:gd name="T7" fmla="*/ 215 h 328"/>
                <a:gd name="T8" fmla="*/ 64 w 176"/>
                <a:gd name="T9" fmla="*/ 253 h 328"/>
                <a:gd name="T10" fmla="*/ 110 w 176"/>
                <a:gd name="T11" fmla="*/ 322 h 328"/>
                <a:gd name="T12" fmla="*/ 148 w 176"/>
                <a:gd name="T13" fmla="*/ 315 h 328"/>
                <a:gd name="T14" fmla="*/ 117 w 176"/>
                <a:gd name="T15" fmla="*/ 176 h 328"/>
                <a:gd name="T16" fmla="*/ 125 w 176"/>
                <a:gd name="T17" fmla="*/ 61 h 328"/>
                <a:gd name="T18" fmla="*/ 64 w 176"/>
                <a:gd name="T19" fmla="*/ 0 h 32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76"/>
                <a:gd name="T31" fmla="*/ 0 h 328"/>
                <a:gd name="T32" fmla="*/ 176 w 176"/>
                <a:gd name="T33" fmla="*/ 328 h 32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76" h="328">
                  <a:moveTo>
                    <a:pt x="64" y="0"/>
                  </a:moveTo>
                  <a:cubicBezTo>
                    <a:pt x="37" y="18"/>
                    <a:pt x="20" y="18"/>
                    <a:pt x="2" y="46"/>
                  </a:cubicBezTo>
                  <a:cubicBezTo>
                    <a:pt x="5" y="100"/>
                    <a:pt x="0" y="154"/>
                    <a:pt x="10" y="207"/>
                  </a:cubicBezTo>
                  <a:cubicBezTo>
                    <a:pt x="11" y="215"/>
                    <a:pt x="27" y="210"/>
                    <a:pt x="33" y="215"/>
                  </a:cubicBezTo>
                  <a:cubicBezTo>
                    <a:pt x="46" y="225"/>
                    <a:pt x="52" y="242"/>
                    <a:pt x="64" y="253"/>
                  </a:cubicBezTo>
                  <a:cubicBezTo>
                    <a:pt x="72" y="288"/>
                    <a:pt x="74" y="311"/>
                    <a:pt x="110" y="322"/>
                  </a:cubicBezTo>
                  <a:cubicBezTo>
                    <a:pt x="123" y="320"/>
                    <a:pt x="145" y="328"/>
                    <a:pt x="148" y="315"/>
                  </a:cubicBezTo>
                  <a:cubicBezTo>
                    <a:pt x="176" y="188"/>
                    <a:pt x="175" y="196"/>
                    <a:pt x="117" y="176"/>
                  </a:cubicBezTo>
                  <a:cubicBezTo>
                    <a:pt x="90" y="135"/>
                    <a:pt x="90" y="98"/>
                    <a:pt x="125" y="61"/>
                  </a:cubicBezTo>
                  <a:cubicBezTo>
                    <a:pt x="100" y="45"/>
                    <a:pt x="84" y="22"/>
                    <a:pt x="64" y="0"/>
                  </a:cubicBezTo>
                  <a:close/>
                </a:path>
              </a:pathLst>
            </a:custGeom>
            <a:solidFill>
              <a:srgbClr val="0000FF">
                <a:alpha val="59999"/>
              </a:srgbClr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5130" name="Freeform 17"/>
            <p:cNvSpPr>
              <a:spLocks/>
            </p:cNvSpPr>
            <p:nvPr/>
          </p:nvSpPr>
          <p:spPr bwMode="auto">
            <a:xfrm>
              <a:off x="1882" y="2573"/>
              <a:ext cx="146" cy="157"/>
            </a:xfrm>
            <a:custGeom>
              <a:avLst/>
              <a:gdLst>
                <a:gd name="T0" fmla="*/ 0 w 146"/>
                <a:gd name="T1" fmla="*/ 77 h 157"/>
                <a:gd name="T2" fmla="*/ 23 w 146"/>
                <a:gd name="T3" fmla="*/ 92 h 157"/>
                <a:gd name="T4" fmla="*/ 46 w 146"/>
                <a:gd name="T5" fmla="*/ 100 h 157"/>
                <a:gd name="T6" fmla="*/ 61 w 146"/>
                <a:gd name="T7" fmla="*/ 153 h 157"/>
                <a:gd name="T8" fmla="*/ 122 w 146"/>
                <a:gd name="T9" fmla="*/ 146 h 157"/>
                <a:gd name="T10" fmla="*/ 130 w 146"/>
                <a:gd name="T11" fmla="*/ 107 h 157"/>
                <a:gd name="T12" fmla="*/ 146 w 146"/>
                <a:gd name="T13" fmla="*/ 77 h 157"/>
                <a:gd name="T14" fmla="*/ 53 w 146"/>
                <a:gd name="T15" fmla="*/ 0 h 157"/>
                <a:gd name="T16" fmla="*/ 15 w 146"/>
                <a:gd name="T17" fmla="*/ 69 h 157"/>
                <a:gd name="T18" fmla="*/ 0 w 146"/>
                <a:gd name="T19" fmla="*/ 77 h 15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46"/>
                <a:gd name="T31" fmla="*/ 0 h 157"/>
                <a:gd name="T32" fmla="*/ 146 w 146"/>
                <a:gd name="T33" fmla="*/ 157 h 15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46" h="157">
                  <a:moveTo>
                    <a:pt x="0" y="77"/>
                  </a:moveTo>
                  <a:cubicBezTo>
                    <a:pt x="8" y="82"/>
                    <a:pt x="15" y="88"/>
                    <a:pt x="23" y="92"/>
                  </a:cubicBezTo>
                  <a:cubicBezTo>
                    <a:pt x="30" y="96"/>
                    <a:pt x="40" y="94"/>
                    <a:pt x="46" y="100"/>
                  </a:cubicBezTo>
                  <a:cubicBezTo>
                    <a:pt x="59" y="113"/>
                    <a:pt x="56" y="135"/>
                    <a:pt x="61" y="153"/>
                  </a:cubicBezTo>
                  <a:cubicBezTo>
                    <a:pt x="81" y="151"/>
                    <a:pt x="105" y="157"/>
                    <a:pt x="122" y="146"/>
                  </a:cubicBezTo>
                  <a:cubicBezTo>
                    <a:pt x="133" y="139"/>
                    <a:pt x="126" y="120"/>
                    <a:pt x="130" y="107"/>
                  </a:cubicBezTo>
                  <a:cubicBezTo>
                    <a:pt x="134" y="96"/>
                    <a:pt x="141" y="87"/>
                    <a:pt x="146" y="77"/>
                  </a:cubicBezTo>
                  <a:cubicBezTo>
                    <a:pt x="90" y="58"/>
                    <a:pt x="74" y="60"/>
                    <a:pt x="53" y="0"/>
                  </a:cubicBezTo>
                  <a:cubicBezTo>
                    <a:pt x="14" y="12"/>
                    <a:pt x="23" y="30"/>
                    <a:pt x="15" y="69"/>
                  </a:cubicBezTo>
                  <a:cubicBezTo>
                    <a:pt x="4" y="36"/>
                    <a:pt x="9" y="38"/>
                    <a:pt x="0" y="77"/>
                  </a:cubicBezTo>
                  <a:close/>
                </a:path>
              </a:pathLst>
            </a:custGeom>
            <a:solidFill>
              <a:srgbClr val="0000FF">
                <a:alpha val="59999"/>
              </a:srgbClr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5131" name="Freeform 18"/>
            <p:cNvSpPr>
              <a:spLocks/>
            </p:cNvSpPr>
            <p:nvPr/>
          </p:nvSpPr>
          <p:spPr bwMode="auto">
            <a:xfrm>
              <a:off x="3234" y="2342"/>
              <a:ext cx="191" cy="196"/>
            </a:xfrm>
            <a:custGeom>
              <a:avLst/>
              <a:gdLst>
                <a:gd name="T0" fmla="*/ 38 w 191"/>
                <a:gd name="T1" fmla="*/ 77 h 196"/>
                <a:gd name="T2" fmla="*/ 7 w 191"/>
                <a:gd name="T3" fmla="*/ 139 h 196"/>
                <a:gd name="T4" fmla="*/ 15 w 191"/>
                <a:gd name="T5" fmla="*/ 185 h 196"/>
                <a:gd name="T6" fmla="*/ 114 w 191"/>
                <a:gd name="T7" fmla="*/ 177 h 196"/>
                <a:gd name="T8" fmla="*/ 161 w 191"/>
                <a:gd name="T9" fmla="*/ 162 h 196"/>
                <a:gd name="T10" fmla="*/ 191 w 191"/>
                <a:gd name="T11" fmla="*/ 46 h 196"/>
                <a:gd name="T12" fmla="*/ 122 w 191"/>
                <a:gd name="T13" fmla="*/ 0 h 196"/>
                <a:gd name="T14" fmla="*/ 91 w 191"/>
                <a:gd name="T15" fmla="*/ 100 h 196"/>
                <a:gd name="T16" fmla="*/ 68 w 191"/>
                <a:gd name="T17" fmla="*/ 85 h 196"/>
                <a:gd name="T18" fmla="*/ 38 w 191"/>
                <a:gd name="T19" fmla="*/ 77 h 19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91"/>
                <a:gd name="T31" fmla="*/ 0 h 196"/>
                <a:gd name="T32" fmla="*/ 191 w 191"/>
                <a:gd name="T33" fmla="*/ 196 h 19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91" h="196">
                  <a:moveTo>
                    <a:pt x="38" y="77"/>
                  </a:moveTo>
                  <a:cubicBezTo>
                    <a:pt x="29" y="102"/>
                    <a:pt x="16" y="114"/>
                    <a:pt x="7" y="139"/>
                  </a:cubicBezTo>
                  <a:cubicBezTo>
                    <a:pt x="10" y="154"/>
                    <a:pt x="0" y="180"/>
                    <a:pt x="15" y="185"/>
                  </a:cubicBezTo>
                  <a:cubicBezTo>
                    <a:pt x="46" y="196"/>
                    <a:pt x="81" y="182"/>
                    <a:pt x="114" y="177"/>
                  </a:cubicBezTo>
                  <a:cubicBezTo>
                    <a:pt x="130" y="174"/>
                    <a:pt x="161" y="162"/>
                    <a:pt x="161" y="162"/>
                  </a:cubicBezTo>
                  <a:cubicBezTo>
                    <a:pt x="170" y="123"/>
                    <a:pt x="180" y="84"/>
                    <a:pt x="191" y="46"/>
                  </a:cubicBezTo>
                  <a:cubicBezTo>
                    <a:pt x="166" y="30"/>
                    <a:pt x="151" y="10"/>
                    <a:pt x="122" y="0"/>
                  </a:cubicBezTo>
                  <a:cubicBezTo>
                    <a:pt x="82" y="43"/>
                    <a:pt x="146" y="64"/>
                    <a:pt x="91" y="100"/>
                  </a:cubicBezTo>
                  <a:cubicBezTo>
                    <a:pt x="83" y="95"/>
                    <a:pt x="75" y="91"/>
                    <a:pt x="68" y="85"/>
                  </a:cubicBezTo>
                  <a:cubicBezTo>
                    <a:pt x="40" y="61"/>
                    <a:pt x="50" y="50"/>
                    <a:pt x="38" y="77"/>
                  </a:cubicBezTo>
                  <a:close/>
                </a:path>
              </a:pathLst>
            </a:custGeom>
            <a:solidFill>
              <a:srgbClr val="0000FF">
                <a:alpha val="59999"/>
              </a:srgbClr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5132" name="Freeform 19"/>
            <p:cNvSpPr>
              <a:spLocks/>
            </p:cNvSpPr>
            <p:nvPr/>
          </p:nvSpPr>
          <p:spPr bwMode="auto">
            <a:xfrm>
              <a:off x="3380" y="2404"/>
              <a:ext cx="159" cy="338"/>
            </a:xfrm>
            <a:custGeom>
              <a:avLst/>
              <a:gdLst>
                <a:gd name="T0" fmla="*/ 60 w 159"/>
                <a:gd name="T1" fmla="*/ 4 h 338"/>
                <a:gd name="T2" fmla="*/ 88 w 159"/>
                <a:gd name="T3" fmla="*/ 68 h 338"/>
                <a:gd name="T4" fmla="*/ 84 w 159"/>
                <a:gd name="T5" fmla="*/ 116 h 338"/>
                <a:gd name="T6" fmla="*/ 40 w 159"/>
                <a:gd name="T7" fmla="*/ 112 h 338"/>
                <a:gd name="T8" fmla="*/ 24 w 159"/>
                <a:gd name="T9" fmla="*/ 88 h 338"/>
                <a:gd name="T10" fmla="*/ 16 w 159"/>
                <a:gd name="T11" fmla="*/ 188 h 338"/>
                <a:gd name="T12" fmla="*/ 0 w 159"/>
                <a:gd name="T13" fmla="*/ 212 h 338"/>
                <a:gd name="T14" fmla="*/ 16 w 159"/>
                <a:gd name="T15" fmla="*/ 268 h 338"/>
                <a:gd name="T16" fmla="*/ 52 w 159"/>
                <a:gd name="T17" fmla="*/ 288 h 338"/>
                <a:gd name="T18" fmla="*/ 72 w 159"/>
                <a:gd name="T19" fmla="*/ 260 h 338"/>
                <a:gd name="T20" fmla="*/ 68 w 159"/>
                <a:gd name="T21" fmla="*/ 196 h 338"/>
                <a:gd name="T22" fmla="*/ 68 w 159"/>
                <a:gd name="T23" fmla="*/ 168 h 338"/>
                <a:gd name="T24" fmla="*/ 104 w 159"/>
                <a:gd name="T25" fmla="*/ 156 h 338"/>
                <a:gd name="T26" fmla="*/ 116 w 159"/>
                <a:gd name="T27" fmla="*/ 152 h 338"/>
                <a:gd name="T28" fmla="*/ 140 w 159"/>
                <a:gd name="T29" fmla="*/ 116 h 338"/>
                <a:gd name="T30" fmla="*/ 128 w 159"/>
                <a:gd name="T31" fmla="*/ 0 h 338"/>
                <a:gd name="T32" fmla="*/ 64 w 159"/>
                <a:gd name="T33" fmla="*/ 8 h 338"/>
                <a:gd name="T34" fmla="*/ 60 w 159"/>
                <a:gd name="T35" fmla="*/ 20 h 338"/>
                <a:gd name="T36" fmla="*/ 60 w 159"/>
                <a:gd name="T37" fmla="*/ 4 h 33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59"/>
                <a:gd name="T58" fmla="*/ 0 h 338"/>
                <a:gd name="T59" fmla="*/ 159 w 159"/>
                <a:gd name="T60" fmla="*/ 338 h 33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59" h="338">
                  <a:moveTo>
                    <a:pt x="60" y="4"/>
                  </a:moveTo>
                  <a:cubicBezTo>
                    <a:pt x="72" y="22"/>
                    <a:pt x="81" y="47"/>
                    <a:pt x="88" y="68"/>
                  </a:cubicBezTo>
                  <a:cubicBezTo>
                    <a:pt x="87" y="84"/>
                    <a:pt x="96" y="105"/>
                    <a:pt x="84" y="116"/>
                  </a:cubicBezTo>
                  <a:cubicBezTo>
                    <a:pt x="73" y="126"/>
                    <a:pt x="53" y="118"/>
                    <a:pt x="40" y="112"/>
                  </a:cubicBezTo>
                  <a:cubicBezTo>
                    <a:pt x="31" y="108"/>
                    <a:pt x="24" y="88"/>
                    <a:pt x="24" y="88"/>
                  </a:cubicBezTo>
                  <a:cubicBezTo>
                    <a:pt x="9" y="110"/>
                    <a:pt x="20" y="167"/>
                    <a:pt x="16" y="188"/>
                  </a:cubicBezTo>
                  <a:cubicBezTo>
                    <a:pt x="14" y="197"/>
                    <a:pt x="0" y="212"/>
                    <a:pt x="0" y="212"/>
                  </a:cubicBezTo>
                  <a:cubicBezTo>
                    <a:pt x="3" y="238"/>
                    <a:pt x="3" y="248"/>
                    <a:pt x="16" y="268"/>
                  </a:cubicBezTo>
                  <a:cubicBezTo>
                    <a:pt x="22" y="338"/>
                    <a:pt x="19" y="310"/>
                    <a:pt x="52" y="288"/>
                  </a:cubicBezTo>
                  <a:cubicBezTo>
                    <a:pt x="58" y="270"/>
                    <a:pt x="66" y="278"/>
                    <a:pt x="72" y="260"/>
                  </a:cubicBezTo>
                  <a:cubicBezTo>
                    <a:pt x="71" y="239"/>
                    <a:pt x="70" y="217"/>
                    <a:pt x="68" y="196"/>
                  </a:cubicBezTo>
                  <a:cubicBezTo>
                    <a:pt x="67" y="187"/>
                    <a:pt x="57" y="178"/>
                    <a:pt x="68" y="168"/>
                  </a:cubicBezTo>
                  <a:cubicBezTo>
                    <a:pt x="68" y="168"/>
                    <a:pt x="98" y="158"/>
                    <a:pt x="104" y="156"/>
                  </a:cubicBezTo>
                  <a:cubicBezTo>
                    <a:pt x="108" y="155"/>
                    <a:pt x="116" y="152"/>
                    <a:pt x="116" y="152"/>
                  </a:cubicBezTo>
                  <a:cubicBezTo>
                    <a:pt x="128" y="140"/>
                    <a:pt x="135" y="132"/>
                    <a:pt x="140" y="116"/>
                  </a:cubicBezTo>
                  <a:cubicBezTo>
                    <a:pt x="141" y="102"/>
                    <a:pt x="159" y="10"/>
                    <a:pt x="128" y="0"/>
                  </a:cubicBezTo>
                  <a:cubicBezTo>
                    <a:pt x="107" y="3"/>
                    <a:pt x="85" y="5"/>
                    <a:pt x="64" y="8"/>
                  </a:cubicBezTo>
                  <a:cubicBezTo>
                    <a:pt x="60" y="9"/>
                    <a:pt x="63" y="23"/>
                    <a:pt x="60" y="20"/>
                  </a:cubicBezTo>
                  <a:cubicBezTo>
                    <a:pt x="56" y="16"/>
                    <a:pt x="60" y="9"/>
                    <a:pt x="60" y="4"/>
                  </a:cubicBezTo>
                  <a:close/>
                </a:path>
              </a:pathLst>
            </a:custGeom>
            <a:solidFill>
              <a:srgbClr val="0000FF">
                <a:alpha val="59999"/>
              </a:srgbClr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5133" name="Freeform 20"/>
            <p:cNvSpPr>
              <a:spLocks/>
            </p:cNvSpPr>
            <p:nvPr/>
          </p:nvSpPr>
          <p:spPr bwMode="auto">
            <a:xfrm>
              <a:off x="3425" y="2081"/>
              <a:ext cx="122" cy="203"/>
            </a:xfrm>
            <a:custGeom>
              <a:avLst/>
              <a:gdLst>
                <a:gd name="T0" fmla="*/ 19 w 122"/>
                <a:gd name="T1" fmla="*/ 43 h 203"/>
                <a:gd name="T2" fmla="*/ 47 w 122"/>
                <a:gd name="T3" fmla="*/ 147 h 203"/>
                <a:gd name="T4" fmla="*/ 87 w 122"/>
                <a:gd name="T5" fmla="*/ 203 h 203"/>
                <a:gd name="T6" fmla="*/ 103 w 122"/>
                <a:gd name="T7" fmla="*/ 147 h 203"/>
                <a:gd name="T8" fmla="*/ 63 w 122"/>
                <a:gd name="T9" fmla="*/ 43 h 203"/>
                <a:gd name="T10" fmla="*/ 39 w 122"/>
                <a:gd name="T11" fmla="*/ 71 h 203"/>
                <a:gd name="T12" fmla="*/ 19 w 122"/>
                <a:gd name="T13" fmla="*/ 43 h 20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22"/>
                <a:gd name="T22" fmla="*/ 0 h 203"/>
                <a:gd name="T23" fmla="*/ 122 w 122"/>
                <a:gd name="T24" fmla="*/ 203 h 20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22" h="203">
                  <a:moveTo>
                    <a:pt x="19" y="43"/>
                  </a:moveTo>
                  <a:cubicBezTo>
                    <a:pt x="24" y="165"/>
                    <a:pt x="0" y="115"/>
                    <a:pt x="47" y="147"/>
                  </a:cubicBezTo>
                  <a:cubicBezTo>
                    <a:pt x="57" y="176"/>
                    <a:pt x="65" y="181"/>
                    <a:pt x="87" y="203"/>
                  </a:cubicBezTo>
                  <a:cubicBezTo>
                    <a:pt x="99" y="185"/>
                    <a:pt x="96" y="167"/>
                    <a:pt x="103" y="147"/>
                  </a:cubicBezTo>
                  <a:cubicBezTo>
                    <a:pt x="97" y="0"/>
                    <a:pt x="122" y="82"/>
                    <a:pt x="63" y="43"/>
                  </a:cubicBezTo>
                  <a:cubicBezTo>
                    <a:pt x="40" y="9"/>
                    <a:pt x="43" y="22"/>
                    <a:pt x="39" y="71"/>
                  </a:cubicBezTo>
                  <a:cubicBezTo>
                    <a:pt x="27" y="63"/>
                    <a:pt x="19" y="58"/>
                    <a:pt x="19" y="43"/>
                  </a:cubicBezTo>
                  <a:close/>
                </a:path>
              </a:pathLst>
            </a:custGeom>
            <a:solidFill>
              <a:srgbClr val="0000FF">
                <a:alpha val="59999"/>
              </a:srgbClr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5134" name="Freeform 21"/>
            <p:cNvSpPr>
              <a:spLocks/>
            </p:cNvSpPr>
            <p:nvPr/>
          </p:nvSpPr>
          <p:spPr bwMode="auto">
            <a:xfrm>
              <a:off x="2677" y="1453"/>
              <a:ext cx="481" cy="579"/>
            </a:xfrm>
            <a:custGeom>
              <a:avLst/>
              <a:gdLst>
                <a:gd name="T0" fmla="*/ 15 w 481"/>
                <a:gd name="T1" fmla="*/ 439 h 579"/>
                <a:gd name="T2" fmla="*/ 107 w 481"/>
                <a:gd name="T3" fmla="*/ 435 h 579"/>
                <a:gd name="T4" fmla="*/ 103 w 481"/>
                <a:gd name="T5" fmla="*/ 227 h 579"/>
                <a:gd name="T6" fmla="*/ 67 w 481"/>
                <a:gd name="T7" fmla="*/ 203 h 579"/>
                <a:gd name="T8" fmla="*/ 127 w 481"/>
                <a:gd name="T9" fmla="*/ 155 h 579"/>
                <a:gd name="T10" fmla="*/ 143 w 481"/>
                <a:gd name="T11" fmla="*/ 119 h 579"/>
                <a:gd name="T12" fmla="*/ 171 w 481"/>
                <a:gd name="T13" fmla="*/ 55 h 579"/>
                <a:gd name="T14" fmla="*/ 203 w 481"/>
                <a:gd name="T15" fmla="*/ 3 h 579"/>
                <a:gd name="T16" fmla="*/ 343 w 481"/>
                <a:gd name="T17" fmla="*/ 7 h 579"/>
                <a:gd name="T18" fmla="*/ 339 w 481"/>
                <a:gd name="T19" fmla="*/ 23 h 579"/>
                <a:gd name="T20" fmla="*/ 311 w 481"/>
                <a:gd name="T21" fmla="*/ 31 h 579"/>
                <a:gd name="T22" fmla="*/ 311 w 481"/>
                <a:gd name="T23" fmla="*/ 83 h 579"/>
                <a:gd name="T24" fmla="*/ 335 w 481"/>
                <a:gd name="T25" fmla="*/ 99 h 579"/>
                <a:gd name="T26" fmla="*/ 347 w 481"/>
                <a:gd name="T27" fmla="*/ 207 h 579"/>
                <a:gd name="T28" fmla="*/ 355 w 481"/>
                <a:gd name="T29" fmla="*/ 231 h 579"/>
                <a:gd name="T30" fmla="*/ 423 w 481"/>
                <a:gd name="T31" fmla="*/ 283 h 579"/>
                <a:gd name="T32" fmla="*/ 423 w 481"/>
                <a:gd name="T33" fmla="*/ 431 h 579"/>
                <a:gd name="T34" fmla="*/ 403 w 481"/>
                <a:gd name="T35" fmla="*/ 483 h 579"/>
                <a:gd name="T36" fmla="*/ 267 w 481"/>
                <a:gd name="T37" fmla="*/ 483 h 579"/>
                <a:gd name="T38" fmla="*/ 263 w 481"/>
                <a:gd name="T39" fmla="*/ 535 h 579"/>
                <a:gd name="T40" fmla="*/ 227 w 481"/>
                <a:gd name="T41" fmla="*/ 551 h 579"/>
                <a:gd name="T42" fmla="*/ 219 w 481"/>
                <a:gd name="T43" fmla="*/ 563 h 579"/>
                <a:gd name="T44" fmla="*/ 223 w 481"/>
                <a:gd name="T45" fmla="*/ 575 h 579"/>
                <a:gd name="T46" fmla="*/ 227 w 481"/>
                <a:gd name="T47" fmla="*/ 507 h 579"/>
                <a:gd name="T48" fmla="*/ 207 w 481"/>
                <a:gd name="T49" fmla="*/ 467 h 579"/>
                <a:gd name="T50" fmla="*/ 139 w 481"/>
                <a:gd name="T51" fmla="*/ 463 h 579"/>
                <a:gd name="T52" fmla="*/ 115 w 481"/>
                <a:gd name="T53" fmla="*/ 491 h 579"/>
                <a:gd name="T54" fmla="*/ 71 w 481"/>
                <a:gd name="T55" fmla="*/ 519 h 579"/>
                <a:gd name="T56" fmla="*/ 27 w 481"/>
                <a:gd name="T57" fmla="*/ 483 h 579"/>
                <a:gd name="T58" fmla="*/ 15 w 481"/>
                <a:gd name="T59" fmla="*/ 439 h 579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481"/>
                <a:gd name="T91" fmla="*/ 0 h 579"/>
                <a:gd name="T92" fmla="*/ 481 w 481"/>
                <a:gd name="T93" fmla="*/ 579 h 579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481" h="579">
                  <a:moveTo>
                    <a:pt x="15" y="439"/>
                  </a:moveTo>
                  <a:cubicBezTo>
                    <a:pt x="46" y="438"/>
                    <a:pt x="95" y="463"/>
                    <a:pt x="107" y="435"/>
                  </a:cubicBezTo>
                  <a:cubicBezTo>
                    <a:pt x="134" y="371"/>
                    <a:pt x="112" y="296"/>
                    <a:pt x="103" y="227"/>
                  </a:cubicBezTo>
                  <a:cubicBezTo>
                    <a:pt x="101" y="213"/>
                    <a:pt x="67" y="203"/>
                    <a:pt x="67" y="203"/>
                  </a:cubicBezTo>
                  <a:cubicBezTo>
                    <a:pt x="35" y="155"/>
                    <a:pt x="99" y="158"/>
                    <a:pt x="127" y="155"/>
                  </a:cubicBezTo>
                  <a:cubicBezTo>
                    <a:pt x="131" y="142"/>
                    <a:pt x="139" y="132"/>
                    <a:pt x="143" y="119"/>
                  </a:cubicBezTo>
                  <a:cubicBezTo>
                    <a:pt x="147" y="90"/>
                    <a:pt x="146" y="72"/>
                    <a:pt x="171" y="55"/>
                  </a:cubicBezTo>
                  <a:cubicBezTo>
                    <a:pt x="184" y="35"/>
                    <a:pt x="180" y="11"/>
                    <a:pt x="203" y="3"/>
                  </a:cubicBezTo>
                  <a:cubicBezTo>
                    <a:pt x="250" y="4"/>
                    <a:pt x="297" y="0"/>
                    <a:pt x="343" y="7"/>
                  </a:cubicBezTo>
                  <a:cubicBezTo>
                    <a:pt x="348" y="8"/>
                    <a:pt x="342" y="19"/>
                    <a:pt x="339" y="23"/>
                  </a:cubicBezTo>
                  <a:cubicBezTo>
                    <a:pt x="333" y="31"/>
                    <a:pt x="320" y="29"/>
                    <a:pt x="311" y="31"/>
                  </a:cubicBezTo>
                  <a:cubicBezTo>
                    <a:pt x="305" y="49"/>
                    <a:pt x="300" y="60"/>
                    <a:pt x="311" y="83"/>
                  </a:cubicBezTo>
                  <a:cubicBezTo>
                    <a:pt x="315" y="92"/>
                    <a:pt x="335" y="99"/>
                    <a:pt x="335" y="99"/>
                  </a:cubicBezTo>
                  <a:cubicBezTo>
                    <a:pt x="338" y="132"/>
                    <a:pt x="342" y="174"/>
                    <a:pt x="347" y="207"/>
                  </a:cubicBezTo>
                  <a:cubicBezTo>
                    <a:pt x="348" y="215"/>
                    <a:pt x="355" y="231"/>
                    <a:pt x="355" y="231"/>
                  </a:cubicBezTo>
                  <a:cubicBezTo>
                    <a:pt x="363" y="288"/>
                    <a:pt x="351" y="278"/>
                    <a:pt x="423" y="283"/>
                  </a:cubicBezTo>
                  <a:cubicBezTo>
                    <a:pt x="481" y="302"/>
                    <a:pt x="469" y="401"/>
                    <a:pt x="423" y="431"/>
                  </a:cubicBezTo>
                  <a:cubicBezTo>
                    <a:pt x="416" y="452"/>
                    <a:pt x="427" y="475"/>
                    <a:pt x="403" y="483"/>
                  </a:cubicBezTo>
                  <a:cubicBezTo>
                    <a:pt x="390" y="482"/>
                    <a:pt x="280" y="473"/>
                    <a:pt x="267" y="483"/>
                  </a:cubicBezTo>
                  <a:cubicBezTo>
                    <a:pt x="253" y="494"/>
                    <a:pt x="268" y="518"/>
                    <a:pt x="263" y="535"/>
                  </a:cubicBezTo>
                  <a:cubicBezTo>
                    <a:pt x="262" y="538"/>
                    <a:pt x="231" y="550"/>
                    <a:pt x="227" y="551"/>
                  </a:cubicBezTo>
                  <a:cubicBezTo>
                    <a:pt x="224" y="555"/>
                    <a:pt x="220" y="558"/>
                    <a:pt x="219" y="563"/>
                  </a:cubicBezTo>
                  <a:cubicBezTo>
                    <a:pt x="218" y="567"/>
                    <a:pt x="222" y="579"/>
                    <a:pt x="223" y="575"/>
                  </a:cubicBezTo>
                  <a:cubicBezTo>
                    <a:pt x="226" y="553"/>
                    <a:pt x="226" y="530"/>
                    <a:pt x="227" y="507"/>
                  </a:cubicBezTo>
                  <a:cubicBezTo>
                    <a:pt x="223" y="487"/>
                    <a:pt x="224" y="478"/>
                    <a:pt x="207" y="467"/>
                  </a:cubicBezTo>
                  <a:cubicBezTo>
                    <a:pt x="191" y="442"/>
                    <a:pt x="164" y="455"/>
                    <a:pt x="139" y="463"/>
                  </a:cubicBezTo>
                  <a:cubicBezTo>
                    <a:pt x="129" y="478"/>
                    <a:pt x="121" y="474"/>
                    <a:pt x="115" y="491"/>
                  </a:cubicBezTo>
                  <a:cubicBezTo>
                    <a:pt x="110" y="537"/>
                    <a:pt x="116" y="549"/>
                    <a:pt x="71" y="519"/>
                  </a:cubicBezTo>
                  <a:cubicBezTo>
                    <a:pt x="63" y="496"/>
                    <a:pt x="47" y="493"/>
                    <a:pt x="27" y="483"/>
                  </a:cubicBezTo>
                  <a:cubicBezTo>
                    <a:pt x="17" y="467"/>
                    <a:pt x="0" y="454"/>
                    <a:pt x="15" y="439"/>
                  </a:cubicBezTo>
                  <a:close/>
                </a:path>
              </a:pathLst>
            </a:custGeom>
            <a:solidFill>
              <a:srgbClr val="0000FF">
                <a:alpha val="59999"/>
              </a:srgbClr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5135" name="Freeform 22"/>
            <p:cNvSpPr>
              <a:spLocks/>
            </p:cNvSpPr>
            <p:nvPr/>
          </p:nvSpPr>
          <p:spPr bwMode="auto">
            <a:xfrm>
              <a:off x="3255" y="1568"/>
              <a:ext cx="205" cy="211"/>
            </a:xfrm>
            <a:custGeom>
              <a:avLst/>
              <a:gdLst>
                <a:gd name="T0" fmla="*/ 25 w 205"/>
                <a:gd name="T1" fmla="*/ 8 h 211"/>
                <a:gd name="T2" fmla="*/ 21 w 205"/>
                <a:gd name="T3" fmla="*/ 108 h 211"/>
                <a:gd name="T4" fmla="*/ 13 w 205"/>
                <a:gd name="T5" fmla="*/ 132 h 211"/>
                <a:gd name="T6" fmla="*/ 17 w 205"/>
                <a:gd name="T7" fmla="*/ 196 h 211"/>
                <a:gd name="T8" fmla="*/ 89 w 205"/>
                <a:gd name="T9" fmla="*/ 192 h 211"/>
                <a:gd name="T10" fmla="*/ 173 w 205"/>
                <a:gd name="T11" fmla="*/ 188 h 211"/>
                <a:gd name="T12" fmla="*/ 205 w 205"/>
                <a:gd name="T13" fmla="*/ 168 h 211"/>
                <a:gd name="T14" fmla="*/ 165 w 205"/>
                <a:gd name="T15" fmla="*/ 120 h 211"/>
                <a:gd name="T16" fmla="*/ 153 w 205"/>
                <a:gd name="T17" fmla="*/ 96 h 211"/>
                <a:gd name="T18" fmla="*/ 137 w 205"/>
                <a:gd name="T19" fmla="*/ 8 h 211"/>
                <a:gd name="T20" fmla="*/ 81 w 205"/>
                <a:gd name="T21" fmla="*/ 24 h 211"/>
                <a:gd name="T22" fmla="*/ 37 w 205"/>
                <a:gd name="T23" fmla="*/ 0 h 211"/>
                <a:gd name="T24" fmla="*/ 25 w 205"/>
                <a:gd name="T25" fmla="*/ 8 h 21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05"/>
                <a:gd name="T40" fmla="*/ 0 h 211"/>
                <a:gd name="T41" fmla="*/ 205 w 205"/>
                <a:gd name="T42" fmla="*/ 211 h 21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05" h="211">
                  <a:moveTo>
                    <a:pt x="25" y="8"/>
                  </a:moveTo>
                  <a:cubicBezTo>
                    <a:pt x="24" y="41"/>
                    <a:pt x="24" y="75"/>
                    <a:pt x="21" y="108"/>
                  </a:cubicBezTo>
                  <a:cubicBezTo>
                    <a:pt x="20" y="116"/>
                    <a:pt x="13" y="132"/>
                    <a:pt x="13" y="132"/>
                  </a:cubicBezTo>
                  <a:cubicBezTo>
                    <a:pt x="14" y="153"/>
                    <a:pt x="0" y="183"/>
                    <a:pt x="17" y="196"/>
                  </a:cubicBezTo>
                  <a:cubicBezTo>
                    <a:pt x="36" y="211"/>
                    <a:pt x="65" y="193"/>
                    <a:pt x="89" y="192"/>
                  </a:cubicBezTo>
                  <a:cubicBezTo>
                    <a:pt x="117" y="191"/>
                    <a:pt x="145" y="189"/>
                    <a:pt x="173" y="188"/>
                  </a:cubicBezTo>
                  <a:cubicBezTo>
                    <a:pt x="202" y="178"/>
                    <a:pt x="192" y="187"/>
                    <a:pt x="205" y="168"/>
                  </a:cubicBezTo>
                  <a:cubicBezTo>
                    <a:pt x="194" y="151"/>
                    <a:pt x="179" y="134"/>
                    <a:pt x="165" y="120"/>
                  </a:cubicBezTo>
                  <a:cubicBezTo>
                    <a:pt x="162" y="112"/>
                    <a:pt x="154" y="105"/>
                    <a:pt x="153" y="96"/>
                  </a:cubicBezTo>
                  <a:cubicBezTo>
                    <a:pt x="141" y="6"/>
                    <a:pt x="173" y="32"/>
                    <a:pt x="137" y="8"/>
                  </a:cubicBezTo>
                  <a:cubicBezTo>
                    <a:pt x="111" y="11"/>
                    <a:pt x="101" y="11"/>
                    <a:pt x="81" y="24"/>
                  </a:cubicBezTo>
                  <a:cubicBezTo>
                    <a:pt x="63" y="15"/>
                    <a:pt x="51" y="14"/>
                    <a:pt x="37" y="0"/>
                  </a:cubicBezTo>
                  <a:cubicBezTo>
                    <a:pt x="24" y="4"/>
                    <a:pt x="25" y="0"/>
                    <a:pt x="25" y="8"/>
                  </a:cubicBezTo>
                  <a:close/>
                </a:path>
              </a:pathLst>
            </a:custGeom>
            <a:solidFill>
              <a:srgbClr val="0000FF">
                <a:alpha val="59999"/>
              </a:srgbClr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5136" name="Freeform 23"/>
            <p:cNvSpPr>
              <a:spLocks/>
            </p:cNvSpPr>
            <p:nvPr/>
          </p:nvSpPr>
          <p:spPr bwMode="auto">
            <a:xfrm>
              <a:off x="3572" y="1813"/>
              <a:ext cx="166" cy="137"/>
            </a:xfrm>
            <a:custGeom>
              <a:avLst/>
              <a:gdLst>
                <a:gd name="T0" fmla="*/ 0 w 166"/>
                <a:gd name="T1" fmla="*/ 63 h 137"/>
                <a:gd name="T2" fmla="*/ 12 w 166"/>
                <a:gd name="T3" fmla="*/ 135 h 137"/>
                <a:gd name="T4" fmla="*/ 104 w 166"/>
                <a:gd name="T5" fmla="*/ 107 h 137"/>
                <a:gd name="T6" fmla="*/ 160 w 166"/>
                <a:gd name="T7" fmla="*/ 63 h 137"/>
                <a:gd name="T8" fmla="*/ 164 w 166"/>
                <a:gd name="T9" fmla="*/ 51 h 137"/>
                <a:gd name="T10" fmla="*/ 152 w 166"/>
                <a:gd name="T11" fmla="*/ 47 h 137"/>
                <a:gd name="T12" fmla="*/ 124 w 166"/>
                <a:gd name="T13" fmla="*/ 15 h 137"/>
                <a:gd name="T14" fmla="*/ 76 w 166"/>
                <a:gd name="T15" fmla="*/ 27 h 137"/>
                <a:gd name="T16" fmla="*/ 56 w 166"/>
                <a:gd name="T17" fmla="*/ 63 h 137"/>
                <a:gd name="T18" fmla="*/ 24 w 166"/>
                <a:gd name="T19" fmla="*/ 59 h 137"/>
                <a:gd name="T20" fmla="*/ 8 w 166"/>
                <a:gd name="T21" fmla="*/ 51 h 137"/>
                <a:gd name="T22" fmla="*/ 0 w 166"/>
                <a:gd name="T23" fmla="*/ 63 h 13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66"/>
                <a:gd name="T37" fmla="*/ 0 h 137"/>
                <a:gd name="T38" fmla="*/ 166 w 166"/>
                <a:gd name="T39" fmla="*/ 137 h 137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66" h="137">
                  <a:moveTo>
                    <a:pt x="0" y="63"/>
                  </a:moveTo>
                  <a:cubicBezTo>
                    <a:pt x="6" y="87"/>
                    <a:pt x="9" y="110"/>
                    <a:pt x="12" y="135"/>
                  </a:cubicBezTo>
                  <a:cubicBezTo>
                    <a:pt x="59" y="132"/>
                    <a:pt x="74" y="137"/>
                    <a:pt x="104" y="107"/>
                  </a:cubicBezTo>
                  <a:cubicBezTo>
                    <a:pt x="112" y="82"/>
                    <a:pt x="135" y="69"/>
                    <a:pt x="160" y="63"/>
                  </a:cubicBezTo>
                  <a:cubicBezTo>
                    <a:pt x="161" y="59"/>
                    <a:pt x="166" y="55"/>
                    <a:pt x="164" y="51"/>
                  </a:cubicBezTo>
                  <a:cubicBezTo>
                    <a:pt x="162" y="47"/>
                    <a:pt x="155" y="50"/>
                    <a:pt x="152" y="47"/>
                  </a:cubicBezTo>
                  <a:cubicBezTo>
                    <a:pt x="105" y="0"/>
                    <a:pt x="158" y="38"/>
                    <a:pt x="124" y="15"/>
                  </a:cubicBezTo>
                  <a:cubicBezTo>
                    <a:pt x="108" y="20"/>
                    <a:pt x="92" y="23"/>
                    <a:pt x="76" y="27"/>
                  </a:cubicBezTo>
                  <a:cubicBezTo>
                    <a:pt x="48" y="45"/>
                    <a:pt x="84" y="45"/>
                    <a:pt x="56" y="63"/>
                  </a:cubicBezTo>
                  <a:cubicBezTo>
                    <a:pt x="45" y="62"/>
                    <a:pt x="34" y="62"/>
                    <a:pt x="24" y="59"/>
                  </a:cubicBezTo>
                  <a:cubicBezTo>
                    <a:pt x="18" y="58"/>
                    <a:pt x="14" y="50"/>
                    <a:pt x="8" y="51"/>
                  </a:cubicBezTo>
                  <a:cubicBezTo>
                    <a:pt x="3" y="52"/>
                    <a:pt x="3" y="59"/>
                    <a:pt x="0" y="63"/>
                  </a:cubicBezTo>
                  <a:close/>
                </a:path>
              </a:pathLst>
            </a:custGeom>
            <a:solidFill>
              <a:srgbClr val="0000FF">
                <a:alpha val="59999"/>
              </a:srgbClr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5137" name="Freeform 24"/>
            <p:cNvSpPr>
              <a:spLocks/>
            </p:cNvSpPr>
            <p:nvPr/>
          </p:nvSpPr>
          <p:spPr bwMode="auto">
            <a:xfrm>
              <a:off x="596" y="39"/>
              <a:ext cx="1391" cy="1253"/>
            </a:xfrm>
            <a:custGeom>
              <a:avLst/>
              <a:gdLst>
                <a:gd name="T0" fmla="*/ 12 w 1391"/>
                <a:gd name="T1" fmla="*/ 837 h 1253"/>
                <a:gd name="T2" fmla="*/ 88 w 1391"/>
                <a:gd name="T3" fmla="*/ 869 h 1253"/>
                <a:gd name="T4" fmla="*/ 200 w 1391"/>
                <a:gd name="T5" fmla="*/ 1009 h 1253"/>
                <a:gd name="T6" fmla="*/ 276 w 1391"/>
                <a:gd name="T7" fmla="*/ 1125 h 1253"/>
                <a:gd name="T8" fmla="*/ 880 w 1391"/>
                <a:gd name="T9" fmla="*/ 1141 h 1253"/>
                <a:gd name="T10" fmla="*/ 972 w 1391"/>
                <a:gd name="T11" fmla="*/ 1253 h 1253"/>
                <a:gd name="T12" fmla="*/ 1056 w 1391"/>
                <a:gd name="T13" fmla="*/ 1221 h 1253"/>
                <a:gd name="T14" fmla="*/ 1212 w 1391"/>
                <a:gd name="T15" fmla="*/ 1113 h 1253"/>
                <a:gd name="T16" fmla="*/ 1300 w 1391"/>
                <a:gd name="T17" fmla="*/ 1001 h 1253"/>
                <a:gd name="T18" fmla="*/ 1260 w 1391"/>
                <a:gd name="T19" fmla="*/ 873 h 1253"/>
                <a:gd name="T20" fmla="*/ 1124 w 1391"/>
                <a:gd name="T21" fmla="*/ 813 h 1253"/>
                <a:gd name="T22" fmla="*/ 1040 w 1391"/>
                <a:gd name="T23" fmla="*/ 945 h 1253"/>
                <a:gd name="T24" fmla="*/ 948 w 1391"/>
                <a:gd name="T25" fmla="*/ 1045 h 1253"/>
                <a:gd name="T26" fmla="*/ 884 w 1391"/>
                <a:gd name="T27" fmla="*/ 933 h 1253"/>
                <a:gd name="T28" fmla="*/ 764 w 1391"/>
                <a:gd name="T29" fmla="*/ 845 h 1253"/>
                <a:gd name="T30" fmla="*/ 760 w 1391"/>
                <a:gd name="T31" fmla="*/ 769 h 1253"/>
                <a:gd name="T32" fmla="*/ 836 w 1391"/>
                <a:gd name="T33" fmla="*/ 693 h 1253"/>
                <a:gd name="T34" fmla="*/ 968 w 1391"/>
                <a:gd name="T35" fmla="*/ 709 h 1253"/>
                <a:gd name="T36" fmla="*/ 944 w 1391"/>
                <a:gd name="T37" fmla="*/ 541 h 1253"/>
                <a:gd name="T38" fmla="*/ 880 w 1391"/>
                <a:gd name="T39" fmla="*/ 545 h 1253"/>
                <a:gd name="T40" fmla="*/ 864 w 1391"/>
                <a:gd name="T41" fmla="*/ 597 h 1253"/>
                <a:gd name="T42" fmla="*/ 916 w 1391"/>
                <a:gd name="T43" fmla="*/ 505 h 1253"/>
                <a:gd name="T44" fmla="*/ 1032 w 1391"/>
                <a:gd name="T45" fmla="*/ 533 h 1253"/>
                <a:gd name="T46" fmla="*/ 1068 w 1391"/>
                <a:gd name="T47" fmla="*/ 601 h 1253"/>
                <a:gd name="T48" fmla="*/ 1076 w 1391"/>
                <a:gd name="T49" fmla="*/ 657 h 1253"/>
                <a:gd name="T50" fmla="*/ 1152 w 1391"/>
                <a:gd name="T51" fmla="*/ 713 h 1253"/>
                <a:gd name="T52" fmla="*/ 1232 w 1391"/>
                <a:gd name="T53" fmla="*/ 733 h 1253"/>
                <a:gd name="T54" fmla="*/ 1228 w 1391"/>
                <a:gd name="T55" fmla="*/ 617 h 1253"/>
                <a:gd name="T56" fmla="*/ 1164 w 1391"/>
                <a:gd name="T57" fmla="*/ 561 h 1253"/>
                <a:gd name="T58" fmla="*/ 1076 w 1391"/>
                <a:gd name="T59" fmla="*/ 421 h 1253"/>
                <a:gd name="T60" fmla="*/ 968 w 1391"/>
                <a:gd name="T61" fmla="*/ 329 h 1253"/>
                <a:gd name="T62" fmla="*/ 1060 w 1391"/>
                <a:gd name="T63" fmla="*/ 193 h 1253"/>
                <a:gd name="T64" fmla="*/ 1192 w 1391"/>
                <a:gd name="T65" fmla="*/ 89 h 1253"/>
                <a:gd name="T66" fmla="*/ 1104 w 1391"/>
                <a:gd name="T67" fmla="*/ 9 h 1253"/>
                <a:gd name="T68" fmla="*/ 824 w 1391"/>
                <a:gd name="T69" fmla="*/ 33 h 1253"/>
                <a:gd name="T70" fmla="*/ 824 w 1391"/>
                <a:gd name="T71" fmla="*/ 161 h 1253"/>
                <a:gd name="T72" fmla="*/ 884 w 1391"/>
                <a:gd name="T73" fmla="*/ 293 h 1253"/>
                <a:gd name="T74" fmla="*/ 816 w 1391"/>
                <a:gd name="T75" fmla="*/ 349 h 1253"/>
                <a:gd name="T76" fmla="*/ 740 w 1391"/>
                <a:gd name="T77" fmla="*/ 437 h 1253"/>
                <a:gd name="T78" fmla="*/ 660 w 1391"/>
                <a:gd name="T79" fmla="*/ 577 h 1253"/>
                <a:gd name="T80" fmla="*/ 612 w 1391"/>
                <a:gd name="T81" fmla="*/ 481 h 1253"/>
                <a:gd name="T82" fmla="*/ 572 w 1391"/>
                <a:gd name="T83" fmla="*/ 393 h 1253"/>
                <a:gd name="T84" fmla="*/ 500 w 1391"/>
                <a:gd name="T85" fmla="*/ 429 h 1253"/>
                <a:gd name="T86" fmla="*/ 336 w 1391"/>
                <a:gd name="T87" fmla="*/ 357 h 1253"/>
                <a:gd name="T88" fmla="*/ 288 w 1391"/>
                <a:gd name="T89" fmla="*/ 429 h 1253"/>
                <a:gd name="T90" fmla="*/ 452 w 1391"/>
                <a:gd name="T91" fmla="*/ 545 h 1253"/>
                <a:gd name="T92" fmla="*/ 424 w 1391"/>
                <a:gd name="T93" fmla="*/ 585 h 1253"/>
                <a:gd name="T94" fmla="*/ 156 w 1391"/>
                <a:gd name="T95" fmla="*/ 521 h 1253"/>
                <a:gd name="T96" fmla="*/ 0 w 1391"/>
                <a:gd name="T97" fmla="*/ 537 h 1253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391"/>
                <a:gd name="T148" fmla="*/ 0 h 1253"/>
                <a:gd name="T149" fmla="*/ 1391 w 1391"/>
                <a:gd name="T150" fmla="*/ 1253 h 1253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391" h="1253">
                  <a:moveTo>
                    <a:pt x="0" y="537"/>
                  </a:moveTo>
                  <a:cubicBezTo>
                    <a:pt x="11" y="652"/>
                    <a:pt x="0" y="529"/>
                    <a:pt x="8" y="781"/>
                  </a:cubicBezTo>
                  <a:cubicBezTo>
                    <a:pt x="9" y="800"/>
                    <a:pt x="5" y="820"/>
                    <a:pt x="12" y="837"/>
                  </a:cubicBezTo>
                  <a:cubicBezTo>
                    <a:pt x="18" y="851"/>
                    <a:pt x="35" y="858"/>
                    <a:pt x="48" y="865"/>
                  </a:cubicBezTo>
                  <a:cubicBezTo>
                    <a:pt x="55" y="869"/>
                    <a:pt x="72" y="873"/>
                    <a:pt x="72" y="873"/>
                  </a:cubicBezTo>
                  <a:cubicBezTo>
                    <a:pt x="77" y="872"/>
                    <a:pt x="83" y="872"/>
                    <a:pt x="88" y="869"/>
                  </a:cubicBezTo>
                  <a:cubicBezTo>
                    <a:pt x="92" y="866"/>
                    <a:pt x="91" y="858"/>
                    <a:pt x="96" y="857"/>
                  </a:cubicBezTo>
                  <a:cubicBezTo>
                    <a:pt x="128" y="852"/>
                    <a:pt x="132" y="906"/>
                    <a:pt x="140" y="921"/>
                  </a:cubicBezTo>
                  <a:cubicBezTo>
                    <a:pt x="155" y="950"/>
                    <a:pt x="189" y="977"/>
                    <a:pt x="200" y="1009"/>
                  </a:cubicBezTo>
                  <a:cubicBezTo>
                    <a:pt x="211" y="1042"/>
                    <a:pt x="203" y="1026"/>
                    <a:pt x="224" y="1057"/>
                  </a:cubicBezTo>
                  <a:cubicBezTo>
                    <a:pt x="240" y="1082"/>
                    <a:pt x="229" y="1066"/>
                    <a:pt x="264" y="1101"/>
                  </a:cubicBezTo>
                  <a:cubicBezTo>
                    <a:pt x="270" y="1107"/>
                    <a:pt x="267" y="1125"/>
                    <a:pt x="276" y="1125"/>
                  </a:cubicBezTo>
                  <a:cubicBezTo>
                    <a:pt x="445" y="1130"/>
                    <a:pt x="615" y="1128"/>
                    <a:pt x="784" y="1129"/>
                  </a:cubicBezTo>
                  <a:cubicBezTo>
                    <a:pt x="798" y="1138"/>
                    <a:pt x="812" y="1140"/>
                    <a:pt x="828" y="1145"/>
                  </a:cubicBezTo>
                  <a:cubicBezTo>
                    <a:pt x="848" y="1141"/>
                    <a:pt x="860" y="1136"/>
                    <a:pt x="880" y="1141"/>
                  </a:cubicBezTo>
                  <a:cubicBezTo>
                    <a:pt x="895" y="1153"/>
                    <a:pt x="908" y="1166"/>
                    <a:pt x="924" y="1177"/>
                  </a:cubicBezTo>
                  <a:cubicBezTo>
                    <a:pt x="932" y="1189"/>
                    <a:pt x="940" y="1201"/>
                    <a:pt x="948" y="1213"/>
                  </a:cubicBezTo>
                  <a:cubicBezTo>
                    <a:pt x="963" y="1235"/>
                    <a:pt x="948" y="1245"/>
                    <a:pt x="972" y="1253"/>
                  </a:cubicBezTo>
                  <a:cubicBezTo>
                    <a:pt x="985" y="1252"/>
                    <a:pt x="999" y="1253"/>
                    <a:pt x="1012" y="1249"/>
                  </a:cubicBezTo>
                  <a:cubicBezTo>
                    <a:pt x="1017" y="1247"/>
                    <a:pt x="1016" y="1240"/>
                    <a:pt x="1020" y="1237"/>
                  </a:cubicBezTo>
                  <a:cubicBezTo>
                    <a:pt x="1028" y="1231"/>
                    <a:pt x="1046" y="1224"/>
                    <a:pt x="1056" y="1221"/>
                  </a:cubicBezTo>
                  <a:cubicBezTo>
                    <a:pt x="1068" y="1184"/>
                    <a:pt x="1120" y="1230"/>
                    <a:pt x="1132" y="1193"/>
                  </a:cubicBezTo>
                  <a:cubicBezTo>
                    <a:pt x="1133" y="1178"/>
                    <a:pt x="1133" y="1163"/>
                    <a:pt x="1136" y="1149"/>
                  </a:cubicBezTo>
                  <a:cubicBezTo>
                    <a:pt x="1140" y="1130"/>
                    <a:pt x="1196" y="1116"/>
                    <a:pt x="1212" y="1113"/>
                  </a:cubicBezTo>
                  <a:cubicBezTo>
                    <a:pt x="1229" y="1061"/>
                    <a:pt x="1314" y="1079"/>
                    <a:pt x="1352" y="1077"/>
                  </a:cubicBezTo>
                  <a:cubicBezTo>
                    <a:pt x="1383" y="1067"/>
                    <a:pt x="1391" y="1066"/>
                    <a:pt x="1376" y="1021"/>
                  </a:cubicBezTo>
                  <a:cubicBezTo>
                    <a:pt x="1372" y="1009"/>
                    <a:pt x="1301" y="1001"/>
                    <a:pt x="1300" y="1001"/>
                  </a:cubicBezTo>
                  <a:cubicBezTo>
                    <a:pt x="1305" y="998"/>
                    <a:pt x="1322" y="987"/>
                    <a:pt x="1324" y="981"/>
                  </a:cubicBezTo>
                  <a:cubicBezTo>
                    <a:pt x="1330" y="961"/>
                    <a:pt x="1298" y="944"/>
                    <a:pt x="1288" y="929"/>
                  </a:cubicBezTo>
                  <a:cubicBezTo>
                    <a:pt x="1283" y="907"/>
                    <a:pt x="1283" y="881"/>
                    <a:pt x="1260" y="873"/>
                  </a:cubicBezTo>
                  <a:cubicBezTo>
                    <a:pt x="1248" y="854"/>
                    <a:pt x="1242" y="840"/>
                    <a:pt x="1220" y="833"/>
                  </a:cubicBezTo>
                  <a:cubicBezTo>
                    <a:pt x="1208" y="849"/>
                    <a:pt x="1197" y="857"/>
                    <a:pt x="1192" y="877"/>
                  </a:cubicBezTo>
                  <a:cubicBezTo>
                    <a:pt x="1143" y="869"/>
                    <a:pt x="1156" y="845"/>
                    <a:pt x="1124" y="813"/>
                  </a:cubicBezTo>
                  <a:cubicBezTo>
                    <a:pt x="1113" y="780"/>
                    <a:pt x="1088" y="780"/>
                    <a:pt x="1056" y="777"/>
                  </a:cubicBezTo>
                  <a:cubicBezTo>
                    <a:pt x="1045" y="778"/>
                    <a:pt x="1026" y="771"/>
                    <a:pt x="1024" y="781"/>
                  </a:cubicBezTo>
                  <a:cubicBezTo>
                    <a:pt x="1012" y="833"/>
                    <a:pt x="1023" y="894"/>
                    <a:pt x="1040" y="945"/>
                  </a:cubicBezTo>
                  <a:cubicBezTo>
                    <a:pt x="1036" y="968"/>
                    <a:pt x="1027" y="985"/>
                    <a:pt x="1004" y="993"/>
                  </a:cubicBezTo>
                  <a:cubicBezTo>
                    <a:pt x="986" y="1020"/>
                    <a:pt x="1014" y="1062"/>
                    <a:pt x="980" y="1073"/>
                  </a:cubicBezTo>
                  <a:cubicBezTo>
                    <a:pt x="952" y="1054"/>
                    <a:pt x="961" y="1065"/>
                    <a:pt x="948" y="1045"/>
                  </a:cubicBezTo>
                  <a:cubicBezTo>
                    <a:pt x="952" y="1029"/>
                    <a:pt x="955" y="1013"/>
                    <a:pt x="960" y="997"/>
                  </a:cubicBezTo>
                  <a:cubicBezTo>
                    <a:pt x="953" y="975"/>
                    <a:pt x="928" y="960"/>
                    <a:pt x="908" y="949"/>
                  </a:cubicBezTo>
                  <a:cubicBezTo>
                    <a:pt x="900" y="944"/>
                    <a:pt x="894" y="934"/>
                    <a:pt x="884" y="933"/>
                  </a:cubicBezTo>
                  <a:cubicBezTo>
                    <a:pt x="869" y="932"/>
                    <a:pt x="855" y="930"/>
                    <a:pt x="840" y="929"/>
                  </a:cubicBezTo>
                  <a:cubicBezTo>
                    <a:pt x="827" y="920"/>
                    <a:pt x="801" y="897"/>
                    <a:pt x="788" y="893"/>
                  </a:cubicBezTo>
                  <a:cubicBezTo>
                    <a:pt x="778" y="879"/>
                    <a:pt x="771" y="861"/>
                    <a:pt x="764" y="845"/>
                  </a:cubicBezTo>
                  <a:cubicBezTo>
                    <a:pt x="761" y="837"/>
                    <a:pt x="759" y="829"/>
                    <a:pt x="756" y="821"/>
                  </a:cubicBezTo>
                  <a:cubicBezTo>
                    <a:pt x="755" y="817"/>
                    <a:pt x="752" y="809"/>
                    <a:pt x="752" y="809"/>
                  </a:cubicBezTo>
                  <a:cubicBezTo>
                    <a:pt x="753" y="802"/>
                    <a:pt x="755" y="779"/>
                    <a:pt x="760" y="769"/>
                  </a:cubicBezTo>
                  <a:cubicBezTo>
                    <a:pt x="765" y="761"/>
                    <a:pt x="773" y="754"/>
                    <a:pt x="776" y="745"/>
                  </a:cubicBezTo>
                  <a:cubicBezTo>
                    <a:pt x="779" y="737"/>
                    <a:pt x="783" y="716"/>
                    <a:pt x="792" y="709"/>
                  </a:cubicBezTo>
                  <a:cubicBezTo>
                    <a:pt x="804" y="699"/>
                    <a:pt x="822" y="698"/>
                    <a:pt x="836" y="693"/>
                  </a:cubicBezTo>
                  <a:cubicBezTo>
                    <a:pt x="867" y="697"/>
                    <a:pt x="880" y="708"/>
                    <a:pt x="908" y="717"/>
                  </a:cubicBezTo>
                  <a:cubicBezTo>
                    <a:pt x="924" y="741"/>
                    <a:pt x="928" y="737"/>
                    <a:pt x="960" y="733"/>
                  </a:cubicBezTo>
                  <a:cubicBezTo>
                    <a:pt x="963" y="725"/>
                    <a:pt x="974" y="715"/>
                    <a:pt x="968" y="709"/>
                  </a:cubicBezTo>
                  <a:cubicBezTo>
                    <a:pt x="937" y="678"/>
                    <a:pt x="914" y="671"/>
                    <a:pt x="872" y="657"/>
                  </a:cubicBezTo>
                  <a:cubicBezTo>
                    <a:pt x="879" y="635"/>
                    <a:pt x="914" y="633"/>
                    <a:pt x="936" y="629"/>
                  </a:cubicBezTo>
                  <a:cubicBezTo>
                    <a:pt x="952" y="605"/>
                    <a:pt x="952" y="568"/>
                    <a:pt x="944" y="541"/>
                  </a:cubicBezTo>
                  <a:cubicBezTo>
                    <a:pt x="943" y="536"/>
                    <a:pt x="936" y="536"/>
                    <a:pt x="932" y="533"/>
                  </a:cubicBezTo>
                  <a:cubicBezTo>
                    <a:pt x="924" y="525"/>
                    <a:pt x="908" y="509"/>
                    <a:pt x="908" y="509"/>
                  </a:cubicBezTo>
                  <a:cubicBezTo>
                    <a:pt x="893" y="519"/>
                    <a:pt x="890" y="531"/>
                    <a:pt x="880" y="545"/>
                  </a:cubicBezTo>
                  <a:cubicBezTo>
                    <a:pt x="881" y="564"/>
                    <a:pt x="892" y="584"/>
                    <a:pt x="884" y="601"/>
                  </a:cubicBezTo>
                  <a:cubicBezTo>
                    <a:pt x="874" y="624"/>
                    <a:pt x="809" y="552"/>
                    <a:pt x="848" y="585"/>
                  </a:cubicBezTo>
                  <a:cubicBezTo>
                    <a:pt x="853" y="589"/>
                    <a:pt x="859" y="593"/>
                    <a:pt x="864" y="597"/>
                  </a:cubicBezTo>
                  <a:cubicBezTo>
                    <a:pt x="868" y="600"/>
                    <a:pt x="872" y="602"/>
                    <a:pt x="876" y="605"/>
                  </a:cubicBezTo>
                  <a:cubicBezTo>
                    <a:pt x="879" y="565"/>
                    <a:pt x="881" y="547"/>
                    <a:pt x="892" y="513"/>
                  </a:cubicBezTo>
                  <a:cubicBezTo>
                    <a:pt x="895" y="505"/>
                    <a:pt x="916" y="505"/>
                    <a:pt x="916" y="505"/>
                  </a:cubicBezTo>
                  <a:cubicBezTo>
                    <a:pt x="940" y="510"/>
                    <a:pt x="943" y="518"/>
                    <a:pt x="964" y="529"/>
                  </a:cubicBezTo>
                  <a:cubicBezTo>
                    <a:pt x="972" y="533"/>
                    <a:pt x="988" y="537"/>
                    <a:pt x="988" y="537"/>
                  </a:cubicBezTo>
                  <a:cubicBezTo>
                    <a:pt x="1003" y="536"/>
                    <a:pt x="1018" y="536"/>
                    <a:pt x="1032" y="533"/>
                  </a:cubicBezTo>
                  <a:cubicBezTo>
                    <a:pt x="1037" y="532"/>
                    <a:pt x="1040" y="523"/>
                    <a:pt x="1044" y="525"/>
                  </a:cubicBezTo>
                  <a:cubicBezTo>
                    <a:pt x="1055" y="531"/>
                    <a:pt x="1060" y="549"/>
                    <a:pt x="1064" y="561"/>
                  </a:cubicBezTo>
                  <a:cubicBezTo>
                    <a:pt x="1065" y="574"/>
                    <a:pt x="1064" y="588"/>
                    <a:pt x="1068" y="601"/>
                  </a:cubicBezTo>
                  <a:cubicBezTo>
                    <a:pt x="1070" y="606"/>
                    <a:pt x="1077" y="605"/>
                    <a:pt x="1080" y="609"/>
                  </a:cubicBezTo>
                  <a:cubicBezTo>
                    <a:pt x="1085" y="616"/>
                    <a:pt x="1089" y="629"/>
                    <a:pt x="1092" y="637"/>
                  </a:cubicBezTo>
                  <a:cubicBezTo>
                    <a:pt x="1083" y="664"/>
                    <a:pt x="1095" y="635"/>
                    <a:pt x="1076" y="657"/>
                  </a:cubicBezTo>
                  <a:cubicBezTo>
                    <a:pt x="1070" y="664"/>
                    <a:pt x="1060" y="681"/>
                    <a:pt x="1060" y="681"/>
                  </a:cubicBezTo>
                  <a:cubicBezTo>
                    <a:pt x="1066" y="699"/>
                    <a:pt x="1078" y="702"/>
                    <a:pt x="1096" y="705"/>
                  </a:cubicBezTo>
                  <a:cubicBezTo>
                    <a:pt x="1115" y="708"/>
                    <a:pt x="1152" y="713"/>
                    <a:pt x="1152" y="713"/>
                  </a:cubicBezTo>
                  <a:cubicBezTo>
                    <a:pt x="1155" y="718"/>
                    <a:pt x="1155" y="725"/>
                    <a:pt x="1160" y="729"/>
                  </a:cubicBezTo>
                  <a:cubicBezTo>
                    <a:pt x="1167" y="734"/>
                    <a:pt x="1184" y="737"/>
                    <a:pt x="1184" y="737"/>
                  </a:cubicBezTo>
                  <a:cubicBezTo>
                    <a:pt x="1200" y="736"/>
                    <a:pt x="1223" y="746"/>
                    <a:pt x="1232" y="733"/>
                  </a:cubicBezTo>
                  <a:cubicBezTo>
                    <a:pt x="1252" y="705"/>
                    <a:pt x="1225" y="673"/>
                    <a:pt x="1212" y="653"/>
                  </a:cubicBezTo>
                  <a:cubicBezTo>
                    <a:pt x="1205" y="642"/>
                    <a:pt x="1196" y="617"/>
                    <a:pt x="1196" y="617"/>
                  </a:cubicBezTo>
                  <a:cubicBezTo>
                    <a:pt x="1215" y="605"/>
                    <a:pt x="1203" y="608"/>
                    <a:pt x="1228" y="617"/>
                  </a:cubicBezTo>
                  <a:cubicBezTo>
                    <a:pt x="1236" y="620"/>
                    <a:pt x="1252" y="625"/>
                    <a:pt x="1252" y="625"/>
                  </a:cubicBezTo>
                  <a:cubicBezTo>
                    <a:pt x="1272" y="655"/>
                    <a:pt x="1262" y="608"/>
                    <a:pt x="1252" y="601"/>
                  </a:cubicBezTo>
                  <a:cubicBezTo>
                    <a:pt x="1226" y="582"/>
                    <a:pt x="1193" y="574"/>
                    <a:pt x="1164" y="561"/>
                  </a:cubicBezTo>
                  <a:cubicBezTo>
                    <a:pt x="1148" y="554"/>
                    <a:pt x="1138" y="543"/>
                    <a:pt x="1124" y="533"/>
                  </a:cubicBezTo>
                  <a:cubicBezTo>
                    <a:pt x="1114" y="503"/>
                    <a:pt x="1128" y="540"/>
                    <a:pt x="1112" y="509"/>
                  </a:cubicBezTo>
                  <a:cubicBezTo>
                    <a:pt x="1097" y="479"/>
                    <a:pt x="1095" y="450"/>
                    <a:pt x="1076" y="421"/>
                  </a:cubicBezTo>
                  <a:cubicBezTo>
                    <a:pt x="1074" y="418"/>
                    <a:pt x="1042" y="411"/>
                    <a:pt x="1036" y="409"/>
                  </a:cubicBezTo>
                  <a:cubicBezTo>
                    <a:pt x="1008" y="390"/>
                    <a:pt x="972" y="384"/>
                    <a:pt x="944" y="365"/>
                  </a:cubicBezTo>
                  <a:cubicBezTo>
                    <a:pt x="936" y="342"/>
                    <a:pt x="947" y="336"/>
                    <a:pt x="968" y="329"/>
                  </a:cubicBezTo>
                  <a:cubicBezTo>
                    <a:pt x="975" y="307"/>
                    <a:pt x="982" y="286"/>
                    <a:pt x="992" y="265"/>
                  </a:cubicBezTo>
                  <a:cubicBezTo>
                    <a:pt x="999" y="232"/>
                    <a:pt x="1008" y="235"/>
                    <a:pt x="1032" y="217"/>
                  </a:cubicBezTo>
                  <a:cubicBezTo>
                    <a:pt x="1052" y="202"/>
                    <a:pt x="1042" y="202"/>
                    <a:pt x="1060" y="193"/>
                  </a:cubicBezTo>
                  <a:cubicBezTo>
                    <a:pt x="1078" y="184"/>
                    <a:pt x="1097" y="178"/>
                    <a:pt x="1116" y="169"/>
                  </a:cubicBezTo>
                  <a:cubicBezTo>
                    <a:pt x="1135" y="140"/>
                    <a:pt x="1131" y="150"/>
                    <a:pt x="1156" y="133"/>
                  </a:cubicBezTo>
                  <a:cubicBezTo>
                    <a:pt x="1169" y="114"/>
                    <a:pt x="1174" y="101"/>
                    <a:pt x="1192" y="89"/>
                  </a:cubicBezTo>
                  <a:cubicBezTo>
                    <a:pt x="1209" y="64"/>
                    <a:pt x="1218" y="55"/>
                    <a:pt x="1248" y="45"/>
                  </a:cubicBezTo>
                  <a:cubicBezTo>
                    <a:pt x="1263" y="22"/>
                    <a:pt x="1252" y="21"/>
                    <a:pt x="1228" y="13"/>
                  </a:cubicBezTo>
                  <a:cubicBezTo>
                    <a:pt x="1189" y="0"/>
                    <a:pt x="1145" y="10"/>
                    <a:pt x="1104" y="9"/>
                  </a:cubicBezTo>
                  <a:lnTo>
                    <a:pt x="872" y="17"/>
                  </a:lnTo>
                  <a:cubicBezTo>
                    <a:pt x="872" y="17"/>
                    <a:pt x="836" y="29"/>
                    <a:pt x="836" y="29"/>
                  </a:cubicBezTo>
                  <a:cubicBezTo>
                    <a:pt x="832" y="30"/>
                    <a:pt x="824" y="33"/>
                    <a:pt x="824" y="33"/>
                  </a:cubicBezTo>
                  <a:cubicBezTo>
                    <a:pt x="815" y="46"/>
                    <a:pt x="808" y="53"/>
                    <a:pt x="792" y="57"/>
                  </a:cubicBezTo>
                  <a:cubicBezTo>
                    <a:pt x="781" y="60"/>
                    <a:pt x="760" y="65"/>
                    <a:pt x="760" y="65"/>
                  </a:cubicBezTo>
                  <a:cubicBezTo>
                    <a:pt x="728" y="113"/>
                    <a:pt x="780" y="150"/>
                    <a:pt x="824" y="161"/>
                  </a:cubicBezTo>
                  <a:cubicBezTo>
                    <a:pt x="847" y="176"/>
                    <a:pt x="844" y="180"/>
                    <a:pt x="840" y="209"/>
                  </a:cubicBezTo>
                  <a:cubicBezTo>
                    <a:pt x="845" y="241"/>
                    <a:pt x="857" y="247"/>
                    <a:pt x="884" y="261"/>
                  </a:cubicBezTo>
                  <a:cubicBezTo>
                    <a:pt x="895" y="277"/>
                    <a:pt x="902" y="281"/>
                    <a:pt x="884" y="293"/>
                  </a:cubicBezTo>
                  <a:cubicBezTo>
                    <a:pt x="877" y="313"/>
                    <a:pt x="891" y="317"/>
                    <a:pt x="908" y="325"/>
                  </a:cubicBezTo>
                  <a:cubicBezTo>
                    <a:pt x="879" y="326"/>
                    <a:pt x="848" y="322"/>
                    <a:pt x="820" y="329"/>
                  </a:cubicBezTo>
                  <a:cubicBezTo>
                    <a:pt x="813" y="331"/>
                    <a:pt x="819" y="343"/>
                    <a:pt x="816" y="349"/>
                  </a:cubicBezTo>
                  <a:cubicBezTo>
                    <a:pt x="814" y="353"/>
                    <a:pt x="808" y="354"/>
                    <a:pt x="804" y="357"/>
                  </a:cubicBezTo>
                  <a:cubicBezTo>
                    <a:pt x="795" y="383"/>
                    <a:pt x="796" y="401"/>
                    <a:pt x="776" y="421"/>
                  </a:cubicBezTo>
                  <a:cubicBezTo>
                    <a:pt x="767" y="430"/>
                    <a:pt x="740" y="437"/>
                    <a:pt x="740" y="437"/>
                  </a:cubicBezTo>
                  <a:cubicBezTo>
                    <a:pt x="730" y="466"/>
                    <a:pt x="740" y="509"/>
                    <a:pt x="716" y="525"/>
                  </a:cubicBezTo>
                  <a:cubicBezTo>
                    <a:pt x="709" y="536"/>
                    <a:pt x="700" y="561"/>
                    <a:pt x="700" y="561"/>
                  </a:cubicBezTo>
                  <a:cubicBezTo>
                    <a:pt x="694" y="600"/>
                    <a:pt x="693" y="599"/>
                    <a:pt x="660" y="577"/>
                  </a:cubicBezTo>
                  <a:cubicBezTo>
                    <a:pt x="646" y="556"/>
                    <a:pt x="628" y="550"/>
                    <a:pt x="604" y="545"/>
                  </a:cubicBezTo>
                  <a:cubicBezTo>
                    <a:pt x="598" y="526"/>
                    <a:pt x="598" y="532"/>
                    <a:pt x="604" y="505"/>
                  </a:cubicBezTo>
                  <a:cubicBezTo>
                    <a:pt x="606" y="497"/>
                    <a:pt x="612" y="481"/>
                    <a:pt x="612" y="481"/>
                  </a:cubicBezTo>
                  <a:cubicBezTo>
                    <a:pt x="611" y="474"/>
                    <a:pt x="610" y="468"/>
                    <a:pt x="608" y="461"/>
                  </a:cubicBezTo>
                  <a:cubicBezTo>
                    <a:pt x="606" y="453"/>
                    <a:pt x="600" y="437"/>
                    <a:pt x="600" y="437"/>
                  </a:cubicBezTo>
                  <a:cubicBezTo>
                    <a:pt x="596" y="404"/>
                    <a:pt x="600" y="402"/>
                    <a:pt x="572" y="393"/>
                  </a:cubicBezTo>
                  <a:cubicBezTo>
                    <a:pt x="561" y="394"/>
                    <a:pt x="550" y="394"/>
                    <a:pt x="540" y="397"/>
                  </a:cubicBezTo>
                  <a:cubicBezTo>
                    <a:pt x="519" y="403"/>
                    <a:pt x="534" y="405"/>
                    <a:pt x="524" y="417"/>
                  </a:cubicBezTo>
                  <a:cubicBezTo>
                    <a:pt x="518" y="424"/>
                    <a:pt x="508" y="426"/>
                    <a:pt x="500" y="429"/>
                  </a:cubicBezTo>
                  <a:cubicBezTo>
                    <a:pt x="466" y="424"/>
                    <a:pt x="471" y="419"/>
                    <a:pt x="444" y="405"/>
                  </a:cubicBezTo>
                  <a:cubicBezTo>
                    <a:pt x="387" y="376"/>
                    <a:pt x="443" y="413"/>
                    <a:pt x="408" y="389"/>
                  </a:cubicBezTo>
                  <a:cubicBezTo>
                    <a:pt x="390" y="362"/>
                    <a:pt x="368" y="361"/>
                    <a:pt x="336" y="357"/>
                  </a:cubicBezTo>
                  <a:cubicBezTo>
                    <a:pt x="297" y="360"/>
                    <a:pt x="287" y="353"/>
                    <a:pt x="268" y="381"/>
                  </a:cubicBezTo>
                  <a:cubicBezTo>
                    <a:pt x="269" y="389"/>
                    <a:pt x="269" y="398"/>
                    <a:pt x="272" y="405"/>
                  </a:cubicBezTo>
                  <a:cubicBezTo>
                    <a:pt x="276" y="414"/>
                    <a:pt x="288" y="429"/>
                    <a:pt x="288" y="429"/>
                  </a:cubicBezTo>
                  <a:cubicBezTo>
                    <a:pt x="295" y="488"/>
                    <a:pt x="311" y="465"/>
                    <a:pt x="384" y="469"/>
                  </a:cubicBezTo>
                  <a:cubicBezTo>
                    <a:pt x="385" y="484"/>
                    <a:pt x="384" y="499"/>
                    <a:pt x="388" y="513"/>
                  </a:cubicBezTo>
                  <a:cubicBezTo>
                    <a:pt x="393" y="532"/>
                    <a:pt x="437" y="535"/>
                    <a:pt x="452" y="545"/>
                  </a:cubicBezTo>
                  <a:cubicBezTo>
                    <a:pt x="447" y="553"/>
                    <a:pt x="441" y="561"/>
                    <a:pt x="436" y="569"/>
                  </a:cubicBezTo>
                  <a:cubicBezTo>
                    <a:pt x="432" y="575"/>
                    <a:pt x="444" y="584"/>
                    <a:pt x="440" y="589"/>
                  </a:cubicBezTo>
                  <a:cubicBezTo>
                    <a:pt x="437" y="593"/>
                    <a:pt x="429" y="586"/>
                    <a:pt x="424" y="585"/>
                  </a:cubicBezTo>
                  <a:cubicBezTo>
                    <a:pt x="381" y="520"/>
                    <a:pt x="321" y="536"/>
                    <a:pt x="244" y="533"/>
                  </a:cubicBezTo>
                  <a:cubicBezTo>
                    <a:pt x="233" y="526"/>
                    <a:pt x="208" y="517"/>
                    <a:pt x="208" y="517"/>
                  </a:cubicBezTo>
                  <a:cubicBezTo>
                    <a:pt x="191" y="518"/>
                    <a:pt x="173" y="518"/>
                    <a:pt x="156" y="521"/>
                  </a:cubicBezTo>
                  <a:cubicBezTo>
                    <a:pt x="134" y="525"/>
                    <a:pt x="152" y="535"/>
                    <a:pt x="140" y="549"/>
                  </a:cubicBezTo>
                  <a:cubicBezTo>
                    <a:pt x="134" y="556"/>
                    <a:pt x="121" y="554"/>
                    <a:pt x="112" y="557"/>
                  </a:cubicBezTo>
                  <a:cubicBezTo>
                    <a:pt x="74" y="551"/>
                    <a:pt x="38" y="543"/>
                    <a:pt x="0" y="537"/>
                  </a:cubicBezTo>
                  <a:close/>
                </a:path>
              </a:pathLst>
            </a:custGeom>
            <a:solidFill>
              <a:srgbClr val="0000FF">
                <a:alpha val="59999"/>
              </a:srgbClr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5138" name="Freeform 25"/>
            <p:cNvSpPr>
              <a:spLocks/>
            </p:cNvSpPr>
            <p:nvPr/>
          </p:nvSpPr>
          <p:spPr bwMode="auto">
            <a:xfrm>
              <a:off x="4644" y="2064"/>
              <a:ext cx="152" cy="136"/>
            </a:xfrm>
            <a:custGeom>
              <a:avLst/>
              <a:gdLst>
                <a:gd name="T0" fmla="*/ 16 w 152"/>
                <a:gd name="T1" fmla="*/ 136 h 136"/>
                <a:gd name="T2" fmla="*/ 68 w 152"/>
                <a:gd name="T3" fmla="*/ 128 h 136"/>
                <a:gd name="T4" fmla="*/ 92 w 152"/>
                <a:gd name="T5" fmla="*/ 112 h 136"/>
                <a:gd name="T6" fmla="*/ 124 w 152"/>
                <a:gd name="T7" fmla="*/ 68 h 136"/>
                <a:gd name="T8" fmla="*/ 152 w 152"/>
                <a:gd name="T9" fmla="*/ 28 h 136"/>
                <a:gd name="T10" fmla="*/ 108 w 152"/>
                <a:gd name="T11" fmla="*/ 8 h 136"/>
                <a:gd name="T12" fmla="*/ 76 w 152"/>
                <a:gd name="T13" fmla="*/ 36 h 136"/>
                <a:gd name="T14" fmla="*/ 16 w 152"/>
                <a:gd name="T15" fmla="*/ 72 h 136"/>
                <a:gd name="T16" fmla="*/ 0 w 152"/>
                <a:gd name="T17" fmla="*/ 108 h 136"/>
                <a:gd name="T18" fmla="*/ 16 w 152"/>
                <a:gd name="T19" fmla="*/ 136 h 1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52"/>
                <a:gd name="T31" fmla="*/ 0 h 136"/>
                <a:gd name="T32" fmla="*/ 152 w 152"/>
                <a:gd name="T33" fmla="*/ 136 h 1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52" h="136">
                  <a:moveTo>
                    <a:pt x="16" y="136"/>
                  </a:moveTo>
                  <a:cubicBezTo>
                    <a:pt x="22" y="135"/>
                    <a:pt x="55" y="135"/>
                    <a:pt x="68" y="128"/>
                  </a:cubicBezTo>
                  <a:cubicBezTo>
                    <a:pt x="76" y="123"/>
                    <a:pt x="92" y="112"/>
                    <a:pt x="92" y="112"/>
                  </a:cubicBezTo>
                  <a:cubicBezTo>
                    <a:pt x="102" y="64"/>
                    <a:pt x="87" y="74"/>
                    <a:pt x="124" y="68"/>
                  </a:cubicBezTo>
                  <a:cubicBezTo>
                    <a:pt x="136" y="51"/>
                    <a:pt x="132" y="35"/>
                    <a:pt x="152" y="28"/>
                  </a:cubicBezTo>
                  <a:cubicBezTo>
                    <a:pt x="145" y="0"/>
                    <a:pt x="137" y="4"/>
                    <a:pt x="108" y="8"/>
                  </a:cubicBezTo>
                  <a:cubicBezTo>
                    <a:pt x="95" y="16"/>
                    <a:pt x="90" y="30"/>
                    <a:pt x="76" y="36"/>
                  </a:cubicBezTo>
                  <a:cubicBezTo>
                    <a:pt x="52" y="47"/>
                    <a:pt x="35" y="53"/>
                    <a:pt x="16" y="72"/>
                  </a:cubicBezTo>
                  <a:cubicBezTo>
                    <a:pt x="12" y="85"/>
                    <a:pt x="4" y="95"/>
                    <a:pt x="0" y="108"/>
                  </a:cubicBezTo>
                  <a:cubicBezTo>
                    <a:pt x="9" y="135"/>
                    <a:pt x="0" y="128"/>
                    <a:pt x="16" y="136"/>
                  </a:cubicBezTo>
                  <a:close/>
                </a:path>
              </a:pathLst>
            </a:custGeom>
            <a:solidFill>
              <a:srgbClr val="0000FF">
                <a:alpha val="59999"/>
              </a:srgbClr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5139" name="Freeform 26"/>
            <p:cNvSpPr>
              <a:spLocks/>
            </p:cNvSpPr>
            <p:nvPr/>
          </p:nvSpPr>
          <p:spPr bwMode="auto">
            <a:xfrm>
              <a:off x="4461" y="2011"/>
              <a:ext cx="84" cy="169"/>
            </a:xfrm>
            <a:custGeom>
              <a:avLst/>
              <a:gdLst>
                <a:gd name="T0" fmla="*/ 47 w 84"/>
                <a:gd name="T1" fmla="*/ 129 h 169"/>
                <a:gd name="T2" fmla="*/ 15 w 84"/>
                <a:gd name="T3" fmla="*/ 49 h 169"/>
                <a:gd name="T4" fmla="*/ 23 w 84"/>
                <a:gd name="T5" fmla="*/ 1 h 169"/>
                <a:gd name="T6" fmla="*/ 43 w 84"/>
                <a:gd name="T7" fmla="*/ 5 h 169"/>
                <a:gd name="T8" fmla="*/ 51 w 84"/>
                <a:gd name="T9" fmla="*/ 29 h 169"/>
                <a:gd name="T10" fmla="*/ 63 w 84"/>
                <a:gd name="T11" fmla="*/ 37 h 169"/>
                <a:gd name="T12" fmla="*/ 75 w 84"/>
                <a:gd name="T13" fmla="*/ 105 h 169"/>
                <a:gd name="T14" fmla="*/ 83 w 84"/>
                <a:gd name="T15" fmla="*/ 129 h 169"/>
                <a:gd name="T16" fmla="*/ 47 w 84"/>
                <a:gd name="T17" fmla="*/ 129 h 16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4"/>
                <a:gd name="T28" fmla="*/ 0 h 169"/>
                <a:gd name="T29" fmla="*/ 84 w 84"/>
                <a:gd name="T30" fmla="*/ 169 h 16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4" h="169">
                  <a:moveTo>
                    <a:pt x="47" y="129"/>
                  </a:moveTo>
                  <a:cubicBezTo>
                    <a:pt x="59" y="92"/>
                    <a:pt x="44" y="68"/>
                    <a:pt x="15" y="49"/>
                  </a:cubicBezTo>
                  <a:cubicBezTo>
                    <a:pt x="7" y="26"/>
                    <a:pt x="0" y="16"/>
                    <a:pt x="23" y="1"/>
                  </a:cubicBezTo>
                  <a:cubicBezTo>
                    <a:pt x="30" y="2"/>
                    <a:pt x="38" y="0"/>
                    <a:pt x="43" y="5"/>
                  </a:cubicBezTo>
                  <a:cubicBezTo>
                    <a:pt x="49" y="11"/>
                    <a:pt x="44" y="24"/>
                    <a:pt x="51" y="29"/>
                  </a:cubicBezTo>
                  <a:cubicBezTo>
                    <a:pt x="55" y="32"/>
                    <a:pt x="59" y="34"/>
                    <a:pt x="63" y="37"/>
                  </a:cubicBezTo>
                  <a:cubicBezTo>
                    <a:pt x="81" y="91"/>
                    <a:pt x="61" y="24"/>
                    <a:pt x="75" y="105"/>
                  </a:cubicBezTo>
                  <a:cubicBezTo>
                    <a:pt x="76" y="113"/>
                    <a:pt x="83" y="129"/>
                    <a:pt x="83" y="129"/>
                  </a:cubicBezTo>
                  <a:cubicBezTo>
                    <a:pt x="76" y="169"/>
                    <a:pt x="84" y="147"/>
                    <a:pt x="47" y="129"/>
                  </a:cubicBezTo>
                  <a:close/>
                </a:path>
              </a:pathLst>
            </a:custGeom>
            <a:solidFill>
              <a:srgbClr val="0000FF">
                <a:alpha val="59999"/>
              </a:srgbClr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5140" name="Freeform 27"/>
            <p:cNvSpPr>
              <a:spLocks/>
            </p:cNvSpPr>
            <p:nvPr/>
          </p:nvSpPr>
          <p:spPr bwMode="auto">
            <a:xfrm>
              <a:off x="4155" y="1994"/>
              <a:ext cx="60" cy="93"/>
            </a:xfrm>
            <a:custGeom>
              <a:avLst/>
              <a:gdLst>
                <a:gd name="T0" fmla="*/ 13 w 60"/>
                <a:gd name="T1" fmla="*/ 38 h 93"/>
                <a:gd name="T2" fmla="*/ 53 w 60"/>
                <a:gd name="T3" fmla="*/ 86 h 93"/>
                <a:gd name="T4" fmla="*/ 37 w 60"/>
                <a:gd name="T5" fmla="*/ 30 h 93"/>
                <a:gd name="T6" fmla="*/ 13 w 60"/>
                <a:gd name="T7" fmla="*/ 38 h 9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0"/>
                <a:gd name="T13" fmla="*/ 0 h 93"/>
                <a:gd name="T14" fmla="*/ 60 w 60"/>
                <a:gd name="T15" fmla="*/ 93 h 9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0" h="93">
                  <a:moveTo>
                    <a:pt x="13" y="38"/>
                  </a:moveTo>
                  <a:cubicBezTo>
                    <a:pt x="21" y="84"/>
                    <a:pt x="0" y="93"/>
                    <a:pt x="53" y="86"/>
                  </a:cubicBezTo>
                  <a:cubicBezTo>
                    <a:pt x="60" y="64"/>
                    <a:pt x="56" y="43"/>
                    <a:pt x="37" y="30"/>
                  </a:cubicBezTo>
                  <a:cubicBezTo>
                    <a:pt x="17" y="0"/>
                    <a:pt x="13" y="5"/>
                    <a:pt x="13" y="38"/>
                  </a:cubicBezTo>
                  <a:close/>
                </a:path>
              </a:pathLst>
            </a:custGeom>
            <a:solidFill>
              <a:srgbClr val="0000FF">
                <a:alpha val="59999"/>
              </a:srgbClr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5141" name="Freeform 28"/>
            <p:cNvSpPr>
              <a:spLocks/>
            </p:cNvSpPr>
            <p:nvPr/>
          </p:nvSpPr>
          <p:spPr bwMode="auto">
            <a:xfrm>
              <a:off x="3836" y="272"/>
              <a:ext cx="1932" cy="1049"/>
            </a:xfrm>
            <a:custGeom>
              <a:avLst/>
              <a:gdLst>
                <a:gd name="T0" fmla="*/ 12 w 1932"/>
                <a:gd name="T1" fmla="*/ 772 h 1049"/>
                <a:gd name="T2" fmla="*/ 24 w 1932"/>
                <a:gd name="T3" fmla="*/ 704 h 1049"/>
                <a:gd name="T4" fmla="*/ 72 w 1932"/>
                <a:gd name="T5" fmla="*/ 388 h 1049"/>
                <a:gd name="T6" fmla="*/ 160 w 1932"/>
                <a:gd name="T7" fmla="*/ 332 h 1049"/>
                <a:gd name="T8" fmla="*/ 160 w 1932"/>
                <a:gd name="T9" fmla="*/ 184 h 1049"/>
                <a:gd name="T10" fmla="*/ 160 w 1932"/>
                <a:gd name="T11" fmla="*/ 400 h 1049"/>
                <a:gd name="T12" fmla="*/ 236 w 1932"/>
                <a:gd name="T13" fmla="*/ 376 h 1049"/>
                <a:gd name="T14" fmla="*/ 356 w 1932"/>
                <a:gd name="T15" fmla="*/ 208 h 1049"/>
                <a:gd name="T16" fmla="*/ 384 w 1932"/>
                <a:gd name="T17" fmla="*/ 280 h 1049"/>
                <a:gd name="T18" fmla="*/ 428 w 1932"/>
                <a:gd name="T19" fmla="*/ 144 h 1049"/>
                <a:gd name="T20" fmla="*/ 520 w 1932"/>
                <a:gd name="T21" fmla="*/ 92 h 1049"/>
                <a:gd name="T22" fmla="*/ 732 w 1932"/>
                <a:gd name="T23" fmla="*/ 0 h 1049"/>
                <a:gd name="T24" fmla="*/ 824 w 1932"/>
                <a:gd name="T25" fmla="*/ 116 h 1049"/>
                <a:gd name="T26" fmla="*/ 804 w 1932"/>
                <a:gd name="T27" fmla="*/ 136 h 1049"/>
                <a:gd name="T28" fmla="*/ 916 w 1932"/>
                <a:gd name="T29" fmla="*/ 160 h 1049"/>
                <a:gd name="T30" fmla="*/ 1164 w 1932"/>
                <a:gd name="T31" fmla="*/ 192 h 1049"/>
                <a:gd name="T32" fmla="*/ 1292 w 1932"/>
                <a:gd name="T33" fmla="*/ 232 h 1049"/>
                <a:gd name="T34" fmla="*/ 1456 w 1932"/>
                <a:gd name="T35" fmla="*/ 220 h 1049"/>
                <a:gd name="T36" fmla="*/ 1644 w 1932"/>
                <a:gd name="T37" fmla="*/ 268 h 1049"/>
                <a:gd name="T38" fmla="*/ 1928 w 1932"/>
                <a:gd name="T39" fmla="*/ 292 h 1049"/>
                <a:gd name="T40" fmla="*/ 1876 w 1932"/>
                <a:gd name="T41" fmla="*/ 528 h 1049"/>
                <a:gd name="T42" fmla="*/ 1720 w 1932"/>
                <a:gd name="T43" fmla="*/ 600 h 1049"/>
                <a:gd name="T44" fmla="*/ 1668 w 1932"/>
                <a:gd name="T45" fmla="*/ 748 h 1049"/>
                <a:gd name="T46" fmla="*/ 1584 w 1932"/>
                <a:gd name="T47" fmla="*/ 804 h 1049"/>
                <a:gd name="T48" fmla="*/ 1592 w 1932"/>
                <a:gd name="T49" fmla="*/ 656 h 1049"/>
                <a:gd name="T50" fmla="*/ 1644 w 1932"/>
                <a:gd name="T51" fmla="*/ 592 h 1049"/>
                <a:gd name="T52" fmla="*/ 1664 w 1932"/>
                <a:gd name="T53" fmla="*/ 544 h 1049"/>
                <a:gd name="T54" fmla="*/ 1544 w 1932"/>
                <a:gd name="T55" fmla="*/ 580 h 1049"/>
                <a:gd name="T56" fmla="*/ 1428 w 1932"/>
                <a:gd name="T57" fmla="*/ 624 h 1049"/>
                <a:gd name="T58" fmla="*/ 1264 w 1932"/>
                <a:gd name="T59" fmla="*/ 712 h 1049"/>
                <a:gd name="T60" fmla="*/ 1244 w 1932"/>
                <a:gd name="T61" fmla="*/ 728 h 1049"/>
                <a:gd name="T62" fmla="*/ 1332 w 1932"/>
                <a:gd name="T63" fmla="*/ 808 h 1049"/>
                <a:gd name="T64" fmla="*/ 1356 w 1932"/>
                <a:gd name="T65" fmla="*/ 884 h 1049"/>
                <a:gd name="T66" fmla="*/ 1324 w 1932"/>
                <a:gd name="T67" fmla="*/ 856 h 1049"/>
                <a:gd name="T68" fmla="*/ 1272 w 1932"/>
                <a:gd name="T69" fmla="*/ 944 h 1049"/>
                <a:gd name="T70" fmla="*/ 1192 w 1932"/>
                <a:gd name="T71" fmla="*/ 932 h 1049"/>
                <a:gd name="T72" fmla="*/ 1108 w 1932"/>
                <a:gd name="T73" fmla="*/ 848 h 1049"/>
                <a:gd name="T74" fmla="*/ 1088 w 1932"/>
                <a:gd name="T75" fmla="*/ 828 h 1049"/>
                <a:gd name="T76" fmla="*/ 1048 w 1932"/>
                <a:gd name="T77" fmla="*/ 768 h 1049"/>
                <a:gd name="T78" fmla="*/ 972 w 1932"/>
                <a:gd name="T79" fmla="*/ 768 h 1049"/>
                <a:gd name="T80" fmla="*/ 916 w 1932"/>
                <a:gd name="T81" fmla="*/ 824 h 1049"/>
                <a:gd name="T82" fmla="*/ 916 w 1932"/>
                <a:gd name="T83" fmla="*/ 936 h 1049"/>
                <a:gd name="T84" fmla="*/ 752 w 1932"/>
                <a:gd name="T85" fmla="*/ 1032 h 1049"/>
                <a:gd name="T86" fmla="*/ 588 w 1932"/>
                <a:gd name="T87" fmla="*/ 1020 h 1049"/>
                <a:gd name="T88" fmla="*/ 508 w 1932"/>
                <a:gd name="T89" fmla="*/ 928 h 1049"/>
                <a:gd name="T90" fmla="*/ 308 w 1932"/>
                <a:gd name="T91" fmla="*/ 796 h 1049"/>
                <a:gd name="T92" fmla="*/ 52 w 1932"/>
                <a:gd name="T93" fmla="*/ 768 h 1049"/>
                <a:gd name="T94" fmla="*/ 0 w 1932"/>
                <a:gd name="T95" fmla="*/ 824 h 1049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932"/>
                <a:gd name="T145" fmla="*/ 0 h 1049"/>
                <a:gd name="T146" fmla="*/ 1932 w 1932"/>
                <a:gd name="T147" fmla="*/ 1049 h 1049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932" h="1049">
                  <a:moveTo>
                    <a:pt x="0" y="824"/>
                  </a:moveTo>
                  <a:cubicBezTo>
                    <a:pt x="6" y="807"/>
                    <a:pt x="8" y="789"/>
                    <a:pt x="12" y="772"/>
                  </a:cubicBezTo>
                  <a:cubicBezTo>
                    <a:pt x="13" y="757"/>
                    <a:pt x="13" y="743"/>
                    <a:pt x="16" y="728"/>
                  </a:cubicBezTo>
                  <a:cubicBezTo>
                    <a:pt x="17" y="720"/>
                    <a:pt x="24" y="704"/>
                    <a:pt x="24" y="704"/>
                  </a:cubicBezTo>
                  <a:cubicBezTo>
                    <a:pt x="33" y="628"/>
                    <a:pt x="12" y="548"/>
                    <a:pt x="36" y="476"/>
                  </a:cubicBezTo>
                  <a:cubicBezTo>
                    <a:pt x="40" y="441"/>
                    <a:pt x="40" y="409"/>
                    <a:pt x="72" y="388"/>
                  </a:cubicBezTo>
                  <a:cubicBezTo>
                    <a:pt x="78" y="353"/>
                    <a:pt x="77" y="337"/>
                    <a:pt x="112" y="328"/>
                  </a:cubicBezTo>
                  <a:cubicBezTo>
                    <a:pt x="129" y="334"/>
                    <a:pt x="143" y="338"/>
                    <a:pt x="160" y="332"/>
                  </a:cubicBezTo>
                  <a:cubicBezTo>
                    <a:pt x="155" y="317"/>
                    <a:pt x="145" y="309"/>
                    <a:pt x="136" y="296"/>
                  </a:cubicBezTo>
                  <a:cubicBezTo>
                    <a:pt x="138" y="262"/>
                    <a:pt x="126" y="207"/>
                    <a:pt x="160" y="184"/>
                  </a:cubicBezTo>
                  <a:cubicBezTo>
                    <a:pt x="180" y="185"/>
                    <a:pt x="214" y="169"/>
                    <a:pt x="220" y="188"/>
                  </a:cubicBezTo>
                  <a:cubicBezTo>
                    <a:pt x="234" y="229"/>
                    <a:pt x="239" y="380"/>
                    <a:pt x="160" y="400"/>
                  </a:cubicBezTo>
                  <a:cubicBezTo>
                    <a:pt x="166" y="440"/>
                    <a:pt x="168" y="433"/>
                    <a:pt x="208" y="428"/>
                  </a:cubicBezTo>
                  <a:cubicBezTo>
                    <a:pt x="225" y="411"/>
                    <a:pt x="229" y="398"/>
                    <a:pt x="236" y="376"/>
                  </a:cubicBezTo>
                  <a:cubicBezTo>
                    <a:pt x="236" y="373"/>
                    <a:pt x="212" y="219"/>
                    <a:pt x="256" y="204"/>
                  </a:cubicBezTo>
                  <a:cubicBezTo>
                    <a:pt x="289" y="205"/>
                    <a:pt x="324" y="200"/>
                    <a:pt x="356" y="208"/>
                  </a:cubicBezTo>
                  <a:cubicBezTo>
                    <a:pt x="364" y="210"/>
                    <a:pt x="363" y="224"/>
                    <a:pt x="364" y="232"/>
                  </a:cubicBezTo>
                  <a:cubicBezTo>
                    <a:pt x="367" y="252"/>
                    <a:pt x="363" y="273"/>
                    <a:pt x="384" y="280"/>
                  </a:cubicBezTo>
                  <a:cubicBezTo>
                    <a:pt x="415" y="233"/>
                    <a:pt x="365" y="198"/>
                    <a:pt x="352" y="160"/>
                  </a:cubicBezTo>
                  <a:cubicBezTo>
                    <a:pt x="378" y="151"/>
                    <a:pt x="405" y="160"/>
                    <a:pt x="428" y="144"/>
                  </a:cubicBezTo>
                  <a:cubicBezTo>
                    <a:pt x="438" y="115"/>
                    <a:pt x="457" y="115"/>
                    <a:pt x="484" y="108"/>
                  </a:cubicBezTo>
                  <a:cubicBezTo>
                    <a:pt x="519" y="84"/>
                    <a:pt x="463" y="121"/>
                    <a:pt x="520" y="92"/>
                  </a:cubicBezTo>
                  <a:cubicBezTo>
                    <a:pt x="534" y="85"/>
                    <a:pt x="549" y="73"/>
                    <a:pt x="564" y="68"/>
                  </a:cubicBezTo>
                  <a:cubicBezTo>
                    <a:pt x="605" y="54"/>
                    <a:pt x="691" y="14"/>
                    <a:pt x="732" y="0"/>
                  </a:cubicBezTo>
                  <a:cubicBezTo>
                    <a:pt x="808" y="3"/>
                    <a:pt x="815" y="39"/>
                    <a:pt x="884" y="56"/>
                  </a:cubicBezTo>
                  <a:cubicBezTo>
                    <a:pt x="895" y="90"/>
                    <a:pt x="850" y="107"/>
                    <a:pt x="824" y="116"/>
                  </a:cubicBezTo>
                  <a:cubicBezTo>
                    <a:pt x="821" y="120"/>
                    <a:pt x="819" y="125"/>
                    <a:pt x="816" y="128"/>
                  </a:cubicBezTo>
                  <a:cubicBezTo>
                    <a:pt x="813" y="131"/>
                    <a:pt x="807" y="132"/>
                    <a:pt x="804" y="136"/>
                  </a:cubicBezTo>
                  <a:cubicBezTo>
                    <a:pt x="789" y="155"/>
                    <a:pt x="873" y="142"/>
                    <a:pt x="844" y="152"/>
                  </a:cubicBezTo>
                  <a:cubicBezTo>
                    <a:pt x="897" y="170"/>
                    <a:pt x="869" y="176"/>
                    <a:pt x="916" y="160"/>
                  </a:cubicBezTo>
                  <a:cubicBezTo>
                    <a:pt x="984" y="164"/>
                    <a:pt x="1063" y="156"/>
                    <a:pt x="1128" y="172"/>
                  </a:cubicBezTo>
                  <a:cubicBezTo>
                    <a:pt x="1156" y="190"/>
                    <a:pt x="1143" y="185"/>
                    <a:pt x="1164" y="192"/>
                  </a:cubicBezTo>
                  <a:cubicBezTo>
                    <a:pt x="1165" y="209"/>
                    <a:pt x="1152" y="237"/>
                    <a:pt x="1168" y="244"/>
                  </a:cubicBezTo>
                  <a:cubicBezTo>
                    <a:pt x="1236" y="272"/>
                    <a:pt x="1255" y="257"/>
                    <a:pt x="1292" y="232"/>
                  </a:cubicBezTo>
                  <a:cubicBezTo>
                    <a:pt x="1301" y="218"/>
                    <a:pt x="1302" y="210"/>
                    <a:pt x="1316" y="200"/>
                  </a:cubicBezTo>
                  <a:cubicBezTo>
                    <a:pt x="1363" y="203"/>
                    <a:pt x="1411" y="206"/>
                    <a:pt x="1456" y="220"/>
                  </a:cubicBezTo>
                  <a:cubicBezTo>
                    <a:pt x="1496" y="232"/>
                    <a:pt x="1532" y="251"/>
                    <a:pt x="1572" y="264"/>
                  </a:cubicBezTo>
                  <a:cubicBezTo>
                    <a:pt x="1595" y="272"/>
                    <a:pt x="1620" y="267"/>
                    <a:pt x="1644" y="268"/>
                  </a:cubicBezTo>
                  <a:cubicBezTo>
                    <a:pt x="1664" y="273"/>
                    <a:pt x="1681" y="284"/>
                    <a:pt x="1700" y="292"/>
                  </a:cubicBezTo>
                  <a:cubicBezTo>
                    <a:pt x="1754" y="374"/>
                    <a:pt x="1710" y="288"/>
                    <a:pt x="1928" y="292"/>
                  </a:cubicBezTo>
                  <a:cubicBezTo>
                    <a:pt x="1929" y="330"/>
                    <a:pt x="1932" y="464"/>
                    <a:pt x="1924" y="508"/>
                  </a:cubicBezTo>
                  <a:cubicBezTo>
                    <a:pt x="1923" y="512"/>
                    <a:pt x="1876" y="528"/>
                    <a:pt x="1876" y="528"/>
                  </a:cubicBezTo>
                  <a:cubicBezTo>
                    <a:pt x="1841" y="551"/>
                    <a:pt x="1822" y="584"/>
                    <a:pt x="1776" y="592"/>
                  </a:cubicBezTo>
                  <a:cubicBezTo>
                    <a:pt x="1757" y="595"/>
                    <a:pt x="1720" y="600"/>
                    <a:pt x="1720" y="600"/>
                  </a:cubicBezTo>
                  <a:cubicBezTo>
                    <a:pt x="1693" y="609"/>
                    <a:pt x="1678" y="615"/>
                    <a:pt x="1668" y="644"/>
                  </a:cubicBezTo>
                  <a:cubicBezTo>
                    <a:pt x="1670" y="672"/>
                    <a:pt x="1676" y="719"/>
                    <a:pt x="1668" y="748"/>
                  </a:cubicBezTo>
                  <a:cubicBezTo>
                    <a:pt x="1665" y="758"/>
                    <a:pt x="1651" y="760"/>
                    <a:pt x="1644" y="768"/>
                  </a:cubicBezTo>
                  <a:cubicBezTo>
                    <a:pt x="1625" y="791"/>
                    <a:pt x="1611" y="795"/>
                    <a:pt x="1584" y="804"/>
                  </a:cubicBezTo>
                  <a:cubicBezTo>
                    <a:pt x="1545" y="791"/>
                    <a:pt x="1571" y="687"/>
                    <a:pt x="1572" y="680"/>
                  </a:cubicBezTo>
                  <a:cubicBezTo>
                    <a:pt x="1573" y="670"/>
                    <a:pt x="1587" y="665"/>
                    <a:pt x="1592" y="656"/>
                  </a:cubicBezTo>
                  <a:cubicBezTo>
                    <a:pt x="1597" y="647"/>
                    <a:pt x="1601" y="627"/>
                    <a:pt x="1608" y="620"/>
                  </a:cubicBezTo>
                  <a:cubicBezTo>
                    <a:pt x="1621" y="607"/>
                    <a:pt x="1632" y="604"/>
                    <a:pt x="1644" y="592"/>
                  </a:cubicBezTo>
                  <a:cubicBezTo>
                    <a:pt x="1649" y="576"/>
                    <a:pt x="1654" y="569"/>
                    <a:pt x="1668" y="560"/>
                  </a:cubicBezTo>
                  <a:cubicBezTo>
                    <a:pt x="1667" y="555"/>
                    <a:pt x="1669" y="546"/>
                    <a:pt x="1664" y="544"/>
                  </a:cubicBezTo>
                  <a:cubicBezTo>
                    <a:pt x="1655" y="541"/>
                    <a:pt x="1645" y="546"/>
                    <a:pt x="1636" y="548"/>
                  </a:cubicBezTo>
                  <a:cubicBezTo>
                    <a:pt x="1604" y="553"/>
                    <a:pt x="1575" y="570"/>
                    <a:pt x="1544" y="580"/>
                  </a:cubicBezTo>
                  <a:cubicBezTo>
                    <a:pt x="1538" y="599"/>
                    <a:pt x="1536" y="629"/>
                    <a:pt x="1516" y="636"/>
                  </a:cubicBezTo>
                  <a:cubicBezTo>
                    <a:pt x="1473" y="633"/>
                    <a:pt x="1462" y="632"/>
                    <a:pt x="1428" y="624"/>
                  </a:cubicBezTo>
                  <a:cubicBezTo>
                    <a:pt x="1381" y="630"/>
                    <a:pt x="1343" y="646"/>
                    <a:pt x="1300" y="660"/>
                  </a:cubicBezTo>
                  <a:cubicBezTo>
                    <a:pt x="1285" y="675"/>
                    <a:pt x="1274" y="693"/>
                    <a:pt x="1264" y="712"/>
                  </a:cubicBezTo>
                  <a:cubicBezTo>
                    <a:pt x="1262" y="716"/>
                    <a:pt x="1263" y="721"/>
                    <a:pt x="1260" y="724"/>
                  </a:cubicBezTo>
                  <a:cubicBezTo>
                    <a:pt x="1256" y="727"/>
                    <a:pt x="1249" y="727"/>
                    <a:pt x="1244" y="728"/>
                  </a:cubicBezTo>
                  <a:cubicBezTo>
                    <a:pt x="1225" y="757"/>
                    <a:pt x="1249" y="755"/>
                    <a:pt x="1272" y="760"/>
                  </a:cubicBezTo>
                  <a:cubicBezTo>
                    <a:pt x="1297" y="773"/>
                    <a:pt x="1303" y="798"/>
                    <a:pt x="1332" y="808"/>
                  </a:cubicBezTo>
                  <a:cubicBezTo>
                    <a:pt x="1343" y="825"/>
                    <a:pt x="1354" y="838"/>
                    <a:pt x="1360" y="856"/>
                  </a:cubicBezTo>
                  <a:cubicBezTo>
                    <a:pt x="1359" y="865"/>
                    <a:pt x="1362" y="876"/>
                    <a:pt x="1356" y="884"/>
                  </a:cubicBezTo>
                  <a:cubicBezTo>
                    <a:pt x="1353" y="888"/>
                    <a:pt x="1352" y="875"/>
                    <a:pt x="1348" y="872"/>
                  </a:cubicBezTo>
                  <a:cubicBezTo>
                    <a:pt x="1341" y="866"/>
                    <a:pt x="1324" y="856"/>
                    <a:pt x="1324" y="856"/>
                  </a:cubicBezTo>
                  <a:cubicBezTo>
                    <a:pt x="1310" y="876"/>
                    <a:pt x="1321" y="904"/>
                    <a:pt x="1296" y="912"/>
                  </a:cubicBezTo>
                  <a:cubicBezTo>
                    <a:pt x="1291" y="930"/>
                    <a:pt x="1290" y="938"/>
                    <a:pt x="1272" y="944"/>
                  </a:cubicBezTo>
                  <a:cubicBezTo>
                    <a:pt x="1251" y="965"/>
                    <a:pt x="1246" y="1002"/>
                    <a:pt x="1216" y="1012"/>
                  </a:cubicBezTo>
                  <a:cubicBezTo>
                    <a:pt x="1179" y="1049"/>
                    <a:pt x="1194" y="942"/>
                    <a:pt x="1192" y="932"/>
                  </a:cubicBezTo>
                  <a:cubicBezTo>
                    <a:pt x="1192" y="932"/>
                    <a:pt x="1140" y="883"/>
                    <a:pt x="1136" y="880"/>
                  </a:cubicBezTo>
                  <a:cubicBezTo>
                    <a:pt x="1117" y="852"/>
                    <a:pt x="1128" y="861"/>
                    <a:pt x="1108" y="848"/>
                  </a:cubicBezTo>
                  <a:cubicBezTo>
                    <a:pt x="1105" y="844"/>
                    <a:pt x="1103" y="839"/>
                    <a:pt x="1100" y="836"/>
                  </a:cubicBezTo>
                  <a:cubicBezTo>
                    <a:pt x="1097" y="833"/>
                    <a:pt x="1091" y="832"/>
                    <a:pt x="1088" y="828"/>
                  </a:cubicBezTo>
                  <a:cubicBezTo>
                    <a:pt x="1076" y="814"/>
                    <a:pt x="1066" y="795"/>
                    <a:pt x="1056" y="780"/>
                  </a:cubicBezTo>
                  <a:cubicBezTo>
                    <a:pt x="1053" y="776"/>
                    <a:pt x="1053" y="770"/>
                    <a:pt x="1048" y="768"/>
                  </a:cubicBezTo>
                  <a:cubicBezTo>
                    <a:pt x="1040" y="765"/>
                    <a:pt x="1024" y="760"/>
                    <a:pt x="1024" y="760"/>
                  </a:cubicBezTo>
                  <a:cubicBezTo>
                    <a:pt x="1007" y="762"/>
                    <a:pt x="986" y="757"/>
                    <a:pt x="972" y="768"/>
                  </a:cubicBezTo>
                  <a:cubicBezTo>
                    <a:pt x="957" y="780"/>
                    <a:pt x="963" y="804"/>
                    <a:pt x="948" y="816"/>
                  </a:cubicBezTo>
                  <a:cubicBezTo>
                    <a:pt x="944" y="819"/>
                    <a:pt x="917" y="824"/>
                    <a:pt x="916" y="824"/>
                  </a:cubicBezTo>
                  <a:cubicBezTo>
                    <a:pt x="910" y="842"/>
                    <a:pt x="901" y="857"/>
                    <a:pt x="896" y="876"/>
                  </a:cubicBezTo>
                  <a:cubicBezTo>
                    <a:pt x="900" y="898"/>
                    <a:pt x="904" y="917"/>
                    <a:pt x="916" y="936"/>
                  </a:cubicBezTo>
                  <a:cubicBezTo>
                    <a:pt x="906" y="1017"/>
                    <a:pt x="912" y="956"/>
                    <a:pt x="800" y="1012"/>
                  </a:cubicBezTo>
                  <a:cubicBezTo>
                    <a:pt x="785" y="1013"/>
                    <a:pt x="766" y="1026"/>
                    <a:pt x="752" y="1032"/>
                  </a:cubicBezTo>
                  <a:cubicBezTo>
                    <a:pt x="744" y="1035"/>
                    <a:pt x="700" y="1036"/>
                    <a:pt x="700" y="1036"/>
                  </a:cubicBezTo>
                  <a:cubicBezTo>
                    <a:pt x="663" y="1033"/>
                    <a:pt x="624" y="1030"/>
                    <a:pt x="588" y="1020"/>
                  </a:cubicBezTo>
                  <a:cubicBezTo>
                    <a:pt x="575" y="1016"/>
                    <a:pt x="552" y="964"/>
                    <a:pt x="552" y="964"/>
                  </a:cubicBezTo>
                  <a:cubicBezTo>
                    <a:pt x="540" y="947"/>
                    <a:pt x="526" y="939"/>
                    <a:pt x="508" y="928"/>
                  </a:cubicBezTo>
                  <a:cubicBezTo>
                    <a:pt x="500" y="905"/>
                    <a:pt x="472" y="893"/>
                    <a:pt x="452" y="880"/>
                  </a:cubicBezTo>
                  <a:cubicBezTo>
                    <a:pt x="405" y="848"/>
                    <a:pt x="355" y="827"/>
                    <a:pt x="308" y="796"/>
                  </a:cubicBezTo>
                  <a:cubicBezTo>
                    <a:pt x="291" y="770"/>
                    <a:pt x="262" y="762"/>
                    <a:pt x="232" y="752"/>
                  </a:cubicBezTo>
                  <a:cubicBezTo>
                    <a:pt x="183" y="753"/>
                    <a:pt x="102" y="735"/>
                    <a:pt x="52" y="768"/>
                  </a:cubicBezTo>
                  <a:cubicBezTo>
                    <a:pt x="16" y="778"/>
                    <a:pt x="41" y="775"/>
                    <a:pt x="32" y="784"/>
                  </a:cubicBezTo>
                  <a:cubicBezTo>
                    <a:pt x="23" y="793"/>
                    <a:pt x="7" y="816"/>
                    <a:pt x="0" y="824"/>
                  </a:cubicBezTo>
                  <a:close/>
                </a:path>
              </a:pathLst>
            </a:custGeom>
            <a:solidFill>
              <a:srgbClr val="0000FF">
                <a:alpha val="59999"/>
              </a:srgbClr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5142" name="Freeform 29"/>
            <p:cNvSpPr>
              <a:spLocks/>
            </p:cNvSpPr>
            <p:nvPr/>
          </p:nvSpPr>
          <p:spPr bwMode="auto">
            <a:xfrm>
              <a:off x="3049" y="590"/>
              <a:ext cx="200" cy="406"/>
            </a:xfrm>
            <a:custGeom>
              <a:avLst/>
              <a:gdLst>
                <a:gd name="T0" fmla="*/ 83 w 200"/>
                <a:gd name="T1" fmla="*/ 62 h 406"/>
                <a:gd name="T2" fmla="*/ 59 w 200"/>
                <a:gd name="T3" fmla="*/ 122 h 406"/>
                <a:gd name="T4" fmla="*/ 51 w 200"/>
                <a:gd name="T5" fmla="*/ 186 h 406"/>
                <a:gd name="T6" fmla="*/ 43 w 200"/>
                <a:gd name="T7" fmla="*/ 210 h 406"/>
                <a:gd name="T8" fmla="*/ 63 w 200"/>
                <a:gd name="T9" fmla="*/ 402 h 406"/>
                <a:gd name="T10" fmla="*/ 91 w 200"/>
                <a:gd name="T11" fmla="*/ 398 h 406"/>
                <a:gd name="T12" fmla="*/ 87 w 200"/>
                <a:gd name="T13" fmla="*/ 366 h 406"/>
                <a:gd name="T14" fmla="*/ 127 w 200"/>
                <a:gd name="T15" fmla="*/ 274 h 406"/>
                <a:gd name="T16" fmla="*/ 127 w 200"/>
                <a:gd name="T17" fmla="*/ 234 h 406"/>
                <a:gd name="T18" fmla="*/ 151 w 200"/>
                <a:gd name="T19" fmla="*/ 174 h 406"/>
                <a:gd name="T20" fmla="*/ 175 w 200"/>
                <a:gd name="T21" fmla="*/ 166 h 406"/>
                <a:gd name="T22" fmla="*/ 187 w 200"/>
                <a:gd name="T23" fmla="*/ 158 h 406"/>
                <a:gd name="T24" fmla="*/ 187 w 200"/>
                <a:gd name="T25" fmla="*/ 14 h 406"/>
                <a:gd name="T26" fmla="*/ 139 w 200"/>
                <a:gd name="T27" fmla="*/ 18 h 406"/>
                <a:gd name="T28" fmla="*/ 103 w 200"/>
                <a:gd name="T29" fmla="*/ 34 h 406"/>
                <a:gd name="T30" fmla="*/ 83 w 200"/>
                <a:gd name="T31" fmla="*/ 62 h 40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00"/>
                <a:gd name="T49" fmla="*/ 0 h 406"/>
                <a:gd name="T50" fmla="*/ 200 w 200"/>
                <a:gd name="T51" fmla="*/ 406 h 40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00" h="406">
                  <a:moveTo>
                    <a:pt x="83" y="62"/>
                  </a:moveTo>
                  <a:cubicBezTo>
                    <a:pt x="93" y="93"/>
                    <a:pt x="88" y="112"/>
                    <a:pt x="59" y="122"/>
                  </a:cubicBezTo>
                  <a:cubicBezTo>
                    <a:pt x="47" y="157"/>
                    <a:pt x="64" y="104"/>
                    <a:pt x="51" y="186"/>
                  </a:cubicBezTo>
                  <a:cubicBezTo>
                    <a:pt x="50" y="194"/>
                    <a:pt x="43" y="210"/>
                    <a:pt x="43" y="210"/>
                  </a:cubicBezTo>
                  <a:cubicBezTo>
                    <a:pt x="38" y="265"/>
                    <a:pt x="0" y="381"/>
                    <a:pt x="63" y="402"/>
                  </a:cubicBezTo>
                  <a:cubicBezTo>
                    <a:pt x="72" y="401"/>
                    <a:pt x="86" y="406"/>
                    <a:pt x="91" y="398"/>
                  </a:cubicBezTo>
                  <a:cubicBezTo>
                    <a:pt x="97" y="389"/>
                    <a:pt x="87" y="377"/>
                    <a:pt x="87" y="366"/>
                  </a:cubicBezTo>
                  <a:cubicBezTo>
                    <a:pt x="87" y="338"/>
                    <a:pt x="104" y="289"/>
                    <a:pt x="127" y="274"/>
                  </a:cubicBezTo>
                  <a:cubicBezTo>
                    <a:pt x="138" y="258"/>
                    <a:pt x="133" y="251"/>
                    <a:pt x="127" y="234"/>
                  </a:cubicBezTo>
                  <a:cubicBezTo>
                    <a:pt x="130" y="215"/>
                    <a:pt x="131" y="185"/>
                    <a:pt x="151" y="174"/>
                  </a:cubicBezTo>
                  <a:cubicBezTo>
                    <a:pt x="158" y="170"/>
                    <a:pt x="168" y="171"/>
                    <a:pt x="175" y="166"/>
                  </a:cubicBezTo>
                  <a:cubicBezTo>
                    <a:pt x="179" y="163"/>
                    <a:pt x="183" y="161"/>
                    <a:pt x="187" y="158"/>
                  </a:cubicBezTo>
                  <a:cubicBezTo>
                    <a:pt x="190" y="121"/>
                    <a:pt x="200" y="38"/>
                    <a:pt x="187" y="14"/>
                  </a:cubicBezTo>
                  <a:cubicBezTo>
                    <a:pt x="179" y="0"/>
                    <a:pt x="155" y="17"/>
                    <a:pt x="139" y="18"/>
                  </a:cubicBezTo>
                  <a:cubicBezTo>
                    <a:pt x="126" y="22"/>
                    <a:pt x="116" y="30"/>
                    <a:pt x="103" y="34"/>
                  </a:cubicBezTo>
                  <a:cubicBezTo>
                    <a:pt x="96" y="45"/>
                    <a:pt x="83" y="50"/>
                    <a:pt x="83" y="62"/>
                  </a:cubicBezTo>
                  <a:close/>
                </a:path>
              </a:pathLst>
            </a:custGeom>
            <a:solidFill>
              <a:srgbClr val="0000FF">
                <a:alpha val="59999"/>
              </a:srgbClr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5143" name="Freeform 30"/>
            <p:cNvSpPr>
              <a:spLocks/>
            </p:cNvSpPr>
            <p:nvPr/>
          </p:nvSpPr>
          <p:spPr bwMode="auto">
            <a:xfrm>
              <a:off x="2741" y="1034"/>
              <a:ext cx="407" cy="434"/>
            </a:xfrm>
            <a:custGeom>
              <a:avLst/>
              <a:gdLst>
                <a:gd name="T0" fmla="*/ 43 w 407"/>
                <a:gd name="T1" fmla="*/ 434 h 434"/>
                <a:gd name="T2" fmla="*/ 23 w 407"/>
                <a:gd name="T3" fmla="*/ 398 h 434"/>
                <a:gd name="T4" fmla="*/ 15 w 407"/>
                <a:gd name="T5" fmla="*/ 306 h 434"/>
                <a:gd name="T6" fmla="*/ 35 w 407"/>
                <a:gd name="T7" fmla="*/ 258 h 434"/>
                <a:gd name="T8" fmla="*/ 99 w 407"/>
                <a:gd name="T9" fmla="*/ 262 h 434"/>
                <a:gd name="T10" fmla="*/ 123 w 407"/>
                <a:gd name="T11" fmla="*/ 258 h 434"/>
                <a:gd name="T12" fmla="*/ 75 w 407"/>
                <a:gd name="T13" fmla="*/ 154 h 434"/>
                <a:gd name="T14" fmla="*/ 143 w 407"/>
                <a:gd name="T15" fmla="*/ 126 h 434"/>
                <a:gd name="T16" fmla="*/ 191 w 407"/>
                <a:gd name="T17" fmla="*/ 58 h 434"/>
                <a:gd name="T18" fmla="*/ 243 w 407"/>
                <a:gd name="T19" fmla="*/ 2 h 434"/>
                <a:gd name="T20" fmla="*/ 239 w 407"/>
                <a:gd name="T21" fmla="*/ 106 h 434"/>
                <a:gd name="T22" fmla="*/ 259 w 407"/>
                <a:gd name="T23" fmla="*/ 158 h 434"/>
                <a:gd name="T24" fmla="*/ 303 w 407"/>
                <a:gd name="T25" fmla="*/ 170 h 434"/>
                <a:gd name="T26" fmla="*/ 351 w 407"/>
                <a:gd name="T27" fmla="*/ 166 h 434"/>
                <a:gd name="T28" fmla="*/ 387 w 407"/>
                <a:gd name="T29" fmla="*/ 90 h 434"/>
                <a:gd name="T30" fmla="*/ 407 w 407"/>
                <a:gd name="T31" fmla="*/ 122 h 434"/>
                <a:gd name="T32" fmla="*/ 375 w 407"/>
                <a:gd name="T33" fmla="*/ 166 h 434"/>
                <a:gd name="T34" fmla="*/ 395 w 407"/>
                <a:gd name="T35" fmla="*/ 198 h 434"/>
                <a:gd name="T36" fmla="*/ 303 w 407"/>
                <a:gd name="T37" fmla="*/ 182 h 434"/>
                <a:gd name="T38" fmla="*/ 251 w 407"/>
                <a:gd name="T39" fmla="*/ 194 h 434"/>
                <a:gd name="T40" fmla="*/ 247 w 407"/>
                <a:gd name="T41" fmla="*/ 210 h 434"/>
                <a:gd name="T42" fmla="*/ 163 w 407"/>
                <a:gd name="T43" fmla="*/ 278 h 434"/>
                <a:gd name="T44" fmla="*/ 175 w 407"/>
                <a:gd name="T45" fmla="*/ 286 h 434"/>
                <a:gd name="T46" fmla="*/ 123 w 407"/>
                <a:gd name="T47" fmla="*/ 330 h 434"/>
                <a:gd name="T48" fmla="*/ 103 w 407"/>
                <a:gd name="T49" fmla="*/ 406 h 434"/>
                <a:gd name="T50" fmla="*/ 79 w 407"/>
                <a:gd name="T51" fmla="*/ 414 h 434"/>
                <a:gd name="T52" fmla="*/ 55 w 407"/>
                <a:gd name="T53" fmla="*/ 430 h 434"/>
                <a:gd name="T54" fmla="*/ 43 w 407"/>
                <a:gd name="T55" fmla="*/ 434 h 434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407"/>
                <a:gd name="T85" fmla="*/ 0 h 434"/>
                <a:gd name="T86" fmla="*/ 407 w 407"/>
                <a:gd name="T87" fmla="*/ 434 h 434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407" h="434">
                  <a:moveTo>
                    <a:pt x="43" y="434"/>
                  </a:moveTo>
                  <a:cubicBezTo>
                    <a:pt x="35" y="422"/>
                    <a:pt x="31" y="410"/>
                    <a:pt x="23" y="398"/>
                  </a:cubicBezTo>
                  <a:cubicBezTo>
                    <a:pt x="25" y="376"/>
                    <a:pt x="44" y="316"/>
                    <a:pt x="15" y="306"/>
                  </a:cubicBezTo>
                  <a:cubicBezTo>
                    <a:pt x="5" y="276"/>
                    <a:pt x="0" y="270"/>
                    <a:pt x="35" y="258"/>
                  </a:cubicBezTo>
                  <a:cubicBezTo>
                    <a:pt x="56" y="259"/>
                    <a:pt x="78" y="262"/>
                    <a:pt x="99" y="262"/>
                  </a:cubicBezTo>
                  <a:cubicBezTo>
                    <a:pt x="107" y="262"/>
                    <a:pt x="121" y="266"/>
                    <a:pt x="123" y="258"/>
                  </a:cubicBezTo>
                  <a:cubicBezTo>
                    <a:pt x="142" y="197"/>
                    <a:pt x="101" y="192"/>
                    <a:pt x="75" y="154"/>
                  </a:cubicBezTo>
                  <a:cubicBezTo>
                    <a:pt x="86" y="121"/>
                    <a:pt x="124" y="154"/>
                    <a:pt x="143" y="126"/>
                  </a:cubicBezTo>
                  <a:cubicBezTo>
                    <a:pt x="148" y="101"/>
                    <a:pt x="167" y="64"/>
                    <a:pt x="191" y="58"/>
                  </a:cubicBezTo>
                  <a:cubicBezTo>
                    <a:pt x="239" y="14"/>
                    <a:pt x="232" y="0"/>
                    <a:pt x="243" y="2"/>
                  </a:cubicBezTo>
                  <a:cubicBezTo>
                    <a:pt x="254" y="4"/>
                    <a:pt x="239" y="106"/>
                    <a:pt x="239" y="106"/>
                  </a:cubicBezTo>
                  <a:cubicBezTo>
                    <a:pt x="244" y="121"/>
                    <a:pt x="246" y="147"/>
                    <a:pt x="259" y="158"/>
                  </a:cubicBezTo>
                  <a:cubicBezTo>
                    <a:pt x="271" y="167"/>
                    <a:pt x="303" y="170"/>
                    <a:pt x="303" y="170"/>
                  </a:cubicBezTo>
                  <a:cubicBezTo>
                    <a:pt x="319" y="169"/>
                    <a:pt x="343" y="180"/>
                    <a:pt x="351" y="166"/>
                  </a:cubicBezTo>
                  <a:cubicBezTo>
                    <a:pt x="391" y="98"/>
                    <a:pt x="320" y="68"/>
                    <a:pt x="387" y="90"/>
                  </a:cubicBezTo>
                  <a:cubicBezTo>
                    <a:pt x="394" y="118"/>
                    <a:pt x="399" y="98"/>
                    <a:pt x="407" y="122"/>
                  </a:cubicBezTo>
                  <a:cubicBezTo>
                    <a:pt x="396" y="139"/>
                    <a:pt x="382" y="145"/>
                    <a:pt x="375" y="166"/>
                  </a:cubicBezTo>
                  <a:cubicBezTo>
                    <a:pt x="388" y="179"/>
                    <a:pt x="401" y="180"/>
                    <a:pt x="395" y="198"/>
                  </a:cubicBezTo>
                  <a:cubicBezTo>
                    <a:pt x="320" y="194"/>
                    <a:pt x="346" y="196"/>
                    <a:pt x="303" y="182"/>
                  </a:cubicBezTo>
                  <a:cubicBezTo>
                    <a:pt x="285" y="186"/>
                    <a:pt x="269" y="190"/>
                    <a:pt x="251" y="194"/>
                  </a:cubicBezTo>
                  <a:cubicBezTo>
                    <a:pt x="250" y="199"/>
                    <a:pt x="248" y="205"/>
                    <a:pt x="247" y="210"/>
                  </a:cubicBezTo>
                  <a:cubicBezTo>
                    <a:pt x="238" y="295"/>
                    <a:pt x="254" y="272"/>
                    <a:pt x="163" y="278"/>
                  </a:cubicBezTo>
                  <a:cubicBezTo>
                    <a:pt x="167" y="281"/>
                    <a:pt x="174" y="281"/>
                    <a:pt x="175" y="286"/>
                  </a:cubicBezTo>
                  <a:cubicBezTo>
                    <a:pt x="182" y="311"/>
                    <a:pt x="138" y="320"/>
                    <a:pt x="123" y="330"/>
                  </a:cubicBezTo>
                  <a:cubicBezTo>
                    <a:pt x="115" y="355"/>
                    <a:pt x="130" y="391"/>
                    <a:pt x="103" y="406"/>
                  </a:cubicBezTo>
                  <a:cubicBezTo>
                    <a:pt x="96" y="410"/>
                    <a:pt x="86" y="409"/>
                    <a:pt x="79" y="414"/>
                  </a:cubicBezTo>
                  <a:cubicBezTo>
                    <a:pt x="71" y="419"/>
                    <a:pt x="63" y="425"/>
                    <a:pt x="55" y="430"/>
                  </a:cubicBezTo>
                  <a:cubicBezTo>
                    <a:pt x="51" y="432"/>
                    <a:pt x="43" y="434"/>
                    <a:pt x="43" y="434"/>
                  </a:cubicBezTo>
                  <a:close/>
                </a:path>
              </a:pathLst>
            </a:custGeom>
            <a:solidFill>
              <a:srgbClr val="0000FF">
                <a:alpha val="59999"/>
              </a:srgbClr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5144" name="Freeform 31"/>
            <p:cNvSpPr>
              <a:spLocks/>
            </p:cNvSpPr>
            <p:nvPr/>
          </p:nvSpPr>
          <p:spPr bwMode="auto">
            <a:xfrm>
              <a:off x="3119" y="972"/>
              <a:ext cx="189" cy="217"/>
            </a:xfrm>
            <a:custGeom>
              <a:avLst/>
              <a:gdLst>
                <a:gd name="T0" fmla="*/ 35 w 189"/>
                <a:gd name="T1" fmla="*/ 32 h 217"/>
                <a:gd name="T2" fmla="*/ 1 w 189"/>
                <a:gd name="T3" fmla="*/ 80 h 217"/>
                <a:gd name="T4" fmla="*/ 23 w 189"/>
                <a:gd name="T5" fmla="*/ 156 h 217"/>
                <a:gd name="T6" fmla="*/ 61 w 189"/>
                <a:gd name="T7" fmla="*/ 152 h 217"/>
                <a:gd name="T8" fmla="*/ 99 w 189"/>
                <a:gd name="T9" fmla="*/ 216 h 217"/>
                <a:gd name="T10" fmla="*/ 149 w 189"/>
                <a:gd name="T11" fmla="*/ 184 h 217"/>
                <a:gd name="T12" fmla="*/ 145 w 189"/>
                <a:gd name="T13" fmla="*/ 168 h 217"/>
                <a:gd name="T14" fmla="*/ 175 w 189"/>
                <a:gd name="T15" fmla="*/ 144 h 217"/>
                <a:gd name="T16" fmla="*/ 163 w 189"/>
                <a:gd name="T17" fmla="*/ 120 h 217"/>
                <a:gd name="T18" fmla="*/ 149 w 189"/>
                <a:gd name="T19" fmla="*/ 0 h 217"/>
                <a:gd name="T20" fmla="*/ 91 w 189"/>
                <a:gd name="T21" fmla="*/ 48 h 217"/>
                <a:gd name="T22" fmla="*/ 47 w 189"/>
                <a:gd name="T23" fmla="*/ 24 h 217"/>
                <a:gd name="T24" fmla="*/ 35 w 189"/>
                <a:gd name="T25" fmla="*/ 32 h 21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89"/>
                <a:gd name="T40" fmla="*/ 0 h 217"/>
                <a:gd name="T41" fmla="*/ 189 w 189"/>
                <a:gd name="T42" fmla="*/ 217 h 217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89" h="217">
                  <a:moveTo>
                    <a:pt x="35" y="32"/>
                  </a:moveTo>
                  <a:cubicBezTo>
                    <a:pt x="34" y="65"/>
                    <a:pt x="4" y="47"/>
                    <a:pt x="1" y="80"/>
                  </a:cubicBezTo>
                  <a:cubicBezTo>
                    <a:pt x="0" y="88"/>
                    <a:pt x="23" y="156"/>
                    <a:pt x="23" y="156"/>
                  </a:cubicBezTo>
                  <a:cubicBezTo>
                    <a:pt x="24" y="177"/>
                    <a:pt x="44" y="139"/>
                    <a:pt x="61" y="152"/>
                  </a:cubicBezTo>
                  <a:cubicBezTo>
                    <a:pt x="80" y="167"/>
                    <a:pt x="75" y="217"/>
                    <a:pt x="99" y="216"/>
                  </a:cubicBezTo>
                  <a:cubicBezTo>
                    <a:pt x="127" y="215"/>
                    <a:pt x="121" y="185"/>
                    <a:pt x="149" y="184"/>
                  </a:cubicBezTo>
                  <a:cubicBezTo>
                    <a:pt x="178" y="174"/>
                    <a:pt x="132" y="187"/>
                    <a:pt x="145" y="168"/>
                  </a:cubicBezTo>
                  <a:cubicBezTo>
                    <a:pt x="134" y="151"/>
                    <a:pt x="189" y="158"/>
                    <a:pt x="175" y="144"/>
                  </a:cubicBezTo>
                  <a:cubicBezTo>
                    <a:pt x="172" y="136"/>
                    <a:pt x="164" y="129"/>
                    <a:pt x="163" y="120"/>
                  </a:cubicBezTo>
                  <a:cubicBezTo>
                    <a:pt x="151" y="30"/>
                    <a:pt x="185" y="24"/>
                    <a:pt x="149" y="0"/>
                  </a:cubicBezTo>
                  <a:cubicBezTo>
                    <a:pt x="123" y="3"/>
                    <a:pt x="111" y="35"/>
                    <a:pt x="91" y="48"/>
                  </a:cubicBezTo>
                  <a:cubicBezTo>
                    <a:pt x="73" y="39"/>
                    <a:pt x="61" y="38"/>
                    <a:pt x="47" y="24"/>
                  </a:cubicBezTo>
                  <a:cubicBezTo>
                    <a:pt x="34" y="28"/>
                    <a:pt x="35" y="24"/>
                    <a:pt x="35" y="32"/>
                  </a:cubicBezTo>
                  <a:close/>
                </a:path>
              </a:pathLst>
            </a:custGeom>
            <a:solidFill>
              <a:srgbClr val="0000FF">
                <a:alpha val="59999"/>
              </a:srgbClr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5145" name="Freeform 32"/>
            <p:cNvSpPr>
              <a:spLocks/>
            </p:cNvSpPr>
            <p:nvPr/>
          </p:nvSpPr>
          <p:spPr bwMode="auto">
            <a:xfrm>
              <a:off x="3629" y="1005"/>
              <a:ext cx="647" cy="347"/>
            </a:xfrm>
            <a:custGeom>
              <a:avLst/>
              <a:gdLst>
                <a:gd name="T0" fmla="*/ 7 w 647"/>
                <a:gd name="T1" fmla="*/ 159 h 347"/>
                <a:gd name="T2" fmla="*/ 35 w 647"/>
                <a:gd name="T3" fmla="*/ 227 h 347"/>
                <a:gd name="T4" fmla="*/ 127 w 647"/>
                <a:gd name="T5" fmla="*/ 223 h 347"/>
                <a:gd name="T6" fmla="*/ 167 w 647"/>
                <a:gd name="T7" fmla="*/ 267 h 347"/>
                <a:gd name="T8" fmla="*/ 227 w 647"/>
                <a:gd name="T9" fmla="*/ 223 h 347"/>
                <a:gd name="T10" fmla="*/ 275 w 647"/>
                <a:gd name="T11" fmla="*/ 271 h 347"/>
                <a:gd name="T12" fmla="*/ 339 w 647"/>
                <a:gd name="T13" fmla="*/ 275 h 347"/>
                <a:gd name="T14" fmla="*/ 355 w 647"/>
                <a:gd name="T15" fmla="*/ 323 h 347"/>
                <a:gd name="T16" fmla="*/ 423 w 647"/>
                <a:gd name="T17" fmla="*/ 347 h 347"/>
                <a:gd name="T18" fmla="*/ 471 w 647"/>
                <a:gd name="T19" fmla="*/ 311 h 347"/>
                <a:gd name="T20" fmla="*/ 523 w 647"/>
                <a:gd name="T21" fmla="*/ 307 h 347"/>
                <a:gd name="T22" fmla="*/ 559 w 647"/>
                <a:gd name="T23" fmla="*/ 287 h 347"/>
                <a:gd name="T24" fmla="*/ 571 w 647"/>
                <a:gd name="T25" fmla="*/ 239 h 347"/>
                <a:gd name="T26" fmla="*/ 575 w 647"/>
                <a:gd name="T27" fmla="*/ 219 h 347"/>
                <a:gd name="T28" fmla="*/ 611 w 647"/>
                <a:gd name="T29" fmla="*/ 207 h 347"/>
                <a:gd name="T30" fmla="*/ 623 w 647"/>
                <a:gd name="T31" fmla="*/ 203 h 347"/>
                <a:gd name="T32" fmla="*/ 647 w 647"/>
                <a:gd name="T33" fmla="*/ 155 h 347"/>
                <a:gd name="T34" fmla="*/ 591 w 647"/>
                <a:gd name="T35" fmla="*/ 123 h 347"/>
                <a:gd name="T36" fmla="*/ 559 w 647"/>
                <a:gd name="T37" fmla="*/ 87 h 347"/>
                <a:gd name="T38" fmla="*/ 491 w 647"/>
                <a:gd name="T39" fmla="*/ 63 h 347"/>
                <a:gd name="T40" fmla="*/ 463 w 647"/>
                <a:gd name="T41" fmla="*/ 47 h 347"/>
                <a:gd name="T42" fmla="*/ 455 w 647"/>
                <a:gd name="T43" fmla="*/ 35 h 347"/>
                <a:gd name="T44" fmla="*/ 391 w 647"/>
                <a:gd name="T45" fmla="*/ 23 h 347"/>
                <a:gd name="T46" fmla="*/ 271 w 647"/>
                <a:gd name="T47" fmla="*/ 35 h 347"/>
                <a:gd name="T48" fmla="*/ 267 w 647"/>
                <a:gd name="T49" fmla="*/ 71 h 347"/>
                <a:gd name="T50" fmla="*/ 255 w 647"/>
                <a:gd name="T51" fmla="*/ 75 h 347"/>
                <a:gd name="T52" fmla="*/ 223 w 647"/>
                <a:gd name="T53" fmla="*/ 107 h 347"/>
                <a:gd name="T54" fmla="*/ 35 w 647"/>
                <a:gd name="T55" fmla="*/ 103 h 347"/>
                <a:gd name="T56" fmla="*/ 19 w 647"/>
                <a:gd name="T57" fmla="*/ 171 h 347"/>
                <a:gd name="T58" fmla="*/ 7 w 647"/>
                <a:gd name="T59" fmla="*/ 159 h 347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647"/>
                <a:gd name="T91" fmla="*/ 0 h 347"/>
                <a:gd name="T92" fmla="*/ 647 w 647"/>
                <a:gd name="T93" fmla="*/ 347 h 347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647" h="347">
                  <a:moveTo>
                    <a:pt x="7" y="159"/>
                  </a:moveTo>
                  <a:cubicBezTo>
                    <a:pt x="25" y="186"/>
                    <a:pt x="0" y="218"/>
                    <a:pt x="35" y="227"/>
                  </a:cubicBezTo>
                  <a:cubicBezTo>
                    <a:pt x="76" y="223"/>
                    <a:pt x="86" y="219"/>
                    <a:pt x="127" y="223"/>
                  </a:cubicBezTo>
                  <a:cubicBezTo>
                    <a:pt x="131" y="274"/>
                    <a:pt x="124" y="296"/>
                    <a:pt x="167" y="267"/>
                  </a:cubicBezTo>
                  <a:cubicBezTo>
                    <a:pt x="191" y="231"/>
                    <a:pt x="177" y="230"/>
                    <a:pt x="227" y="223"/>
                  </a:cubicBezTo>
                  <a:cubicBezTo>
                    <a:pt x="246" y="235"/>
                    <a:pt x="251" y="268"/>
                    <a:pt x="275" y="271"/>
                  </a:cubicBezTo>
                  <a:cubicBezTo>
                    <a:pt x="296" y="273"/>
                    <a:pt x="318" y="274"/>
                    <a:pt x="339" y="275"/>
                  </a:cubicBezTo>
                  <a:cubicBezTo>
                    <a:pt x="341" y="286"/>
                    <a:pt x="342" y="315"/>
                    <a:pt x="355" y="323"/>
                  </a:cubicBezTo>
                  <a:cubicBezTo>
                    <a:pt x="372" y="334"/>
                    <a:pt x="404" y="341"/>
                    <a:pt x="423" y="347"/>
                  </a:cubicBezTo>
                  <a:cubicBezTo>
                    <a:pt x="442" y="337"/>
                    <a:pt x="452" y="324"/>
                    <a:pt x="471" y="311"/>
                  </a:cubicBezTo>
                  <a:cubicBezTo>
                    <a:pt x="485" y="301"/>
                    <a:pt x="506" y="308"/>
                    <a:pt x="523" y="307"/>
                  </a:cubicBezTo>
                  <a:cubicBezTo>
                    <a:pt x="536" y="303"/>
                    <a:pt x="559" y="287"/>
                    <a:pt x="559" y="287"/>
                  </a:cubicBezTo>
                  <a:cubicBezTo>
                    <a:pt x="571" y="252"/>
                    <a:pt x="565" y="275"/>
                    <a:pt x="571" y="239"/>
                  </a:cubicBezTo>
                  <a:cubicBezTo>
                    <a:pt x="572" y="232"/>
                    <a:pt x="570" y="224"/>
                    <a:pt x="575" y="219"/>
                  </a:cubicBezTo>
                  <a:cubicBezTo>
                    <a:pt x="584" y="210"/>
                    <a:pt x="599" y="211"/>
                    <a:pt x="611" y="207"/>
                  </a:cubicBezTo>
                  <a:cubicBezTo>
                    <a:pt x="615" y="206"/>
                    <a:pt x="623" y="203"/>
                    <a:pt x="623" y="203"/>
                  </a:cubicBezTo>
                  <a:cubicBezTo>
                    <a:pt x="629" y="185"/>
                    <a:pt x="641" y="173"/>
                    <a:pt x="647" y="155"/>
                  </a:cubicBezTo>
                  <a:cubicBezTo>
                    <a:pt x="634" y="136"/>
                    <a:pt x="610" y="136"/>
                    <a:pt x="591" y="123"/>
                  </a:cubicBezTo>
                  <a:cubicBezTo>
                    <a:pt x="581" y="109"/>
                    <a:pt x="574" y="97"/>
                    <a:pt x="559" y="87"/>
                  </a:cubicBezTo>
                  <a:cubicBezTo>
                    <a:pt x="543" y="64"/>
                    <a:pt x="517" y="66"/>
                    <a:pt x="491" y="63"/>
                  </a:cubicBezTo>
                  <a:cubicBezTo>
                    <a:pt x="482" y="57"/>
                    <a:pt x="471" y="54"/>
                    <a:pt x="463" y="47"/>
                  </a:cubicBezTo>
                  <a:cubicBezTo>
                    <a:pt x="459" y="44"/>
                    <a:pt x="459" y="37"/>
                    <a:pt x="455" y="35"/>
                  </a:cubicBezTo>
                  <a:cubicBezTo>
                    <a:pt x="441" y="28"/>
                    <a:pt x="406" y="25"/>
                    <a:pt x="391" y="23"/>
                  </a:cubicBezTo>
                  <a:cubicBezTo>
                    <a:pt x="357" y="0"/>
                    <a:pt x="304" y="13"/>
                    <a:pt x="271" y="35"/>
                  </a:cubicBezTo>
                  <a:cubicBezTo>
                    <a:pt x="270" y="47"/>
                    <a:pt x="271" y="60"/>
                    <a:pt x="267" y="71"/>
                  </a:cubicBezTo>
                  <a:cubicBezTo>
                    <a:pt x="265" y="75"/>
                    <a:pt x="259" y="73"/>
                    <a:pt x="255" y="75"/>
                  </a:cubicBezTo>
                  <a:cubicBezTo>
                    <a:pt x="241" y="84"/>
                    <a:pt x="237" y="98"/>
                    <a:pt x="223" y="107"/>
                  </a:cubicBezTo>
                  <a:cubicBezTo>
                    <a:pt x="162" y="105"/>
                    <a:pt x="97" y="97"/>
                    <a:pt x="35" y="103"/>
                  </a:cubicBezTo>
                  <a:cubicBezTo>
                    <a:pt x="2" y="125"/>
                    <a:pt x="41" y="95"/>
                    <a:pt x="19" y="171"/>
                  </a:cubicBezTo>
                  <a:cubicBezTo>
                    <a:pt x="17" y="176"/>
                    <a:pt x="7" y="165"/>
                    <a:pt x="7" y="159"/>
                  </a:cubicBezTo>
                  <a:close/>
                </a:path>
              </a:pathLst>
            </a:custGeom>
            <a:solidFill>
              <a:srgbClr val="0000FF">
                <a:alpha val="59999"/>
              </a:srgbClr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5146" name="Freeform 33"/>
            <p:cNvSpPr>
              <a:spLocks/>
            </p:cNvSpPr>
            <p:nvPr/>
          </p:nvSpPr>
          <p:spPr bwMode="auto">
            <a:xfrm>
              <a:off x="3410" y="1160"/>
              <a:ext cx="60" cy="93"/>
            </a:xfrm>
            <a:custGeom>
              <a:avLst/>
              <a:gdLst>
                <a:gd name="T0" fmla="*/ 13 w 60"/>
                <a:gd name="T1" fmla="*/ 38 h 93"/>
                <a:gd name="T2" fmla="*/ 53 w 60"/>
                <a:gd name="T3" fmla="*/ 86 h 93"/>
                <a:gd name="T4" fmla="*/ 37 w 60"/>
                <a:gd name="T5" fmla="*/ 30 h 93"/>
                <a:gd name="T6" fmla="*/ 13 w 60"/>
                <a:gd name="T7" fmla="*/ 38 h 9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0"/>
                <a:gd name="T13" fmla="*/ 0 h 93"/>
                <a:gd name="T14" fmla="*/ 60 w 60"/>
                <a:gd name="T15" fmla="*/ 93 h 9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0" h="93">
                  <a:moveTo>
                    <a:pt x="13" y="38"/>
                  </a:moveTo>
                  <a:cubicBezTo>
                    <a:pt x="21" y="84"/>
                    <a:pt x="0" y="93"/>
                    <a:pt x="53" y="86"/>
                  </a:cubicBezTo>
                  <a:cubicBezTo>
                    <a:pt x="60" y="64"/>
                    <a:pt x="56" y="43"/>
                    <a:pt x="37" y="30"/>
                  </a:cubicBezTo>
                  <a:cubicBezTo>
                    <a:pt x="17" y="0"/>
                    <a:pt x="13" y="5"/>
                    <a:pt x="13" y="38"/>
                  </a:cubicBezTo>
                  <a:close/>
                </a:path>
              </a:pathLst>
            </a:custGeom>
            <a:solidFill>
              <a:srgbClr val="0000FF">
                <a:alpha val="59999"/>
              </a:srgbClr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solidFill>
                  <a:srgbClr val="FFFFFF"/>
                </a:solidFill>
              </a:endParaRPr>
            </a:p>
          </p:txBody>
        </p:sp>
      </p:grpSp>
      <p:sp>
        <p:nvSpPr>
          <p:cNvPr id="5125" name="Text Box 34"/>
          <p:cNvSpPr txBox="1">
            <a:spLocks noChangeArrowheads="1"/>
          </p:cNvSpPr>
          <p:nvPr/>
        </p:nvSpPr>
        <p:spPr bwMode="auto">
          <a:xfrm>
            <a:off x="971550" y="5876925"/>
            <a:ext cx="49688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IN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127" name="Text Box 36"/>
          <p:cNvSpPr txBox="1">
            <a:spLocks noChangeArrowheads="1"/>
          </p:cNvSpPr>
          <p:nvPr/>
        </p:nvSpPr>
        <p:spPr bwMode="auto">
          <a:xfrm>
            <a:off x="0" y="0"/>
            <a:ext cx="9144000" cy="584775"/>
          </a:xfrm>
          <a:prstGeom prst="rect">
            <a:avLst/>
          </a:prstGeom>
          <a:solidFill>
            <a:srgbClr val="FFFF00"/>
          </a:solidFill>
          <a:ln w="285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 b="1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MILOBs / MSOs CONTRIBUTING COUNTRIES</a:t>
            </a:r>
          </a:p>
        </p:txBody>
      </p:sp>
      <p:sp>
        <p:nvSpPr>
          <p:cNvPr id="30757" name="Text Box 37"/>
          <p:cNvSpPr txBox="1">
            <a:spLocks noChangeArrowheads="1"/>
          </p:cNvSpPr>
          <p:nvPr/>
        </p:nvSpPr>
        <p:spPr bwMode="auto">
          <a:xfrm>
            <a:off x="7938" y="5896274"/>
            <a:ext cx="6164262" cy="954107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rgbClr val="FFFFFF"/>
                </a:solidFill>
                <a:latin typeface="Arial" charset="0"/>
                <a:cs typeface="Arial" charset="0"/>
              </a:rPr>
              <a:t>TCCs                    -  </a:t>
            </a:r>
            <a:r>
              <a:rPr lang="en-US" sz="2800" b="1" dirty="0">
                <a:solidFill>
                  <a:srgbClr val="FFFF00"/>
                </a:solidFill>
                <a:latin typeface="Arial" charset="0"/>
                <a:cs typeface="Arial" charset="0"/>
              </a:rPr>
              <a:t>16</a:t>
            </a:r>
          </a:p>
          <a:p>
            <a:pPr>
              <a:defRPr/>
            </a:pPr>
            <a:r>
              <a:rPr lang="en-US" sz="2800" b="1" dirty="0">
                <a:solidFill>
                  <a:srgbClr val="FFFFFF"/>
                </a:solidFill>
                <a:latin typeface="Arial" charset="0"/>
                <a:cs typeface="Arial" charset="0"/>
              </a:rPr>
              <a:t>MILOBs/MSOs    -    </a:t>
            </a:r>
            <a:r>
              <a:rPr lang="en-US" sz="2800" b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5</a:t>
            </a:r>
            <a:r>
              <a:rPr lang="en-US" sz="2800" b="1" dirty="0">
                <a:solidFill>
                  <a:srgbClr val="FFFFFF"/>
                </a:solidFill>
                <a:latin typeface="Arial" charset="0"/>
                <a:cs typeface="Arial" charset="0"/>
              </a:rPr>
              <a:t>0</a:t>
            </a:r>
            <a:r>
              <a:rPr lang="en-US" sz="2800" b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 </a:t>
            </a:r>
            <a:r>
              <a:rPr lang="en-US" sz="2800" b="1" dirty="0">
                <a:solidFill>
                  <a:srgbClr val="FFFFFF"/>
                </a:solidFill>
                <a:latin typeface="Arial" charset="0"/>
                <a:cs typeface="Arial" charset="0"/>
              </a:rPr>
              <a:t>* (</a:t>
            </a:r>
            <a:r>
              <a:rPr lang="en-US" sz="2800" b="1" dirty="0" smtClean="0">
                <a:solidFill>
                  <a:srgbClr val="FFFF00"/>
                </a:solidFill>
                <a:latin typeface="Arial" charset="0"/>
                <a:cs typeface="Arial" charset="0"/>
              </a:rPr>
              <a:t>16</a:t>
            </a:r>
            <a:r>
              <a:rPr lang="en-US" sz="2800" b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+3</a:t>
            </a:r>
            <a:r>
              <a:rPr lang="en-US" sz="2800" b="1" dirty="0">
                <a:solidFill>
                  <a:srgbClr val="FFFFFF"/>
                </a:solidFill>
                <a:latin typeface="Arial" charset="0"/>
                <a:cs typeface="Arial" charset="0"/>
              </a:rPr>
              <a:t>4</a:t>
            </a:r>
            <a:r>
              <a:rPr lang="en-US" sz="2800" b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)</a:t>
            </a:r>
            <a:endParaRPr lang="en-US" sz="2800" b="1" dirty="0">
              <a:solidFill>
                <a:srgbClr val="FFFF00"/>
              </a:solidFill>
              <a:latin typeface="Arial" charset="0"/>
              <a:cs typeface="Arial" charset="0"/>
            </a:endParaRPr>
          </a:p>
        </p:txBody>
      </p:sp>
      <p:sp>
        <p:nvSpPr>
          <p:cNvPr id="38" name="Text Box 36"/>
          <p:cNvSpPr txBox="1">
            <a:spLocks noChangeArrowheads="1"/>
          </p:cNvSpPr>
          <p:nvPr/>
        </p:nvSpPr>
        <p:spPr bwMode="auto">
          <a:xfrm>
            <a:off x="565150" y="3886200"/>
            <a:ext cx="2178050" cy="738188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r>
              <a:rPr lang="en-US" sz="1400" u="sng" dirty="0">
                <a:solidFill>
                  <a:srgbClr val="0000CC"/>
                </a:solidFill>
                <a:cs typeface="Arial" pitchFamily="34" charset="0"/>
              </a:rPr>
              <a:t>SOUTH AMERICA</a:t>
            </a:r>
          </a:p>
          <a:p>
            <a:r>
              <a:rPr lang="en-US" sz="1400" dirty="0">
                <a:solidFill>
                  <a:srgbClr val="0000CC"/>
                </a:solidFill>
                <a:cs typeface="Arial" pitchFamily="34" charset="0"/>
              </a:rPr>
              <a:t>Total Strength </a:t>
            </a:r>
            <a:r>
              <a:rPr lang="en-US" sz="1400" dirty="0" smtClean="0">
                <a:solidFill>
                  <a:srgbClr val="0000CC"/>
                </a:solidFill>
                <a:cs typeface="Arial" pitchFamily="34" charset="0"/>
              </a:rPr>
              <a:t>-  77</a:t>
            </a:r>
            <a:endParaRPr lang="en-US" sz="1400" dirty="0">
              <a:solidFill>
                <a:srgbClr val="0000CC"/>
              </a:solidFill>
              <a:cs typeface="Arial" pitchFamily="34" charset="0"/>
            </a:endParaRPr>
          </a:p>
          <a:p>
            <a:r>
              <a:rPr lang="en-US" sz="1400" dirty="0">
                <a:solidFill>
                  <a:srgbClr val="0000CC"/>
                </a:solidFill>
                <a:cs typeface="Arial" pitchFamily="34" charset="0"/>
              </a:rPr>
              <a:t>Females           -02</a:t>
            </a:r>
          </a:p>
        </p:txBody>
      </p:sp>
      <p:sp>
        <p:nvSpPr>
          <p:cNvPr id="39" name="Text Box 37"/>
          <p:cNvSpPr txBox="1">
            <a:spLocks noChangeArrowheads="1"/>
          </p:cNvSpPr>
          <p:nvPr/>
        </p:nvSpPr>
        <p:spPr bwMode="auto">
          <a:xfrm>
            <a:off x="4140200" y="4559153"/>
            <a:ext cx="2160588" cy="738187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r>
              <a:rPr lang="en-US" sz="1400" u="sng" dirty="0">
                <a:solidFill>
                  <a:srgbClr val="0000CC"/>
                </a:solidFill>
                <a:cs typeface="Arial" pitchFamily="34" charset="0"/>
              </a:rPr>
              <a:t>AFRICA</a:t>
            </a:r>
          </a:p>
          <a:p>
            <a:r>
              <a:rPr lang="en-US" sz="1400" dirty="0">
                <a:solidFill>
                  <a:srgbClr val="0000CC"/>
                </a:solidFill>
                <a:cs typeface="Arial" pitchFamily="34" charset="0"/>
              </a:rPr>
              <a:t>Total Strength - </a:t>
            </a:r>
            <a:r>
              <a:rPr lang="en-US" sz="1400" dirty="0" smtClean="0">
                <a:solidFill>
                  <a:srgbClr val="0000CC"/>
                </a:solidFill>
                <a:cs typeface="Arial" pitchFamily="34" charset="0"/>
              </a:rPr>
              <a:t>274</a:t>
            </a:r>
            <a:endParaRPr lang="en-US" sz="1400" dirty="0">
              <a:solidFill>
                <a:srgbClr val="0000CC"/>
              </a:solidFill>
              <a:cs typeface="Arial" pitchFamily="34" charset="0"/>
            </a:endParaRPr>
          </a:p>
          <a:p>
            <a:r>
              <a:rPr lang="en-US" sz="1400" dirty="0">
                <a:solidFill>
                  <a:srgbClr val="0000CC"/>
                </a:solidFill>
                <a:cs typeface="Arial" pitchFamily="34" charset="0"/>
              </a:rPr>
              <a:t>Females         - </a:t>
            </a:r>
            <a:r>
              <a:rPr lang="en-US" sz="1400" dirty="0" smtClean="0">
                <a:solidFill>
                  <a:srgbClr val="0000CC"/>
                </a:solidFill>
                <a:cs typeface="Arial" pitchFamily="34" charset="0"/>
              </a:rPr>
              <a:t>1</a:t>
            </a:r>
            <a:r>
              <a:rPr lang="en-US" sz="1400" dirty="0">
                <a:solidFill>
                  <a:srgbClr val="0000CC"/>
                </a:solidFill>
                <a:cs typeface="Arial" pitchFamily="34" charset="0"/>
              </a:rPr>
              <a:t>6</a:t>
            </a:r>
          </a:p>
        </p:txBody>
      </p:sp>
      <p:sp>
        <p:nvSpPr>
          <p:cNvPr id="40" name="Text Box 38"/>
          <p:cNvSpPr txBox="1">
            <a:spLocks noChangeArrowheads="1"/>
          </p:cNvSpPr>
          <p:nvPr/>
        </p:nvSpPr>
        <p:spPr bwMode="auto">
          <a:xfrm>
            <a:off x="6319838" y="1192075"/>
            <a:ext cx="2284412" cy="738188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r>
              <a:rPr lang="en-US" sz="1400" u="sng" dirty="0">
                <a:solidFill>
                  <a:srgbClr val="0000CC"/>
                </a:solidFill>
                <a:cs typeface="Arial" pitchFamily="34" charset="0"/>
              </a:rPr>
              <a:t>ASIA</a:t>
            </a:r>
          </a:p>
          <a:p>
            <a:r>
              <a:rPr lang="en-US" sz="1400" dirty="0">
                <a:solidFill>
                  <a:srgbClr val="0000CC"/>
                </a:solidFill>
                <a:cs typeface="Arial" pitchFamily="34" charset="0"/>
              </a:rPr>
              <a:t>Total Strength - </a:t>
            </a:r>
            <a:r>
              <a:rPr lang="en-US" sz="1400" dirty="0" smtClean="0">
                <a:solidFill>
                  <a:srgbClr val="0000CC"/>
                </a:solidFill>
                <a:cs typeface="Arial" pitchFamily="34" charset="0"/>
              </a:rPr>
              <a:t>264</a:t>
            </a:r>
            <a:endParaRPr lang="en-US" sz="1400" dirty="0">
              <a:solidFill>
                <a:srgbClr val="0000CC"/>
              </a:solidFill>
              <a:cs typeface="Arial" pitchFamily="34" charset="0"/>
            </a:endParaRPr>
          </a:p>
          <a:p>
            <a:r>
              <a:rPr lang="en-US" sz="1400" dirty="0">
                <a:solidFill>
                  <a:srgbClr val="0000CC"/>
                </a:solidFill>
                <a:cs typeface="Arial" pitchFamily="34" charset="0"/>
              </a:rPr>
              <a:t>Females       - </a:t>
            </a:r>
            <a:r>
              <a:rPr lang="en-US" sz="1400" dirty="0" smtClean="0">
                <a:solidFill>
                  <a:srgbClr val="0000CC"/>
                </a:solidFill>
                <a:cs typeface="Arial" pitchFamily="34" charset="0"/>
              </a:rPr>
              <a:t>05</a:t>
            </a:r>
            <a:endParaRPr lang="en-US" sz="1400" dirty="0">
              <a:solidFill>
                <a:srgbClr val="0000CC"/>
              </a:solidFill>
              <a:cs typeface="Arial" pitchFamily="34" charset="0"/>
            </a:endParaRPr>
          </a:p>
        </p:txBody>
      </p:sp>
      <p:sp>
        <p:nvSpPr>
          <p:cNvPr id="41" name="Text Box 39"/>
          <p:cNvSpPr txBox="1">
            <a:spLocks noChangeArrowheads="1"/>
          </p:cNvSpPr>
          <p:nvPr/>
        </p:nvSpPr>
        <p:spPr bwMode="auto">
          <a:xfrm>
            <a:off x="2930525" y="1193083"/>
            <a:ext cx="2505075" cy="738664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lnSpc>
                <a:spcPct val="80000"/>
              </a:lnSpc>
            </a:pPr>
            <a:r>
              <a:rPr lang="en-US" sz="1400" u="sng" dirty="0">
                <a:solidFill>
                  <a:srgbClr val="0000CC"/>
                </a:solidFill>
                <a:cs typeface="Arial" pitchFamily="34" charset="0"/>
              </a:rPr>
              <a:t>EUROPE</a:t>
            </a:r>
          </a:p>
          <a:p>
            <a:pPr>
              <a:lnSpc>
                <a:spcPct val="120000"/>
              </a:lnSpc>
            </a:pPr>
            <a:r>
              <a:rPr lang="en-US" sz="1400" dirty="0">
                <a:solidFill>
                  <a:srgbClr val="0000CC"/>
                </a:solidFill>
                <a:cs typeface="Arial" pitchFamily="34" charset="0"/>
              </a:rPr>
              <a:t>Total Strength </a:t>
            </a:r>
            <a:r>
              <a:rPr lang="en-US" sz="1400" dirty="0" smtClean="0">
                <a:solidFill>
                  <a:srgbClr val="0000CC"/>
                </a:solidFill>
                <a:cs typeface="Arial" pitchFamily="34" charset="0"/>
              </a:rPr>
              <a:t>– 106</a:t>
            </a:r>
            <a:endParaRPr lang="en-US" sz="1400" dirty="0">
              <a:solidFill>
                <a:srgbClr val="0000CC"/>
              </a:solidFill>
              <a:cs typeface="Arial" pitchFamily="34" charset="0"/>
            </a:endParaRPr>
          </a:p>
          <a:p>
            <a:r>
              <a:rPr lang="en-US" sz="1400" dirty="0">
                <a:solidFill>
                  <a:srgbClr val="0000CC"/>
                </a:solidFill>
                <a:cs typeface="Arial" pitchFamily="34" charset="0"/>
              </a:rPr>
              <a:t>Females      - 01</a:t>
            </a:r>
          </a:p>
        </p:txBody>
      </p:sp>
      <p:sp>
        <p:nvSpPr>
          <p:cNvPr id="42" name="Text Box 40"/>
          <p:cNvSpPr txBox="1">
            <a:spLocks noChangeArrowheads="1"/>
          </p:cNvSpPr>
          <p:nvPr/>
        </p:nvSpPr>
        <p:spPr bwMode="auto">
          <a:xfrm>
            <a:off x="0" y="1219200"/>
            <a:ext cx="2271712" cy="738187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r>
              <a:rPr lang="en-US" sz="1400" u="sng" dirty="0">
                <a:solidFill>
                  <a:srgbClr val="0000CC"/>
                </a:solidFill>
                <a:cs typeface="Arial" pitchFamily="34" charset="0"/>
              </a:rPr>
              <a:t>NORTH AMERICA</a:t>
            </a:r>
          </a:p>
          <a:p>
            <a:r>
              <a:rPr lang="en-US" sz="1400" dirty="0">
                <a:solidFill>
                  <a:srgbClr val="0000CC"/>
                </a:solidFill>
                <a:cs typeface="Arial" pitchFamily="34" charset="0"/>
              </a:rPr>
              <a:t>Total Strength - </a:t>
            </a:r>
            <a:r>
              <a:rPr lang="en-US" sz="1400" dirty="0" smtClean="0">
                <a:solidFill>
                  <a:srgbClr val="0000CC"/>
                </a:solidFill>
                <a:cs typeface="Arial" pitchFamily="34" charset="0"/>
              </a:rPr>
              <a:t>04</a:t>
            </a:r>
            <a:endParaRPr lang="en-US" sz="1400" dirty="0">
              <a:solidFill>
                <a:srgbClr val="0000CC"/>
              </a:solidFill>
              <a:cs typeface="Arial" pitchFamily="34" charset="0"/>
            </a:endParaRPr>
          </a:p>
          <a:p>
            <a:r>
              <a:rPr lang="en-US" sz="1400" dirty="0">
                <a:solidFill>
                  <a:srgbClr val="0000CC"/>
                </a:solidFill>
                <a:cs typeface="Arial" pitchFamily="34" charset="0"/>
              </a:rPr>
              <a:t>Females          - </a:t>
            </a:r>
            <a:r>
              <a:rPr lang="en-US" sz="1400" dirty="0" smtClean="0">
                <a:solidFill>
                  <a:srgbClr val="0000CC"/>
                </a:solidFill>
                <a:cs typeface="Arial" pitchFamily="34" charset="0"/>
              </a:rPr>
              <a:t>00</a:t>
            </a:r>
            <a:endParaRPr lang="en-US" sz="1400" dirty="0">
              <a:solidFill>
                <a:srgbClr val="0000CC"/>
              </a:solidFill>
              <a:cs typeface="Arial" pitchFamily="34" charset="0"/>
            </a:endParaRPr>
          </a:p>
        </p:txBody>
      </p:sp>
      <p:sp>
        <p:nvSpPr>
          <p:cNvPr id="43" name="Text Box 41"/>
          <p:cNvSpPr txBox="1">
            <a:spLocks noChangeArrowheads="1"/>
          </p:cNvSpPr>
          <p:nvPr/>
        </p:nvSpPr>
        <p:spPr bwMode="auto">
          <a:xfrm>
            <a:off x="6203803" y="5943600"/>
            <a:ext cx="2926342" cy="880241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600" b="1" u="sng" dirty="0">
                <a:solidFill>
                  <a:schemeClr val="bg2">
                    <a:lumMod val="65000"/>
                    <a:lumOff val="35000"/>
                  </a:schemeClr>
                </a:solidFill>
                <a:cs typeface="Arial" pitchFamily="34" charset="0"/>
              </a:rPr>
              <a:t>TOTAL</a:t>
            </a:r>
          </a:p>
          <a:p>
            <a:pPr>
              <a:lnSpc>
                <a:spcPct val="120000"/>
              </a:lnSpc>
            </a:pPr>
            <a:r>
              <a:rPr lang="en-US" sz="1600" b="1" dirty="0">
                <a:solidFill>
                  <a:schemeClr val="bg2">
                    <a:lumMod val="65000"/>
                    <a:lumOff val="35000"/>
                  </a:schemeClr>
                </a:solidFill>
                <a:cs typeface="Arial" pitchFamily="34" charset="0"/>
              </a:rPr>
              <a:t>Authorized   	 -    7</a:t>
            </a:r>
            <a:r>
              <a:rPr lang="ro-RO" sz="1600" b="1" dirty="0">
                <a:solidFill>
                  <a:schemeClr val="bg2">
                    <a:lumMod val="65000"/>
                    <a:lumOff val="35000"/>
                  </a:schemeClr>
                </a:solidFill>
                <a:cs typeface="Arial" pitchFamily="34" charset="0"/>
              </a:rPr>
              <a:t>60</a:t>
            </a:r>
            <a:endParaRPr lang="en-US" sz="1600" b="1" dirty="0">
              <a:solidFill>
                <a:schemeClr val="bg2">
                  <a:lumMod val="65000"/>
                  <a:lumOff val="35000"/>
                </a:schemeClr>
              </a:solidFill>
              <a:cs typeface="Arial" pitchFamily="34" charset="0"/>
            </a:endParaRPr>
          </a:p>
          <a:p>
            <a:r>
              <a:rPr lang="en-US" sz="1600" b="1" dirty="0">
                <a:solidFill>
                  <a:schemeClr val="bg2">
                    <a:lumMod val="65000"/>
                    <a:lumOff val="35000"/>
                  </a:schemeClr>
                </a:solidFill>
                <a:cs typeface="Arial" pitchFamily="34" charset="0"/>
              </a:rPr>
              <a:t>Deployed      	-    </a:t>
            </a:r>
            <a:r>
              <a:rPr lang="en-US" sz="1600" b="1" dirty="0" smtClean="0">
                <a:solidFill>
                  <a:schemeClr val="bg2">
                    <a:lumMod val="65000"/>
                    <a:lumOff val="35000"/>
                  </a:schemeClr>
                </a:solidFill>
                <a:cs typeface="Arial" pitchFamily="34" charset="0"/>
              </a:rPr>
              <a:t> 725</a:t>
            </a:r>
            <a:endParaRPr lang="en-US" sz="1600" b="1" dirty="0">
              <a:solidFill>
                <a:schemeClr val="bg2">
                  <a:lumMod val="65000"/>
                  <a:lumOff val="35000"/>
                </a:schemeClr>
              </a:solidFill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18119" y="5358437"/>
            <a:ext cx="3844162" cy="461665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FEMALES   -  24  (3.3%)</a:t>
            </a:r>
            <a:endParaRPr lang="en-US" sz="2400" b="1" dirty="0"/>
          </a:p>
        </p:txBody>
      </p:sp>
      <p:sp>
        <p:nvSpPr>
          <p:cNvPr id="44" name="TextBox 43"/>
          <p:cNvSpPr txBox="1"/>
          <p:nvPr/>
        </p:nvSpPr>
        <p:spPr>
          <a:xfrm>
            <a:off x="-7828" y="2928293"/>
            <a:ext cx="6172200" cy="461665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LATIN AMERICAN FEMALES   -  2  (2.5%)</a:t>
            </a:r>
            <a:endParaRPr lang="en-US" sz="2400" b="1" dirty="0"/>
          </a:p>
        </p:txBody>
      </p:sp>
    </p:spTree>
    <p:extLst>
      <p:ext uri="{BB962C8B-B14F-4D97-AF65-F5344CB8AC3E}">
        <p14:creationId xmlns="" xmlns:p14="http://schemas.microsoft.com/office/powerpoint/2010/main" val="56961167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 txBox="1">
            <a:spLocks noChangeArrowheads="1"/>
          </p:cNvSpPr>
          <p:nvPr/>
        </p:nvSpPr>
        <p:spPr bwMode="auto">
          <a:xfrm>
            <a:off x="0" y="2"/>
            <a:ext cx="9144000" cy="91439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scene3d>
            <a:camera prst="orthographicFront"/>
            <a:lightRig rig="chilly" dir="t"/>
          </a:scene3d>
          <a:sp3d prstMaterial="plastic">
            <a:bevelT/>
          </a:sp3d>
        </p:spPr>
        <p:txBody>
          <a:bodyPr tIns="182880" anchor="ctr"/>
          <a:lstStyle/>
          <a:p>
            <a:pPr algn="ctr">
              <a:lnSpc>
                <a:spcPct val="80000"/>
              </a:lnSpc>
              <a:defRPr/>
            </a:pPr>
            <a:r>
              <a:rPr lang="en-US" sz="2400" b="1" u="sng" dirty="0" smtClean="0">
                <a:solidFill>
                  <a:prstClr val="white"/>
                </a:solidFill>
                <a:cs typeface="Times New Roman" pitchFamily="18" charset="0"/>
              </a:rPr>
              <a:t>LATIN AMERICAN MILOB CONTRIBUTION</a:t>
            </a:r>
            <a:endParaRPr lang="en-US" sz="2400" b="1" u="sng" dirty="0">
              <a:solidFill>
                <a:prstClr val="white"/>
              </a:solidFill>
              <a:cs typeface="Times New Roman" pitchFamily="18" charset="0"/>
            </a:endParaRPr>
          </a:p>
        </p:txBody>
      </p:sp>
      <p:graphicFrame>
        <p:nvGraphicFramePr>
          <p:cNvPr id="13" name="Diagram 12"/>
          <p:cNvGraphicFramePr/>
          <p:nvPr>
            <p:extLst>
              <p:ext uri="{D42A27DB-BD31-4B8C-83A1-F6EECF244321}">
                <p14:modId xmlns="" xmlns:p14="http://schemas.microsoft.com/office/powerpoint/2010/main" val="345339602"/>
              </p:ext>
            </p:extLst>
          </p:nvPr>
        </p:nvGraphicFramePr>
        <p:xfrm>
          <a:off x="0" y="990600"/>
          <a:ext cx="9144000" cy="6096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927715295"/>
              </p:ext>
            </p:extLst>
          </p:nvPr>
        </p:nvGraphicFramePr>
        <p:xfrm>
          <a:off x="2781300" y="1143000"/>
          <a:ext cx="3581400" cy="47339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90700"/>
                <a:gridCol w="1790700"/>
              </a:tblGrid>
              <a:tr h="676275">
                <a:tc>
                  <a:txBody>
                    <a:bodyPr/>
                    <a:lstStyle/>
                    <a:p>
                      <a:pPr algn="ctr"/>
                      <a:r>
                        <a:rPr lang="en-US" sz="2400" b="1" u="sng" dirty="0" smtClean="0"/>
                        <a:t>COUNTRY</a:t>
                      </a:r>
                      <a:endParaRPr lang="en-US" sz="2400" b="1" u="sng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400" b="1" u="sng" dirty="0" smtClean="0"/>
                        <a:t>MILOBS</a:t>
                      </a:r>
                      <a:endParaRPr lang="en-US" sz="2400" b="1" u="sng" dirty="0"/>
                    </a:p>
                  </a:txBody>
                  <a:tcPr anchor="ctr"/>
                </a:tc>
              </a:tr>
              <a:tr h="676275"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BOLIVIA</a:t>
                      </a:r>
                      <a:endParaRPr lang="en-US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10</a:t>
                      </a:r>
                      <a:endParaRPr lang="en-US" sz="1600" b="1" dirty="0"/>
                    </a:p>
                  </a:txBody>
                  <a:tcPr anchor="ctr"/>
                </a:tc>
              </a:tr>
              <a:tr h="676275"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GAUTEMALA</a:t>
                      </a:r>
                      <a:endParaRPr lang="en-US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07</a:t>
                      </a:r>
                      <a:endParaRPr lang="en-US" sz="1600" b="1" dirty="0"/>
                    </a:p>
                  </a:txBody>
                  <a:tcPr anchor="ctr"/>
                </a:tc>
              </a:tr>
              <a:tr h="676275"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PARAGUAY</a:t>
                      </a:r>
                      <a:endParaRPr lang="en-US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17</a:t>
                      </a:r>
                      <a:endParaRPr lang="en-US" sz="1600" b="1" dirty="0"/>
                    </a:p>
                  </a:txBody>
                  <a:tcPr anchor="ctr"/>
                </a:tc>
              </a:tr>
              <a:tr h="676275"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PERU</a:t>
                      </a:r>
                      <a:endParaRPr lang="en-US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07</a:t>
                      </a:r>
                      <a:endParaRPr lang="en-US" sz="1600" b="1" dirty="0"/>
                    </a:p>
                  </a:txBody>
                  <a:tcPr anchor="ctr"/>
                </a:tc>
              </a:tr>
              <a:tr h="676275"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URUGUAY</a:t>
                      </a:r>
                      <a:endParaRPr lang="en-US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36</a:t>
                      </a:r>
                      <a:endParaRPr lang="en-US" sz="1600" b="1" dirty="0"/>
                    </a:p>
                  </a:txBody>
                  <a:tcPr anchor="ctr"/>
                </a:tc>
              </a:tr>
              <a:tr h="676275"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TOTAL</a:t>
                      </a:r>
                      <a:endParaRPr lang="en-US" sz="1600" b="1" dirty="0"/>
                    </a:p>
                  </a:txBody>
                  <a:tcPr anchor="ctr"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77</a:t>
                      </a:r>
                      <a:endParaRPr lang="en-US" sz="1600" b="1" dirty="0"/>
                    </a:p>
                  </a:txBody>
                  <a:tcPr anchor="ctr">
                    <a:solidFill>
                      <a:srgbClr val="FFFF66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212773444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7DC3D25A-C8AE-406B-A9B1-B9972E6FC8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13">
                                            <p:graphicEl>
                                              <a:dgm id="{7DC3D25A-C8AE-406B-A9B1-B9972E6FC8A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4B57F4AB-99D7-4AE2-B893-33FA92F183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" dur="1000"/>
                                        <p:tgtEl>
                                          <p:spTgt spid="13">
                                            <p:graphicEl>
                                              <a:dgm id="{4B57F4AB-99D7-4AE2-B893-33FA92F183A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3" grpId="0">
        <p:bldSub>
          <a:bldDgm bld="one"/>
        </p:bldSub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" name="Rectangle 893"/>
          <p:cNvSpPr/>
          <p:nvPr/>
        </p:nvSpPr>
        <p:spPr>
          <a:xfrm>
            <a:off x="0" y="0"/>
            <a:ext cx="9144000" cy="3505200"/>
          </a:xfrm>
          <a:prstGeom prst="rect">
            <a:avLst/>
          </a:prstGeom>
          <a:solidFill>
            <a:srgbClr val="0099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2057400" lvl="4" indent="-228600"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379" name="Rectangle 378"/>
          <p:cNvSpPr/>
          <p:nvPr/>
        </p:nvSpPr>
        <p:spPr>
          <a:xfrm>
            <a:off x="0" y="3505200"/>
            <a:ext cx="9144000" cy="3352800"/>
          </a:xfrm>
          <a:prstGeom prst="rect">
            <a:avLst/>
          </a:prstGeom>
          <a:solidFill>
            <a:srgbClr val="0033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2057400" lvl="4" indent="-228600"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77" name="Text Box 8"/>
          <p:cNvSpPr txBox="1">
            <a:spLocks noChangeArrowheads="1"/>
          </p:cNvSpPr>
          <p:nvPr/>
        </p:nvSpPr>
        <p:spPr bwMode="auto">
          <a:xfrm>
            <a:off x="4125913" y="228600"/>
            <a:ext cx="544512" cy="307975"/>
          </a:xfrm>
          <a:prstGeom prst="rect">
            <a:avLst/>
          </a:prstGeom>
          <a:noFill/>
          <a:ln w="19050" algn="ctr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400" b="1" kern="0" dirty="0">
                <a:solidFill>
                  <a:srgbClr val="FFFFFF"/>
                </a:solidFill>
                <a:cs typeface="Arial" pitchFamily="34" charset="0"/>
              </a:rPr>
              <a:t>XXX</a:t>
            </a:r>
          </a:p>
        </p:txBody>
      </p:sp>
      <p:sp>
        <p:nvSpPr>
          <p:cNvPr id="178" name="Rectangle 9"/>
          <p:cNvSpPr>
            <a:spLocks noChangeArrowheads="1"/>
          </p:cNvSpPr>
          <p:nvPr/>
        </p:nvSpPr>
        <p:spPr bwMode="auto">
          <a:xfrm>
            <a:off x="3733800" y="479425"/>
            <a:ext cx="1328738" cy="358775"/>
          </a:xfrm>
          <a:prstGeom prst="rect">
            <a:avLst/>
          </a:prstGeom>
          <a:gradFill rotWithShape="1">
            <a:gsLst>
              <a:gs pos="0">
                <a:srgbClr val="333399">
                  <a:gamma/>
                  <a:shade val="46275"/>
                  <a:invGamma/>
                </a:srgbClr>
              </a:gs>
              <a:gs pos="100000">
                <a:srgbClr val="333399"/>
              </a:gs>
            </a:gsLst>
            <a:lin ang="5400000" scaled="1"/>
          </a:gradFill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1600" b="1" kern="0" dirty="0">
                <a:solidFill>
                  <a:srgbClr val="FFFFFF"/>
                </a:solidFill>
                <a:cs typeface="Arial" pitchFamily="34" charset="0"/>
              </a:rPr>
              <a:t> Force HQ </a:t>
            </a:r>
          </a:p>
        </p:txBody>
      </p:sp>
      <p:sp>
        <p:nvSpPr>
          <p:cNvPr id="298" name="Text Box 73"/>
          <p:cNvSpPr txBox="1">
            <a:spLocks noChangeArrowheads="1"/>
          </p:cNvSpPr>
          <p:nvPr/>
        </p:nvSpPr>
        <p:spPr bwMode="auto">
          <a:xfrm>
            <a:off x="4402138" y="2314575"/>
            <a:ext cx="617537" cy="228600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900" b="1" kern="0" dirty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283" name="Text Box 94"/>
          <p:cNvSpPr txBox="1">
            <a:spLocks noChangeArrowheads="1"/>
          </p:cNvSpPr>
          <p:nvPr/>
        </p:nvSpPr>
        <p:spPr bwMode="auto">
          <a:xfrm>
            <a:off x="3059113" y="2314575"/>
            <a:ext cx="617537" cy="228600"/>
          </a:xfrm>
          <a:prstGeom prst="rect">
            <a:avLst/>
          </a:prstGeom>
          <a:noFill/>
          <a:ln w="19050" algn="ctr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900" b="1" kern="0" dirty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244" name="Rectangle 10"/>
          <p:cNvSpPr>
            <a:spLocks noChangeArrowheads="1"/>
          </p:cNvSpPr>
          <p:nvPr/>
        </p:nvSpPr>
        <p:spPr bwMode="auto">
          <a:xfrm>
            <a:off x="2463800" y="892175"/>
            <a:ext cx="1230313" cy="377825"/>
          </a:xfrm>
          <a:prstGeom prst="rect">
            <a:avLst/>
          </a:prstGeom>
          <a:gradFill rotWithShape="1">
            <a:gsLst>
              <a:gs pos="0">
                <a:srgbClr val="333399">
                  <a:gamma/>
                  <a:shade val="46275"/>
                  <a:invGamma/>
                </a:srgbClr>
              </a:gs>
              <a:gs pos="100000">
                <a:srgbClr val="333399"/>
              </a:gs>
            </a:gsLst>
            <a:lin ang="5400000" scaled="1"/>
          </a:gradFill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1100" b="1" kern="0" dirty="0">
                <a:solidFill>
                  <a:srgbClr val="FFFFFF"/>
                </a:solidFill>
                <a:cs typeface="Arial" pitchFamily="34" charset="0"/>
              </a:rPr>
              <a:t>Military Police</a:t>
            </a:r>
          </a:p>
        </p:txBody>
      </p:sp>
      <p:sp>
        <p:nvSpPr>
          <p:cNvPr id="235" name="Rectangle 64"/>
          <p:cNvSpPr>
            <a:spLocks noChangeArrowheads="1"/>
          </p:cNvSpPr>
          <p:nvPr/>
        </p:nvSpPr>
        <p:spPr bwMode="auto">
          <a:xfrm>
            <a:off x="6324600" y="2971800"/>
            <a:ext cx="1371600" cy="457200"/>
          </a:xfrm>
          <a:prstGeom prst="rect">
            <a:avLst/>
          </a:prstGeom>
          <a:noFill/>
          <a:ln w="19050" algn="ctr">
            <a:noFill/>
            <a:prstDash val="solid"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fr-FR" sz="1400" b="1" i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Organic Units</a:t>
            </a:r>
            <a:endParaRPr lang="en-US" sz="1400" b="1" i="1" kern="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grpSp>
        <p:nvGrpSpPr>
          <p:cNvPr id="92170" name="Group 430"/>
          <p:cNvGrpSpPr>
            <a:grpSpLocks/>
          </p:cNvGrpSpPr>
          <p:nvPr/>
        </p:nvGrpSpPr>
        <p:grpSpPr bwMode="auto">
          <a:xfrm>
            <a:off x="239713" y="2085975"/>
            <a:ext cx="739775" cy="571500"/>
            <a:chOff x="49213" y="2362200"/>
            <a:chExt cx="741362" cy="571500"/>
          </a:xfrm>
        </p:grpSpPr>
        <p:sp>
          <p:nvSpPr>
            <p:cNvPr id="261" name="Text Box 110"/>
            <p:cNvSpPr txBox="1">
              <a:spLocks noChangeArrowheads="1"/>
            </p:cNvSpPr>
            <p:nvPr/>
          </p:nvSpPr>
          <p:spPr bwMode="auto">
            <a:xfrm>
              <a:off x="49213" y="2703513"/>
              <a:ext cx="741362" cy="230187"/>
            </a:xfrm>
            <a:prstGeom prst="rect">
              <a:avLst/>
            </a:prstGeom>
            <a:noFill/>
            <a:ln w="19050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900" b="1" kern="0" dirty="0">
                  <a:solidFill>
                    <a:srgbClr val="FFFFFF"/>
                  </a:solidFill>
                  <a:cs typeface="Arial" pitchFamily="34" charset="0"/>
                </a:rPr>
                <a:t> Ghana</a:t>
              </a:r>
            </a:p>
          </p:txBody>
        </p:sp>
        <p:grpSp>
          <p:nvGrpSpPr>
            <p:cNvPr id="92543" name="Group 422"/>
            <p:cNvGrpSpPr>
              <a:grpSpLocks/>
            </p:cNvGrpSpPr>
            <p:nvPr/>
          </p:nvGrpSpPr>
          <p:grpSpPr bwMode="auto">
            <a:xfrm>
              <a:off x="157163" y="2362200"/>
              <a:ext cx="525463" cy="366712"/>
              <a:chOff x="6019800" y="4033837"/>
              <a:chExt cx="525463" cy="366712"/>
            </a:xfrm>
          </p:grpSpPr>
          <p:grpSp>
            <p:nvGrpSpPr>
              <p:cNvPr id="92544" name="Group 408"/>
              <p:cNvGrpSpPr>
                <a:grpSpLocks/>
              </p:cNvGrpSpPr>
              <p:nvPr/>
            </p:nvGrpSpPr>
            <p:grpSpPr bwMode="auto">
              <a:xfrm>
                <a:off x="6019800" y="4114800"/>
                <a:ext cx="525463" cy="285749"/>
                <a:chOff x="0" y="5731816"/>
                <a:chExt cx="525463" cy="285749"/>
              </a:xfrm>
            </p:grpSpPr>
            <p:sp>
              <p:nvSpPr>
                <p:cNvPr id="410" name="Rectangle 144"/>
                <p:cNvSpPr>
                  <a:spLocks noChangeArrowheads="1"/>
                </p:cNvSpPr>
                <p:nvPr/>
              </p:nvSpPr>
              <p:spPr bwMode="auto">
                <a:xfrm>
                  <a:off x="1822" y="5731816"/>
                  <a:ext cx="523409" cy="285750"/>
                </a:xfrm>
                <a:prstGeom prst="rect">
                  <a:avLst/>
                </a:prstGeom>
                <a:solidFill>
                  <a:srgbClr val="333399"/>
                </a:solidFill>
                <a:ln w="19050" algn="ctr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900" kern="0" dirty="0">
                    <a:solidFill>
                      <a:srgbClr val="FFFFFF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411" name="Line 145"/>
                <p:cNvSpPr>
                  <a:spLocks noChangeShapeType="1"/>
                </p:cNvSpPr>
                <p:nvPr/>
              </p:nvSpPr>
              <p:spPr bwMode="auto">
                <a:xfrm>
                  <a:off x="231" y="5731816"/>
                  <a:ext cx="523408" cy="28575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sz="900" kern="0" dirty="0">
                    <a:solidFill>
                      <a:srgbClr val="FFFFFF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412" name="Line 146"/>
                <p:cNvSpPr>
                  <a:spLocks noChangeShapeType="1"/>
                </p:cNvSpPr>
                <p:nvPr/>
              </p:nvSpPr>
              <p:spPr bwMode="auto">
                <a:xfrm flipV="1">
                  <a:off x="231" y="5731816"/>
                  <a:ext cx="518635" cy="280987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sz="900" kern="0" dirty="0">
                    <a:solidFill>
                      <a:srgbClr val="FFFFFF"/>
                    </a:solidFill>
                    <a:cs typeface="Arial" pitchFamily="34" charset="0"/>
                  </a:endParaRPr>
                </a:p>
              </p:txBody>
            </p:sp>
          </p:grpSp>
          <p:cxnSp>
            <p:nvCxnSpPr>
              <p:cNvPr id="419" name="Straight Connector 418"/>
              <p:cNvCxnSpPr/>
              <p:nvPr/>
            </p:nvCxnSpPr>
            <p:spPr>
              <a:xfrm rot="5400000">
                <a:off x="6211022" y="4071937"/>
                <a:ext cx="7620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2" name="Straight Connector 421"/>
              <p:cNvCxnSpPr/>
              <p:nvPr/>
            </p:nvCxnSpPr>
            <p:spPr>
              <a:xfrm rot="5400000">
                <a:off x="6276249" y="4071937"/>
                <a:ext cx="7620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2171" name="Group 438"/>
          <p:cNvGrpSpPr>
            <a:grpSpLocks/>
          </p:cNvGrpSpPr>
          <p:nvPr/>
        </p:nvGrpSpPr>
        <p:grpSpPr bwMode="auto">
          <a:xfrm>
            <a:off x="1689100" y="2941638"/>
            <a:ext cx="749300" cy="563562"/>
            <a:chOff x="1102519" y="2743200"/>
            <a:chExt cx="749300" cy="564205"/>
          </a:xfrm>
        </p:grpSpPr>
        <p:sp>
          <p:nvSpPr>
            <p:cNvPr id="333" name="Text Box 25"/>
            <p:cNvSpPr txBox="1">
              <a:spLocks noChangeArrowheads="1"/>
            </p:cNvSpPr>
            <p:nvPr/>
          </p:nvSpPr>
          <p:spPr bwMode="auto">
            <a:xfrm>
              <a:off x="1102519" y="3076955"/>
              <a:ext cx="749300" cy="230450"/>
            </a:xfrm>
            <a:prstGeom prst="rect">
              <a:avLst/>
            </a:prstGeom>
            <a:noFill/>
            <a:ln w="19050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900" b="1" kern="0" dirty="0">
                  <a:solidFill>
                    <a:srgbClr val="FFFFFF"/>
                  </a:solidFill>
                  <a:cs typeface="Arial" pitchFamily="34" charset="0"/>
                </a:rPr>
                <a:t> Morocco</a:t>
              </a:r>
            </a:p>
          </p:txBody>
        </p:sp>
        <p:grpSp>
          <p:nvGrpSpPr>
            <p:cNvPr id="92535" name="Group 431"/>
            <p:cNvGrpSpPr>
              <a:grpSpLocks/>
            </p:cNvGrpSpPr>
            <p:nvPr/>
          </p:nvGrpSpPr>
          <p:grpSpPr bwMode="auto">
            <a:xfrm>
              <a:off x="1148557" y="2743200"/>
              <a:ext cx="525463" cy="366712"/>
              <a:chOff x="6019800" y="4033837"/>
              <a:chExt cx="525463" cy="366712"/>
            </a:xfrm>
          </p:grpSpPr>
          <p:grpSp>
            <p:nvGrpSpPr>
              <p:cNvPr id="92536" name="Group 408"/>
              <p:cNvGrpSpPr>
                <a:grpSpLocks/>
              </p:cNvGrpSpPr>
              <p:nvPr/>
            </p:nvGrpSpPr>
            <p:grpSpPr bwMode="auto">
              <a:xfrm>
                <a:off x="6019800" y="4114800"/>
                <a:ext cx="525463" cy="285749"/>
                <a:chOff x="0" y="5731816"/>
                <a:chExt cx="525463" cy="285749"/>
              </a:xfrm>
            </p:grpSpPr>
            <p:sp>
              <p:nvSpPr>
                <p:cNvPr id="436" name="Rectangle 144"/>
                <p:cNvSpPr>
                  <a:spLocks noChangeArrowheads="1"/>
                </p:cNvSpPr>
                <p:nvPr/>
              </p:nvSpPr>
              <p:spPr bwMode="auto">
                <a:xfrm>
                  <a:off x="1587" y="5731907"/>
                  <a:ext cx="523875" cy="286076"/>
                </a:xfrm>
                <a:prstGeom prst="rect">
                  <a:avLst/>
                </a:prstGeom>
                <a:solidFill>
                  <a:srgbClr val="333399"/>
                </a:solidFill>
                <a:ln w="19050" algn="ctr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900" kern="0" dirty="0">
                    <a:solidFill>
                      <a:srgbClr val="FFFFFF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437" name="Line 145"/>
                <p:cNvSpPr>
                  <a:spLocks noChangeShapeType="1"/>
                </p:cNvSpPr>
                <p:nvPr/>
              </p:nvSpPr>
              <p:spPr bwMode="auto">
                <a:xfrm>
                  <a:off x="0" y="5731907"/>
                  <a:ext cx="523875" cy="286076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sz="900" kern="0" dirty="0">
                    <a:solidFill>
                      <a:srgbClr val="FFFFFF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438" name="Line 146"/>
                <p:cNvSpPr>
                  <a:spLocks noChangeShapeType="1"/>
                </p:cNvSpPr>
                <p:nvPr/>
              </p:nvSpPr>
              <p:spPr bwMode="auto">
                <a:xfrm flipV="1">
                  <a:off x="0" y="5731907"/>
                  <a:ext cx="519112" cy="281309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sz="900" kern="0" dirty="0">
                    <a:solidFill>
                      <a:srgbClr val="FFFFFF"/>
                    </a:solidFill>
                    <a:cs typeface="Arial" pitchFamily="34" charset="0"/>
                  </a:endParaRPr>
                </a:p>
              </p:txBody>
            </p:sp>
          </p:grpSp>
          <p:cxnSp>
            <p:nvCxnSpPr>
              <p:cNvPr id="434" name="Straight Connector 433"/>
              <p:cNvCxnSpPr/>
              <p:nvPr/>
            </p:nvCxnSpPr>
            <p:spPr>
              <a:xfrm rot="5400000">
                <a:off x="6210257" y="4071980"/>
                <a:ext cx="76287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5" name="Straight Connector 434"/>
              <p:cNvCxnSpPr/>
              <p:nvPr/>
            </p:nvCxnSpPr>
            <p:spPr>
              <a:xfrm rot="5400000">
                <a:off x="6276932" y="4071980"/>
                <a:ext cx="76287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38" name="Text Box 19"/>
          <p:cNvSpPr txBox="1">
            <a:spLocks noChangeArrowheads="1"/>
          </p:cNvSpPr>
          <p:nvPr/>
        </p:nvSpPr>
        <p:spPr bwMode="auto">
          <a:xfrm>
            <a:off x="1524000" y="2513013"/>
            <a:ext cx="1082675" cy="230187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900" b="1" kern="0" dirty="0">
                <a:solidFill>
                  <a:srgbClr val="FFFFFF"/>
                </a:solidFill>
                <a:cs typeface="Arial" pitchFamily="34" charset="0"/>
              </a:rPr>
              <a:t> Bengladesh x 2</a:t>
            </a:r>
          </a:p>
        </p:txBody>
      </p:sp>
      <p:grpSp>
        <p:nvGrpSpPr>
          <p:cNvPr id="92173" name="Group 439"/>
          <p:cNvGrpSpPr>
            <a:grpSpLocks/>
          </p:cNvGrpSpPr>
          <p:nvPr/>
        </p:nvGrpSpPr>
        <p:grpSpPr bwMode="auto">
          <a:xfrm>
            <a:off x="1881188" y="2162175"/>
            <a:ext cx="525462" cy="366713"/>
            <a:chOff x="6019800" y="4033837"/>
            <a:chExt cx="525463" cy="366712"/>
          </a:xfrm>
        </p:grpSpPr>
        <p:grpSp>
          <p:nvGrpSpPr>
            <p:cNvPr id="92528" name="Group 408"/>
            <p:cNvGrpSpPr>
              <a:grpSpLocks/>
            </p:cNvGrpSpPr>
            <p:nvPr/>
          </p:nvGrpSpPr>
          <p:grpSpPr bwMode="auto">
            <a:xfrm>
              <a:off x="6019800" y="4114800"/>
              <a:ext cx="525463" cy="285749"/>
              <a:chOff x="0" y="5731816"/>
              <a:chExt cx="525463" cy="285749"/>
            </a:xfrm>
          </p:grpSpPr>
          <p:sp>
            <p:nvSpPr>
              <p:cNvPr id="444" name="Rectangle 144"/>
              <p:cNvSpPr>
                <a:spLocks noChangeArrowheads="1"/>
              </p:cNvSpPr>
              <p:nvPr/>
            </p:nvSpPr>
            <p:spPr bwMode="auto">
              <a:xfrm>
                <a:off x="1587" y="5731816"/>
                <a:ext cx="523876" cy="285749"/>
              </a:xfrm>
              <a:prstGeom prst="rect">
                <a:avLst/>
              </a:prstGeom>
              <a:solidFill>
                <a:srgbClr val="333399"/>
              </a:solidFill>
              <a:ln w="190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sz="900" kern="0" dirty="0">
                  <a:solidFill>
                    <a:srgbClr val="FFFFFF"/>
                  </a:solidFill>
                  <a:cs typeface="Arial" pitchFamily="34" charset="0"/>
                </a:endParaRPr>
              </a:p>
            </p:txBody>
          </p:sp>
          <p:sp>
            <p:nvSpPr>
              <p:cNvPr id="445" name="Line 145"/>
              <p:cNvSpPr>
                <a:spLocks noChangeShapeType="1"/>
              </p:cNvSpPr>
              <p:nvPr/>
            </p:nvSpPr>
            <p:spPr bwMode="auto">
              <a:xfrm>
                <a:off x="0" y="5731816"/>
                <a:ext cx="523876" cy="28574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900" kern="0" dirty="0">
                  <a:solidFill>
                    <a:srgbClr val="FFFFFF"/>
                  </a:solidFill>
                  <a:cs typeface="Arial" pitchFamily="34" charset="0"/>
                </a:endParaRPr>
              </a:p>
            </p:txBody>
          </p:sp>
          <p:sp>
            <p:nvSpPr>
              <p:cNvPr id="446" name="Line 146"/>
              <p:cNvSpPr>
                <a:spLocks noChangeShapeType="1"/>
              </p:cNvSpPr>
              <p:nvPr/>
            </p:nvSpPr>
            <p:spPr bwMode="auto">
              <a:xfrm flipV="1">
                <a:off x="0" y="5731816"/>
                <a:ext cx="519113" cy="28098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900" kern="0" dirty="0">
                  <a:solidFill>
                    <a:srgbClr val="FFFFFF"/>
                  </a:solidFill>
                  <a:cs typeface="Arial" pitchFamily="34" charset="0"/>
                </a:endParaRPr>
              </a:p>
            </p:txBody>
          </p:sp>
        </p:grpSp>
        <p:cxnSp>
          <p:nvCxnSpPr>
            <p:cNvPr id="442" name="Straight Connector 441"/>
            <p:cNvCxnSpPr/>
            <p:nvPr/>
          </p:nvCxnSpPr>
          <p:spPr>
            <a:xfrm rot="5400000">
              <a:off x="6210301" y="4071937"/>
              <a:ext cx="762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3" name="Straight Connector 442"/>
            <p:cNvCxnSpPr/>
            <p:nvPr/>
          </p:nvCxnSpPr>
          <p:spPr>
            <a:xfrm rot="5400000">
              <a:off x="6276976" y="4071937"/>
              <a:ext cx="762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2174" name="Group 446"/>
          <p:cNvGrpSpPr>
            <a:grpSpLocks/>
          </p:cNvGrpSpPr>
          <p:nvPr/>
        </p:nvGrpSpPr>
        <p:grpSpPr bwMode="auto">
          <a:xfrm>
            <a:off x="1492250" y="2085975"/>
            <a:ext cx="525463" cy="366713"/>
            <a:chOff x="6019800" y="4033837"/>
            <a:chExt cx="525463" cy="366712"/>
          </a:xfrm>
        </p:grpSpPr>
        <p:grpSp>
          <p:nvGrpSpPr>
            <p:cNvPr id="92522" name="Group 408"/>
            <p:cNvGrpSpPr>
              <a:grpSpLocks/>
            </p:cNvGrpSpPr>
            <p:nvPr/>
          </p:nvGrpSpPr>
          <p:grpSpPr bwMode="auto">
            <a:xfrm>
              <a:off x="6019800" y="4114800"/>
              <a:ext cx="525463" cy="285749"/>
              <a:chOff x="0" y="5731816"/>
              <a:chExt cx="525463" cy="285749"/>
            </a:xfrm>
          </p:grpSpPr>
          <p:sp>
            <p:nvSpPr>
              <p:cNvPr id="451" name="Rectangle 144"/>
              <p:cNvSpPr>
                <a:spLocks noChangeArrowheads="1"/>
              </p:cNvSpPr>
              <p:nvPr/>
            </p:nvSpPr>
            <p:spPr bwMode="auto">
              <a:xfrm>
                <a:off x="1588" y="5731816"/>
                <a:ext cx="523875" cy="285749"/>
              </a:xfrm>
              <a:prstGeom prst="rect">
                <a:avLst/>
              </a:prstGeom>
              <a:solidFill>
                <a:srgbClr val="333399"/>
              </a:solidFill>
              <a:ln w="190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sz="900" kern="0" dirty="0">
                  <a:solidFill>
                    <a:srgbClr val="FFFFFF"/>
                  </a:solidFill>
                  <a:cs typeface="Arial" pitchFamily="34" charset="0"/>
                </a:endParaRPr>
              </a:p>
            </p:txBody>
          </p:sp>
          <p:sp>
            <p:nvSpPr>
              <p:cNvPr id="452" name="Line 145"/>
              <p:cNvSpPr>
                <a:spLocks noChangeShapeType="1"/>
              </p:cNvSpPr>
              <p:nvPr/>
            </p:nvSpPr>
            <p:spPr bwMode="auto">
              <a:xfrm>
                <a:off x="0" y="5731816"/>
                <a:ext cx="523875" cy="28574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900" kern="0" dirty="0">
                  <a:solidFill>
                    <a:srgbClr val="FFFFFF"/>
                  </a:solidFill>
                  <a:cs typeface="Arial" pitchFamily="34" charset="0"/>
                </a:endParaRPr>
              </a:p>
            </p:txBody>
          </p:sp>
          <p:sp>
            <p:nvSpPr>
              <p:cNvPr id="453" name="Line 146"/>
              <p:cNvSpPr>
                <a:spLocks noChangeShapeType="1"/>
              </p:cNvSpPr>
              <p:nvPr/>
            </p:nvSpPr>
            <p:spPr bwMode="auto">
              <a:xfrm flipV="1">
                <a:off x="0" y="5731816"/>
                <a:ext cx="519113" cy="28098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900" kern="0" dirty="0">
                  <a:solidFill>
                    <a:srgbClr val="FFFFFF"/>
                  </a:solidFill>
                  <a:cs typeface="Arial" pitchFamily="34" charset="0"/>
                </a:endParaRPr>
              </a:p>
            </p:txBody>
          </p:sp>
        </p:grpSp>
        <p:cxnSp>
          <p:nvCxnSpPr>
            <p:cNvPr id="449" name="Straight Connector 448"/>
            <p:cNvCxnSpPr/>
            <p:nvPr/>
          </p:nvCxnSpPr>
          <p:spPr>
            <a:xfrm rot="5400000">
              <a:off x="6210300" y="4071937"/>
              <a:ext cx="762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0" name="Straight Connector 449"/>
            <p:cNvCxnSpPr/>
            <p:nvPr/>
          </p:nvCxnSpPr>
          <p:spPr>
            <a:xfrm rot="5400000">
              <a:off x="6276975" y="4071937"/>
              <a:ext cx="762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2175" name="Group 463"/>
          <p:cNvGrpSpPr>
            <a:grpSpLocks/>
          </p:cNvGrpSpPr>
          <p:nvPr/>
        </p:nvGrpSpPr>
        <p:grpSpPr bwMode="auto">
          <a:xfrm>
            <a:off x="2905125" y="2941638"/>
            <a:ext cx="617538" cy="563562"/>
            <a:chOff x="1102519" y="2743200"/>
            <a:chExt cx="617538" cy="563563"/>
          </a:xfrm>
        </p:grpSpPr>
        <p:sp>
          <p:nvSpPr>
            <p:cNvPr id="465" name="Text Box 25"/>
            <p:cNvSpPr txBox="1">
              <a:spLocks noChangeArrowheads="1"/>
            </p:cNvSpPr>
            <p:nvPr/>
          </p:nvSpPr>
          <p:spPr bwMode="auto">
            <a:xfrm>
              <a:off x="1102519" y="3076576"/>
              <a:ext cx="617538" cy="230187"/>
            </a:xfrm>
            <a:prstGeom prst="rect">
              <a:avLst/>
            </a:prstGeom>
            <a:noFill/>
            <a:ln w="19050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900" b="1" kern="0" dirty="0">
                  <a:solidFill>
                    <a:srgbClr val="FFFFFF"/>
                  </a:solidFill>
                  <a:cs typeface="Arial" pitchFamily="34" charset="0"/>
                </a:rPr>
                <a:t> Népal</a:t>
              </a:r>
            </a:p>
          </p:txBody>
        </p:sp>
        <p:grpSp>
          <p:nvGrpSpPr>
            <p:cNvPr id="92515" name="Group 431"/>
            <p:cNvGrpSpPr>
              <a:grpSpLocks/>
            </p:cNvGrpSpPr>
            <p:nvPr/>
          </p:nvGrpSpPr>
          <p:grpSpPr bwMode="auto">
            <a:xfrm>
              <a:off x="1148557" y="2743200"/>
              <a:ext cx="525463" cy="366712"/>
              <a:chOff x="6019800" y="4033837"/>
              <a:chExt cx="525463" cy="366712"/>
            </a:xfrm>
          </p:grpSpPr>
          <p:grpSp>
            <p:nvGrpSpPr>
              <p:cNvPr id="92516" name="Group 408"/>
              <p:cNvGrpSpPr>
                <a:grpSpLocks/>
              </p:cNvGrpSpPr>
              <p:nvPr/>
            </p:nvGrpSpPr>
            <p:grpSpPr bwMode="auto">
              <a:xfrm>
                <a:off x="6019800" y="4114800"/>
                <a:ext cx="525463" cy="285749"/>
                <a:chOff x="0" y="5731816"/>
                <a:chExt cx="525463" cy="285749"/>
              </a:xfrm>
            </p:grpSpPr>
            <p:sp>
              <p:nvSpPr>
                <p:cNvPr id="470" name="Rectangle 144"/>
                <p:cNvSpPr>
                  <a:spLocks noChangeArrowheads="1"/>
                </p:cNvSpPr>
                <p:nvPr/>
              </p:nvSpPr>
              <p:spPr bwMode="auto">
                <a:xfrm>
                  <a:off x="1587" y="5731815"/>
                  <a:ext cx="523875" cy="285751"/>
                </a:xfrm>
                <a:prstGeom prst="rect">
                  <a:avLst/>
                </a:prstGeom>
                <a:solidFill>
                  <a:srgbClr val="333399"/>
                </a:solidFill>
                <a:ln w="19050" algn="ctr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900" kern="0" dirty="0">
                    <a:solidFill>
                      <a:srgbClr val="FFFFFF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471" name="Line 145"/>
                <p:cNvSpPr>
                  <a:spLocks noChangeShapeType="1"/>
                </p:cNvSpPr>
                <p:nvPr/>
              </p:nvSpPr>
              <p:spPr bwMode="auto">
                <a:xfrm>
                  <a:off x="0" y="5731815"/>
                  <a:ext cx="523875" cy="285751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sz="900" kern="0" dirty="0">
                    <a:solidFill>
                      <a:srgbClr val="FFFFFF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472" name="Line 146"/>
                <p:cNvSpPr>
                  <a:spLocks noChangeShapeType="1"/>
                </p:cNvSpPr>
                <p:nvPr/>
              </p:nvSpPr>
              <p:spPr bwMode="auto">
                <a:xfrm flipV="1">
                  <a:off x="0" y="5731815"/>
                  <a:ext cx="519112" cy="280989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sz="900" kern="0" dirty="0">
                    <a:solidFill>
                      <a:srgbClr val="FFFFFF"/>
                    </a:solidFill>
                    <a:cs typeface="Arial" pitchFamily="34" charset="0"/>
                  </a:endParaRPr>
                </a:p>
              </p:txBody>
            </p:sp>
          </p:grpSp>
          <p:cxnSp>
            <p:nvCxnSpPr>
              <p:cNvPr id="468" name="Straight Connector 467"/>
              <p:cNvCxnSpPr/>
              <p:nvPr/>
            </p:nvCxnSpPr>
            <p:spPr>
              <a:xfrm rot="5400000">
                <a:off x="6210300" y="4071937"/>
                <a:ext cx="7620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9" name="Straight Connector 468"/>
              <p:cNvCxnSpPr/>
              <p:nvPr/>
            </p:nvCxnSpPr>
            <p:spPr>
              <a:xfrm rot="5400000">
                <a:off x="6276975" y="4071937"/>
                <a:ext cx="7620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03" name="Text Box 130"/>
          <p:cNvSpPr txBox="1">
            <a:spLocks noChangeArrowheads="1"/>
          </p:cNvSpPr>
          <p:nvPr/>
        </p:nvSpPr>
        <p:spPr bwMode="auto">
          <a:xfrm>
            <a:off x="4827588" y="2719388"/>
            <a:ext cx="914400" cy="231775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900" b="1" kern="0" dirty="0">
                <a:solidFill>
                  <a:srgbClr val="FFFFFF"/>
                </a:solidFill>
                <a:cs typeface="Arial" pitchFamily="34" charset="0"/>
              </a:rPr>
              <a:t>Pakistan x 4</a:t>
            </a:r>
          </a:p>
        </p:txBody>
      </p:sp>
      <p:grpSp>
        <p:nvGrpSpPr>
          <p:cNvPr id="92177" name="Group 931"/>
          <p:cNvGrpSpPr>
            <a:grpSpLocks/>
          </p:cNvGrpSpPr>
          <p:nvPr/>
        </p:nvGrpSpPr>
        <p:grpSpPr bwMode="auto">
          <a:xfrm>
            <a:off x="4686300" y="2057400"/>
            <a:ext cx="1143000" cy="677863"/>
            <a:chOff x="4686117" y="2057400"/>
            <a:chExt cx="1143366" cy="678382"/>
          </a:xfrm>
        </p:grpSpPr>
        <p:grpSp>
          <p:nvGrpSpPr>
            <p:cNvPr id="92486" name="Group 423"/>
            <p:cNvGrpSpPr>
              <a:grpSpLocks/>
            </p:cNvGrpSpPr>
            <p:nvPr/>
          </p:nvGrpSpPr>
          <p:grpSpPr bwMode="auto">
            <a:xfrm>
              <a:off x="5304020" y="2369070"/>
              <a:ext cx="525463" cy="366712"/>
              <a:chOff x="6019800" y="4033837"/>
              <a:chExt cx="525463" cy="366712"/>
            </a:xfrm>
          </p:grpSpPr>
          <p:grpSp>
            <p:nvGrpSpPr>
              <p:cNvPr id="92508" name="Group 408"/>
              <p:cNvGrpSpPr>
                <a:grpSpLocks/>
              </p:cNvGrpSpPr>
              <p:nvPr/>
            </p:nvGrpSpPr>
            <p:grpSpPr bwMode="auto">
              <a:xfrm>
                <a:off x="6019800" y="4114800"/>
                <a:ext cx="525463" cy="285749"/>
                <a:chOff x="0" y="5731816"/>
                <a:chExt cx="525463" cy="285749"/>
              </a:xfrm>
            </p:grpSpPr>
            <p:sp>
              <p:nvSpPr>
                <p:cNvPr id="529" name="Rectangle 144"/>
                <p:cNvSpPr>
                  <a:spLocks noChangeArrowheads="1"/>
                </p:cNvSpPr>
                <p:nvPr/>
              </p:nvSpPr>
              <p:spPr bwMode="auto">
                <a:xfrm>
                  <a:off x="1420" y="5731596"/>
                  <a:ext cx="524043" cy="285969"/>
                </a:xfrm>
                <a:prstGeom prst="rect">
                  <a:avLst/>
                </a:prstGeom>
                <a:solidFill>
                  <a:srgbClr val="333399"/>
                </a:solidFill>
                <a:ln w="19050" algn="ctr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900" kern="0" dirty="0">
                    <a:solidFill>
                      <a:srgbClr val="FFFFFF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530" name="Line 145"/>
                <p:cNvSpPr>
                  <a:spLocks noChangeShapeType="1"/>
                </p:cNvSpPr>
                <p:nvPr/>
              </p:nvSpPr>
              <p:spPr bwMode="auto">
                <a:xfrm>
                  <a:off x="-167" y="5731596"/>
                  <a:ext cx="524043" cy="285969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sz="900" kern="0" dirty="0">
                    <a:solidFill>
                      <a:srgbClr val="FFFFFF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531" name="Line 146"/>
                <p:cNvSpPr>
                  <a:spLocks noChangeShapeType="1"/>
                </p:cNvSpPr>
                <p:nvPr/>
              </p:nvSpPr>
              <p:spPr bwMode="auto">
                <a:xfrm flipV="1">
                  <a:off x="-167" y="5731596"/>
                  <a:ext cx="519278" cy="281203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sz="900" kern="0" dirty="0">
                    <a:solidFill>
                      <a:srgbClr val="FFFFFF"/>
                    </a:solidFill>
                    <a:cs typeface="Arial" pitchFamily="34" charset="0"/>
                  </a:endParaRPr>
                </a:p>
              </p:txBody>
            </p:sp>
          </p:grpSp>
          <p:cxnSp>
            <p:nvCxnSpPr>
              <p:cNvPr id="527" name="Straight Connector 526"/>
              <p:cNvCxnSpPr/>
              <p:nvPr/>
            </p:nvCxnSpPr>
            <p:spPr>
              <a:xfrm rot="5400000">
                <a:off x="6210177" y="4071684"/>
                <a:ext cx="76258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8" name="Straight Connector 527"/>
              <p:cNvCxnSpPr/>
              <p:nvPr/>
            </p:nvCxnSpPr>
            <p:spPr>
              <a:xfrm rot="5400000">
                <a:off x="6276873" y="4071684"/>
                <a:ext cx="76258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2487" name="Group 472"/>
            <p:cNvGrpSpPr>
              <a:grpSpLocks/>
            </p:cNvGrpSpPr>
            <p:nvPr/>
          </p:nvGrpSpPr>
          <p:grpSpPr bwMode="auto">
            <a:xfrm>
              <a:off x="5113337" y="2300288"/>
              <a:ext cx="525463" cy="366712"/>
              <a:chOff x="6019800" y="4033837"/>
              <a:chExt cx="525463" cy="366712"/>
            </a:xfrm>
          </p:grpSpPr>
          <p:grpSp>
            <p:nvGrpSpPr>
              <p:cNvPr id="92502" name="Group 408"/>
              <p:cNvGrpSpPr>
                <a:grpSpLocks/>
              </p:cNvGrpSpPr>
              <p:nvPr/>
            </p:nvGrpSpPr>
            <p:grpSpPr bwMode="auto">
              <a:xfrm>
                <a:off x="6019800" y="4114800"/>
                <a:ext cx="525463" cy="285749"/>
                <a:chOff x="0" y="5731816"/>
                <a:chExt cx="525463" cy="285749"/>
              </a:xfrm>
            </p:grpSpPr>
            <p:sp>
              <p:nvSpPr>
                <p:cNvPr id="523" name="Rectangle 144"/>
                <p:cNvSpPr>
                  <a:spLocks noChangeArrowheads="1"/>
                </p:cNvSpPr>
                <p:nvPr/>
              </p:nvSpPr>
              <p:spPr bwMode="auto">
                <a:xfrm>
                  <a:off x="1542" y="5732063"/>
                  <a:ext cx="524043" cy="285969"/>
                </a:xfrm>
                <a:prstGeom prst="rect">
                  <a:avLst/>
                </a:prstGeom>
                <a:solidFill>
                  <a:srgbClr val="333399"/>
                </a:solidFill>
                <a:ln w="19050" algn="ctr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900" kern="0" dirty="0">
                    <a:solidFill>
                      <a:srgbClr val="FFFFFF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524" name="Line 145"/>
                <p:cNvSpPr>
                  <a:spLocks noChangeShapeType="1"/>
                </p:cNvSpPr>
                <p:nvPr/>
              </p:nvSpPr>
              <p:spPr bwMode="auto">
                <a:xfrm>
                  <a:off x="-45" y="5732063"/>
                  <a:ext cx="524043" cy="285969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sz="900" kern="0" dirty="0">
                    <a:solidFill>
                      <a:srgbClr val="FFFFFF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525" name="Line 146"/>
                <p:cNvSpPr>
                  <a:spLocks noChangeShapeType="1"/>
                </p:cNvSpPr>
                <p:nvPr/>
              </p:nvSpPr>
              <p:spPr bwMode="auto">
                <a:xfrm flipV="1">
                  <a:off x="-45" y="5732063"/>
                  <a:ext cx="519278" cy="281204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sz="900" kern="0" dirty="0">
                    <a:solidFill>
                      <a:srgbClr val="FFFFFF"/>
                    </a:solidFill>
                    <a:cs typeface="Arial" pitchFamily="34" charset="0"/>
                  </a:endParaRPr>
                </a:p>
              </p:txBody>
            </p:sp>
          </p:grpSp>
          <p:cxnSp>
            <p:nvCxnSpPr>
              <p:cNvPr id="521" name="Straight Connector 520"/>
              <p:cNvCxnSpPr/>
              <p:nvPr/>
            </p:nvCxnSpPr>
            <p:spPr>
              <a:xfrm rot="5400000">
                <a:off x="6210299" y="4072152"/>
                <a:ext cx="76258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2" name="Straight Connector 521"/>
              <p:cNvCxnSpPr/>
              <p:nvPr/>
            </p:nvCxnSpPr>
            <p:spPr>
              <a:xfrm rot="5400000">
                <a:off x="6276995" y="4072152"/>
                <a:ext cx="76258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2488" name="Group 479"/>
            <p:cNvGrpSpPr>
              <a:grpSpLocks/>
            </p:cNvGrpSpPr>
            <p:nvPr/>
          </p:nvGrpSpPr>
          <p:grpSpPr bwMode="auto">
            <a:xfrm>
              <a:off x="4905375" y="2201680"/>
              <a:ext cx="525463" cy="366712"/>
              <a:chOff x="6019800" y="4033837"/>
              <a:chExt cx="525463" cy="366712"/>
            </a:xfrm>
          </p:grpSpPr>
          <p:grpSp>
            <p:nvGrpSpPr>
              <p:cNvPr id="92496" name="Group 408"/>
              <p:cNvGrpSpPr>
                <a:grpSpLocks/>
              </p:cNvGrpSpPr>
              <p:nvPr/>
            </p:nvGrpSpPr>
            <p:grpSpPr bwMode="auto">
              <a:xfrm>
                <a:off x="6019800" y="4114800"/>
                <a:ext cx="525463" cy="285749"/>
                <a:chOff x="0" y="5731816"/>
                <a:chExt cx="525463" cy="285749"/>
              </a:xfrm>
            </p:grpSpPr>
            <p:sp>
              <p:nvSpPr>
                <p:cNvPr id="517" name="Rectangle 144"/>
                <p:cNvSpPr>
                  <a:spLocks noChangeArrowheads="1"/>
                </p:cNvSpPr>
                <p:nvPr/>
              </p:nvSpPr>
              <p:spPr bwMode="auto">
                <a:xfrm>
                  <a:off x="1475" y="5732170"/>
                  <a:ext cx="524043" cy="285969"/>
                </a:xfrm>
                <a:prstGeom prst="rect">
                  <a:avLst/>
                </a:prstGeom>
                <a:solidFill>
                  <a:srgbClr val="333399"/>
                </a:solidFill>
                <a:ln w="19050" algn="ctr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900" kern="0" dirty="0">
                    <a:solidFill>
                      <a:srgbClr val="FFFFFF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518" name="Line 145"/>
                <p:cNvSpPr>
                  <a:spLocks noChangeShapeType="1"/>
                </p:cNvSpPr>
                <p:nvPr/>
              </p:nvSpPr>
              <p:spPr bwMode="auto">
                <a:xfrm>
                  <a:off x="-113" y="5732170"/>
                  <a:ext cx="524043" cy="285969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sz="900" kern="0" dirty="0">
                    <a:solidFill>
                      <a:srgbClr val="FFFFFF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519" name="Line 146"/>
                <p:cNvSpPr>
                  <a:spLocks noChangeShapeType="1"/>
                </p:cNvSpPr>
                <p:nvPr/>
              </p:nvSpPr>
              <p:spPr bwMode="auto">
                <a:xfrm flipV="1">
                  <a:off x="-113" y="5732170"/>
                  <a:ext cx="519279" cy="281204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sz="900" kern="0" dirty="0">
                    <a:solidFill>
                      <a:srgbClr val="FFFFFF"/>
                    </a:solidFill>
                    <a:cs typeface="Arial" pitchFamily="34" charset="0"/>
                  </a:endParaRPr>
                </a:p>
              </p:txBody>
            </p:sp>
          </p:grpSp>
          <p:cxnSp>
            <p:nvCxnSpPr>
              <p:cNvPr id="515" name="Straight Connector 514"/>
              <p:cNvCxnSpPr/>
              <p:nvPr/>
            </p:nvCxnSpPr>
            <p:spPr>
              <a:xfrm rot="5400000">
                <a:off x="6210231" y="4072259"/>
                <a:ext cx="76258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6" name="Straight Connector 515"/>
              <p:cNvCxnSpPr/>
              <p:nvPr/>
            </p:nvCxnSpPr>
            <p:spPr>
              <a:xfrm rot="5400000">
                <a:off x="6276927" y="4072259"/>
                <a:ext cx="76258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2489" name="Group 486"/>
            <p:cNvGrpSpPr>
              <a:grpSpLocks/>
            </p:cNvGrpSpPr>
            <p:nvPr/>
          </p:nvGrpSpPr>
          <p:grpSpPr bwMode="auto">
            <a:xfrm>
              <a:off x="4686117" y="2057400"/>
              <a:ext cx="525463" cy="366712"/>
              <a:chOff x="6019800" y="4033837"/>
              <a:chExt cx="525463" cy="366712"/>
            </a:xfrm>
          </p:grpSpPr>
          <p:grpSp>
            <p:nvGrpSpPr>
              <p:cNvPr id="92490" name="Group 408"/>
              <p:cNvGrpSpPr>
                <a:grpSpLocks/>
              </p:cNvGrpSpPr>
              <p:nvPr/>
            </p:nvGrpSpPr>
            <p:grpSpPr bwMode="auto">
              <a:xfrm>
                <a:off x="6019800" y="4114800"/>
                <a:ext cx="525463" cy="285749"/>
                <a:chOff x="0" y="5731816"/>
                <a:chExt cx="525463" cy="285749"/>
              </a:xfrm>
            </p:grpSpPr>
            <p:sp>
              <p:nvSpPr>
                <p:cNvPr id="511" name="Rectangle 144"/>
                <p:cNvSpPr>
                  <a:spLocks noChangeArrowheads="1"/>
                </p:cNvSpPr>
                <p:nvPr/>
              </p:nvSpPr>
              <p:spPr bwMode="auto">
                <a:xfrm>
                  <a:off x="1589" y="5731878"/>
                  <a:ext cx="524043" cy="285969"/>
                </a:xfrm>
                <a:prstGeom prst="rect">
                  <a:avLst/>
                </a:prstGeom>
                <a:solidFill>
                  <a:srgbClr val="333399"/>
                </a:solidFill>
                <a:ln w="19050" algn="ctr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900" kern="0" dirty="0">
                    <a:solidFill>
                      <a:srgbClr val="FFFFFF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512" name="Line 145"/>
                <p:cNvSpPr>
                  <a:spLocks noChangeShapeType="1"/>
                </p:cNvSpPr>
                <p:nvPr/>
              </p:nvSpPr>
              <p:spPr bwMode="auto">
                <a:xfrm>
                  <a:off x="0" y="5731878"/>
                  <a:ext cx="524043" cy="285969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sz="900" kern="0" dirty="0">
                    <a:solidFill>
                      <a:srgbClr val="FFFFFF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513" name="Line 146"/>
                <p:cNvSpPr>
                  <a:spLocks noChangeShapeType="1"/>
                </p:cNvSpPr>
                <p:nvPr/>
              </p:nvSpPr>
              <p:spPr bwMode="auto">
                <a:xfrm flipV="1">
                  <a:off x="0" y="5731878"/>
                  <a:ext cx="519279" cy="281203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sz="900" kern="0" dirty="0">
                    <a:solidFill>
                      <a:srgbClr val="FFFFFF"/>
                    </a:solidFill>
                    <a:cs typeface="Arial" pitchFamily="34" charset="0"/>
                  </a:endParaRPr>
                </a:p>
              </p:txBody>
            </p:sp>
          </p:grpSp>
          <p:cxnSp>
            <p:nvCxnSpPr>
              <p:cNvPr id="509" name="Straight Connector 508"/>
              <p:cNvCxnSpPr/>
              <p:nvPr/>
            </p:nvCxnSpPr>
            <p:spPr>
              <a:xfrm rot="5400000">
                <a:off x="6210344" y="4071966"/>
                <a:ext cx="76258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0" name="Straight Connector 509"/>
              <p:cNvCxnSpPr/>
              <p:nvPr/>
            </p:nvCxnSpPr>
            <p:spPr>
              <a:xfrm rot="5400000">
                <a:off x="6277040" y="4071966"/>
                <a:ext cx="76258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2178" name="Group 532"/>
          <p:cNvGrpSpPr>
            <a:grpSpLocks/>
          </p:cNvGrpSpPr>
          <p:nvPr/>
        </p:nvGrpSpPr>
        <p:grpSpPr bwMode="auto">
          <a:xfrm>
            <a:off x="3517900" y="2941638"/>
            <a:ext cx="617538" cy="563562"/>
            <a:chOff x="1102519" y="2743200"/>
            <a:chExt cx="617538" cy="563563"/>
          </a:xfrm>
        </p:grpSpPr>
        <p:sp>
          <p:nvSpPr>
            <p:cNvPr id="534" name="Text Box 25"/>
            <p:cNvSpPr txBox="1">
              <a:spLocks noChangeArrowheads="1"/>
            </p:cNvSpPr>
            <p:nvPr/>
          </p:nvSpPr>
          <p:spPr bwMode="auto">
            <a:xfrm>
              <a:off x="1102519" y="3076576"/>
              <a:ext cx="617538" cy="230187"/>
            </a:xfrm>
            <a:prstGeom prst="rect">
              <a:avLst/>
            </a:prstGeom>
            <a:noFill/>
            <a:ln w="19050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900" b="1" kern="0" dirty="0">
                  <a:solidFill>
                    <a:srgbClr val="FFFFFF"/>
                  </a:solidFill>
                  <a:cs typeface="Arial" pitchFamily="34" charset="0"/>
                </a:rPr>
                <a:t> RSA</a:t>
              </a:r>
            </a:p>
          </p:txBody>
        </p:sp>
        <p:grpSp>
          <p:nvGrpSpPr>
            <p:cNvPr id="92479" name="Group 431"/>
            <p:cNvGrpSpPr>
              <a:grpSpLocks/>
            </p:cNvGrpSpPr>
            <p:nvPr/>
          </p:nvGrpSpPr>
          <p:grpSpPr bwMode="auto">
            <a:xfrm>
              <a:off x="1148557" y="2743200"/>
              <a:ext cx="525463" cy="366712"/>
              <a:chOff x="6019800" y="4033837"/>
              <a:chExt cx="525463" cy="366712"/>
            </a:xfrm>
          </p:grpSpPr>
          <p:grpSp>
            <p:nvGrpSpPr>
              <p:cNvPr id="92480" name="Group 408"/>
              <p:cNvGrpSpPr>
                <a:grpSpLocks/>
              </p:cNvGrpSpPr>
              <p:nvPr/>
            </p:nvGrpSpPr>
            <p:grpSpPr bwMode="auto">
              <a:xfrm>
                <a:off x="6019800" y="4114800"/>
                <a:ext cx="525463" cy="285749"/>
                <a:chOff x="0" y="5731816"/>
                <a:chExt cx="525463" cy="285749"/>
              </a:xfrm>
            </p:grpSpPr>
            <p:sp>
              <p:nvSpPr>
                <p:cNvPr id="539" name="Rectangle 144"/>
                <p:cNvSpPr>
                  <a:spLocks noChangeArrowheads="1"/>
                </p:cNvSpPr>
                <p:nvPr/>
              </p:nvSpPr>
              <p:spPr bwMode="auto">
                <a:xfrm>
                  <a:off x="1587" y="5731815"/>
                  <a:ext cx="523875" cy="285751"/>
                </a:xfrm>
                <a:prstGeom prst="rect">
                  <a:avLst/>
                </a:prstGeom>
                <a:solidFill>
                  <a:srgbClr val="333399"/>
                </a:solidFill>
                <a:ln w="19050" algn="ctr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900" kern="0" dirty="0">
                    <a:solidFill>
                      <a:srgbClr val="FFFFFF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540" name="Line 145"/>
                <p:cNvSpPr>
                  <a:spLocks noChangeShapeType="1"/>
                </p:cNvSpPr>
                <p:nvPr/>
              </p:nvSpPr>
              <p:spPr bwMode="auto">
                <a:xfrm>
                  <a:off x="0" y="5731815"/>
                  <a:ext cx="523875" cy="285751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sz="900" kern="0" dirty="0">
                    <a:solidFill>
                      <a:srgbClr val="FFFFFF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541" name="Line 146"/>
                <p:cNvSpPr>
                  <a:spLocks noChangeShapeType="1"/>
                </p:cNvSpPr>
                <p:nvPr/>
              </p:nvSpPr>
              <p:spPr bwMode="auto">
                <a:xfrm flipV="1">
                  <a:off x="0" y="5731815"/>
                  <a:ext cx="519112" cy="280989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sz="900" kern="0" dirty="0">
                    <a:solidFill>
                      <a:srgbClr val="FFFFFF"/>
                    </a:solidFill>
                    <a:cs typeface="Arial" pitchFamily="34" charset="0"/>
                  </a:endParaRPr>
                </a:p>
              </p:txBody>
            </p:sp>
          </p:grpSp>
          <p:cxnSp>
            <p:nvCxnSpPr>
              <p:cNvPr id="537" name="Straight Connector 536"/>
              <p:cNvCxnSpPr/>
              <p:nvPr/>
            </p:nvCxnSpPr>
            <p:spPr>
              <a:xfrm rot="5400000">
                <a:off x="6210300" y="4071937"/>
                <a:ext cx="7620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8" name="Straight Connector 537"/>
              <p:cNvCxnSpPr/>
              <p:nvPr/>
            </p:nvCxnSpPr>
            <p:spPr>
              <a:xfrm rot="5400000">
                <a:off x="6276975" y="4071937"/>
                <a:ext cx="7620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2179" name="Group 561"/>
          <p:cNvGrpSpPr>
            <a:grpSpLocks/>
          </p:cNvGrpSpPr>
          <p:nvPr/>
        </p:nvGrpSpPr>
        <p:grpSpPr bwMode="auto">
          <a:xfrm>
            <a:off x="6570663" y="2085975"/>
            <a:ext cx="935037" cy="554038"/>
            <a:chOff x="7258050" y="838200"/>
            <a:chExt cx="933120" cy="554682"/>
          </a:xfrm>
        </p:grpSpPr>
        <p:sp>
          <p:nvSpPr>
            <p:cNvPr id="456" name="Text Box 25"/>
            <p:cNvSpPr txBox="1">
              <a:spLocks noChangeArrowheads="1"/>
            </p:cNvSpPr>
            <p:nvPr/>
          </p:nvSpPr>
          <p:spPr bwMode="auto">
            <a:xfrm>
              <a:off x="7258050" y="1162426"/>
              <a:ext cx="838065" cy="230456"/>
            </a:xfrm>
            <a:prstGeom prst="rect">
              <a:avLst/>
            </a:prstGeom>
            <a:noFill/>
            <a:ln w="19050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900" b="1" kern="0" dirty="0">
                  <a:solidFill>
                    <a:srgbClr val="FFFFFF"/>
                  </a:solidFill>
                  <a:cs typeface="Arial" pitchFamily="34" charset="0"/>
                </a:rPr>
                <a:t> Bénin</a:t>
              </a:r>
            </a:p>
          </p:txBody>
        </p:sp>
        <p:grpSp>
          <p:nvGrpSpPr>
            <p:cNvPr id="92470" name="Group 431"/>
            <p:cNvGrpSpPr>
              <a:grpSpLocks/>
            </p:cNvGrpSpPr>
            <p:nvPr/>
          </p:nvGrpSpPr>
          <p:grpSpPr bwMode="auto">
            <a:xfrm>
              <a:off x="7408863" y="838200"/>
              <a:ext cx="525463" cy="366712"/>
              <a:chOff x="6019800" y="4033837"/>
              <a:chExt cx="525463" cy="366712"/>
            </a:xfrm>
          </p:grpSpPr>
          <p:grpSp>
            <p:nvGrpSpPr>
              <p:cNvPr id="92472" name="Group 408"/>
              <p:cNvGrpSpPr>
                <a:grpSpLocks/>
              </p:cNvGrpSpPr>
              <p:nvPr/>
            </p:nvGrpSpPr>
            <p:grpSpPr bwMode="auto">
              <a:xfrm>
                <a:off x="6019800" y="4114800"/>
                <a:ext cx="525463" cy="285749"/>
                <a:chOff x="0" y="5731816"/>
                <a:chExt cx="525463" cy="285749"/>
              </a:xfrm>
            </p:grpSpPr>
            <p:sp>
              <p:nvSpPr>
                <p:cNvPr id="461" name="Rectangle 144"/>
                <p:cNvSpPr>
                  <a:spLocks noChangeArrowheads="1"/>
                </p:cNvSpPr>
                <p:nvPr/>
              </p:nvSpPr>
              <p:spPr bwMode="auto">
                <a:xfrm>
                  <a:off x="1274" y="5731910"/>
                  <a:ext cx="524384" cy="286082"/>
                </a:xfrm>
                <a:prstGeom prst="rect">
                  <a:avLst/>
                </a:prstGeom>
                <a:solidFill>
                  <a:srgbClr val="333399"/>
                </a:solidFill>
                <a:ln w="19050" algn="ctr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900" kern="0" dirty="0">
                    <a:solidFill>
                      <a:srgbClr val="FFFFFF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462" name="Line 145"/>
                <p:cNvSpPr>
                  <a:spLocks noChangeShapeType="1"/>
                </p:cNvSpPr>
                <p:nvPr/>
              </p:nvSpPr>
              <p:spPr bwMode="auto">
                <a:xfrm>
                  <a:off x="-310" y="5731910"/>
                  <a:ext cx="524385" cy="286082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sz="900" kern="0" dirty="0">
                    <a:solidFill>
                      <a:srgbClr val="FFFFFF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463" name="Line 146"/>
                <p:cNvSpPr>
                  <a:spLocks noChangeShapeType="1"/>
                </p:cNvSpPr>
                <p:nvPr/>
              </p:nvSpPr>
              <p:spPr bwMode="auto">
                <a:xfrm flipV="1">
                  <a:off x="-310" y="5731910"/>
                  <a:ext cx="519632" cy="281314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sz="900" kern="0" dirty="0">
                    <a:solidFill>
                      <a:srgbClr val="FFFFFF"/>
                    </a:solidFill>
                    <a:cs typeface="Arial" pitchFamily="34" charset="0"/>
                  </a:endParaRPr>
                </a:p>
              </p:txBody>
            </p:sp>
          </p:grpSp>
          <p:cxnSp>
            <p:nvCxnSpPr>
              <p:cNvPr id="459" name="Straight Connector 458"/>
              <p:cNvCxnSpPr/>
              <p:nvPr/>
            </p:nvCxnSpPr>
            <p:spPr>
              <a:xfrm rot="5400000">
                <a:off x="6209476" y="4071981"/>
                <a:ext cx="76289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0" name="Straight Connector 459"/>
              <p:cNvCxnSpPr/>
              <p:nvPr/>
            </p:nvCxnSpPr>
            <p:spPr>
              <a:xfrm rot="5400000">
                <a:off x="6277599" y="4071981"/>
                <a:ext cx="76289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2471" name="TextBox 548"/>
            <p:cNvSpPr txBox="1">
              <a:spLocks noChangeArrowheads="1"/>
            </p:cNvSpPr>
            <p:nvPr/>
          </p:nvSpPr>
          <p:spPr bwMode="auto">
            <a:xfrm>
              <a:off x="7877175" y="847725"/>
              <a:ext cx="313995" cy="2465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fr-FR" sz="1000" b="1" smtClean="0">
                  <a:solidFill>
                    <a:srgbClr val="FFFFFF"/>
                  </a:solidFill>
                </a:rPr>
                <a:t>(-)</a:t>
              </a:r>
              <a:endParaRPr lang="en-US" sz="1000" b="1" smtClean="0">
                <a:solidFill>
                  <a:srgbClr val="FFFFFF"/>
                </a:solidFill>
              </a:endParaRPr>
            </a:p>
          </p:txBody>
        </p:sp>
      </p:grpSp>
      <p:grpSp>
        <p:nvGrpSpPr>
          <p:cNvPr id="92180" name="Group 560"/>
          <p:cNvGrpSpPr>
            <a:grpSpLocks/>
          </p:cNvGrpSpPr>
          <p:nvPr/>
        </p:nvGrpSpPr>
        <p:grpSpPr bwMode="auto">
          <a:xfrm>
            <a:off x="7875588" y="2066925"/>
            <a:ext cx="838200" cy="579438"/>
            <a:chOff x="7391400" y="914400"/>
            <a:chExt cx="838200" cy="578882"/>
          </a:xfrm>
        </p:grpSpPr>
        <p:sp>
          <p:nvSpPr>
            <p:cNvPr id="552" name="Text Box 25"/>
            <p:cNvSpPr txBox="1">
              <a:spLocks noChangeArrowheads="1"/>
            </p:cNvSpPr>
            <p:nvPr/>
          </p:nvSpPr>
          <p:spPr bwMode="auto">
            <a:xfrm>
              <a:off x="7391400" y="1123749"/>
              <a:ext cx="838200" cy="369533"/>
            </a:xfrm>
            <a:prstGeom prst="rect">
              <a:avLst/>
            </a:prstGeom>
            <a:noFill/>
            <a:ln w="19050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900" b="1" kern="0" dirty="0">
                  <a:solidFill>
                    <a:srgbClr val="FFFFFF"/>
                  </a:solidFill>
                  <a:cs typeface="Arial" pitchFamily="34" charset="0"/>
                </a:rPr>
                <a:t> Bengladesh</a:t>
              </a:r>
            </a:p>
          </p:txBody>
        </p:sp>
        <p:grpSp>
          <p:nvGrpSpPr>
            <p:cNvPr id="92463" name="Group 431"/>
            <p:cNvGrpSpPr>
              <a:grpSpLocks/>
            </p:cNvGrpSpPr>
            <p:nvPr/>
          </p:nvGrpSpPr>
          <p:grpSpPr bwMode="auto">
            <a:xfrm>
              <a:off x="7547769" y="914400"/>
              <a:ext cx="525463" cy="366712"/>
              <a:chOff x="6019800" y="4033837"/>
              <a:chExt cx="525463" cy="366712"/>
            </a:xfrm>
          </p:grpSpPr>
          <p:grpSp>
            <p:nvGrpSpPr>
              <p:cNvPr id="92464" name="Group 408"/>
              <p:cNvGrpSpPr>
                <a:grpSpLocks/>
              </p:cNvGrpSpPr>
              <p:nvPr/>
            </p:nvGrpSpPr>
            <p:grpSpPr bwMode="auto">
              <a:xfrm>
                <a:off x="6019800" y="4114800"/>
                <a:ext cx="525463" cy="285749"/>
                <a:chOff x="0" y="5731816"/>
                <a:chExt cx="525463" cy="285749"/>
              </a:xfrm>
            </p:grpSpPr>
            <p:sp>
              <p:nvSpPr>
                <p:cNvPr id="558" name="Rectangle 144"/>
                <p:cNvSpPr>
                  <a:spLocks noChangeArrowheads="1"/>
                </p:cNvSpPr>
                <p:nvPr/>
              </p:nvSpPr>
              <p:spPr bwMode="auto">
                <a:xfrm>
                  <a:off x="2381" y="5731738"/>
                  <a:ext cx="523875" cy="285476"/>
                </a:xfrm>
                <a:prstGeom prst="rect">
                  <a:avLst/>
                </a:prstGeom>
                <a:solidFill>
                  <a:srgbClr val="333399"/>
                </a:solidFill>
                <a:ln w="19050" algn="ctr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900" kern="0" dirty="0">
                    <a:solidFill>
                      <a:srgbClr val="FFFFFF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559" name="Line 145"/>
                <p:cNvSpPr>
                  <a:spLocks noChangeShapeType="1"/>
                </p:cNvSpPr>
                <p:nvPr/>
              </p:nvSpPr>
              <p:spPr bwMode="auto">
                <a:xfrm>
                  <a:off x="793" y="5731738"/>
                  <a:ext cx="523875" cy="285476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sz="900" kern="0" dirty="0">
                    <a:solidFill>
                      <a:srgbClr val="FFFFFF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560" name="Line 146"/>
                <p:cNvSpPr>
                  <a:spLocks noChangeShapeType="1"/>
                </p:cNvSpPr>
                <p:nvPr/>
              </p:nvSpPr>
              <p:spPr bwMode="auto">
                <a:xfrm flipV="1">
                  <a:off x="793" y="5731738"/>
                  <a:ext cx="519113" cy="280718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sz="900" kern="0" dirty="0">
                    <a:solidFill>
                      <a:srgbClr val="FFFFFF"/>
                    </a:solidFill>
                    <a:cs typeface="Arial" pitchFamily="34" charset="0"/>
                  </a:endParaRPr>
                </a:p>
              </p:txBody>
            </p:sp>
          </p:grpSp>
          <p:cxnSp>
            <p:nvCxnSpPr>
              <p:cNvPr id="556" name="Straight Connector 555"/>
              <p:cNvCxnSpPr/>
              <p:nvPr/>
            </p:nvCxnSpPr>
            <p:spPr>
              <a:xfrm rot="5400000">
                <a:off x="6246055" y="4071900"/>
                <a:ext cx="76127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2181" name="Group 681"/>
          <p:cNvGrpSpPr>
            <a:grpSpLocks/>
          </p:cNvGrpSpPr>
          <p:nvPr/>
        </p:nvGrpSpPr>
        <p:grpSpPr bwMode="auto">
          <a:xfrm>
            <a:off x="266700" y="5106988"/>
            <a:ext cx="762000" cy="706437"/>
            <a:chOff x="200025" y="3810000"/>
            <a:chExt cx="762000" cy="707082"/>
          </a:xfrm>
        </p:grpSpPr>
        <p:sp>
          <p:nvSpPr>
            <p:cNvPr id="208" name="Text Box 143"/>
            <p:cNvSpPr txBox="1">
              <a:spLocks noChangeArrowheads="1"/>
            </p:cNvSpPr>
            <p:nvPr/>
          </p:nvSpPr>
          <p:spPr bwMode="auto">
            <a:xfrm>
              <a:off x="200025" y="4286685"/>
              <a:ext cx="762000" cy="230397"/>
            </a:xfrm>
            <a:prstGeom prst="rect">
              <a:avLst/>
            </a:prstGeom>
            <a:noFill/>
            <a:ln w="19050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900" b="1" kern="0" dirty="0">
                  <a:solidFill>
                    <a:srgbClr val="FFFFFF"/>
                  </a:solidFill>
                  <a:cs typeface="Arial" pitchFamily="34" charset="0"/>
                </a:rPr>
                <a:t>Egypt x 2</a:t>
              </a:r>
            </a:p>
          </p:txBody>
        </p:sp>
        <p:grpSp>
          <p:nvGrpSpPr>
            <p:cNvPr id="92456" name="Group 672"/>
            <p:cNvGrpSpPr>
              <a:grpSpLocks/>
            </p:cNvGrpSpPr>
            <p:nvPr/>
          </p:nvGrpSpPr>
          <p:grpSpPr bwMode="auto">
            <a:xfrm>
              <a:off x="228600" y="3810000"/>
              <a:ext cx="523875" cy="361949"/>
              <a:chOff x="2590800" y="6172200"/>
              <a:chExt cx="523875" cy="361949"/>
            </a:xfrm>
          </p:grpSpPr>
          <p:sp>
            <p:nvSpPr>
              <p:cNvPr id="674" name="Rectangle 144"/>
              <p:cNvSpPr>
                <a:spLocks noChangeArrowheads="1"/>
              </p:cNvSpPr>
              <p:nvPr/>
            </p:nvSpPr>
            <p:spPr bwMode="auto">
              <a:xfrm>
                <a:off x="2590800" y="6248470"/>
                <a:ext cx="523875" cy="286011"/>
              </a:xfrm>
              <a:prstGeom prst="rect">
                <a:avLst/>
              </a:prstGeom>
              <a:solidFill>
                <a:srgbClr val="333399"/>
              </a:solidFill>
              <a:ln w="190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>
                  <a:defRPr/>
                </a:pPr>
                <a:r>
                  <a:rPr lang="fr-FR" sz="1400" b="1" kern="0" dirty="0">
                    <a:solidFill>
                      <a:srgbClr val="FFFFFF"/>
                    </a:solidFill>
                    <a:latin typeface="Arial Black" pitchFamily="34" charset="0"/>
                    <a:cs typeface="Arial" pitchFamily="34" charset="0"/>
                  </a:rPr>
                  <a:t>R</a:t>
                </a:r>
                <a:endParaRPr lang="en-US" sz="1200" b="1" kern="0" dirty="0">
                  <a:solidFill>
                    <a:srgbClr val="FFFFFF"/>
                  </a:solidFill>
                  <a:latin typeface="Arial Black" pitchFamily="34" charset="0"/>
                  <a:cs typeface="Arial" pitchFamily="34" charset="0"/>
                </a:endParaRPr>
              </a:p>
            </p:txBody>
          </p:sp>
          <p:cxnSp>
            <p:nvCxnSpPr>
              <p:cNvPr id="675" name="Straight Connector 674"/>
              <p:cNvCxnSpPr/>
              <p:nvPr/>
            </p:nvCxnSpPr>
            <p:spPr>
              <a:xfrm rot="5400000">
                <a:off x="2819365" y="6210335"/>
                <a:ext cx="762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2457" name="Group 675"/>
            <p:cNvGrpSpPr>
              <a:grpSpLocks/>
            </p:cNvGrpSpPr>
            <p:nvPr/>
          </p:nvGrpSpPr>
          <p:grpSpPr bwMode="auto">
            <a:xfrm>
              <a:off x="381000" y="3962400"/>
              <a:ext cx="523875" cy="361949"/>
              <a:chOff x="2590800" y="6172200"/>
              <a:chExt cx="523875" cy="361949"/>
            </a:xfrm>
          </p:grpSpPr>
          <p:sp>
            <p:nvSpPr>
              <p:cNvPr id="677" name="Rectangle 144"/>
              <p:cNvSpPr>
                <a:spLocks noChangeArrowheads="1"/>
              </p:cNvSpPr>
              <p:nvPr/>
            </p:nvSpPr>
            <p:spPr bwMode="auto">
              <a:xfrm>
                <a:off x="2590800" y="6248609"/>
                <a:ext cx="523875" cy="286011"/>
              </a:xfrm>
              <a:prstGeom prst="rect">
                <a:avLst/>
              </a:prstGeom>
              <a:solidFill>
                <a:srgbClr val="333399"/>
              </a:solidFill>
              <a:ln w="190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>
                  <a:defRPr/>
                </a:pPr>
                <a:r>
                  <a:rPr lang="fr-FR" sz="1400" b="1" kern="0" dirty="0">
                    <a:solidFill>
                      <a:srgbClr val="FFFFFF"/>
                    </a:solidFill>
                    <a:latin typeface="Arial Black" pitchFamily="34" charset="0"/>
                    <a:cs typeface="Arial" pitchFamily="34" charset="0"/>
                  </a:rPr>
                  <a:t>R</a:t>
                </a:r>
                <a:endParaRPr lang="en-US" sz="1200" b="1" kern="0" dirty="0">
                  <a:solidFill>
                    <a:srgbClr val="FFFFFF"/>
                  </a:solidFill>
                  <a:latin typeface="Arial Black" pitchFamily="34" charset="0"/>
                  <a:cs typeface="Arial" pitchFamily="34" charset="0"/>
                </a:endParaRPr>
              </a:p>
            </p:txBody>
          </p:sp>
          <p:cxnSp>
            <p:nvCxnSpPr>
              <p:cNvPr id="678" name="Straight Connector 677"/>
              <p:cNvCxnSpPr/>
              <p:nvPr/>
            </p:nvCxnSpPr>
            <p:spPr>
              <a:xfrm rot="5400000">
                <a:off x="2819365" y="6210474"/>
                <a:ext cx="762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2182" name="Group 682"/>
          <p:cNvGrpSpPr>
            <a:grpSpLocks/>
          </p:cNvGrpSpPr>
          <p:nvPr/>
        </p:nvGrpSpPr>
        <p:grpSpPr bwMode="auto">
          <a:xfrm>
            <a:off x="4941888" y="3519488"/>
            <a:ext cx="685800" cy="574675"/>
            <a:chOff x="342900" y="4953000"/>
            <a:chExt cx="685800" cy="573732"/>
          </a:xfrm>
        </p:grpSpPr>
        <p:sp>
          <p:nvSpPr>
            <p:cNvPr id="420" name="Text Box 153"/>
            <p:cNvSpPr txBox="1">
              <a:spLocks noChangeArrowheads="1"/>
            </p:cNvSpPr>
            <p:nvPr/>
          </p:nvSpPr>
          <p:spPr bwMode="auto">
            <a:xfrm>
              <a:off x="342900" y="5295337"/>
              <a:ext cx="685800" cy="231395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900" b="1" kern="0" dirty="0">
                  <a:solidFill>
                    <a:srgbClr val="FFFFFF"/>
                  </a:solidFill>
                  <a:cs typeface="Arial" pitchFamily="34" charset="0"/>
                </a:rPr>
                <a:t>Egypt</a:t>
              </a:r>
            </a:p>
          </p:txBody>
        </p:sp>
        <p:grpSp>
          <p:nvGrpSpPr>
            <p:cNvPr id="92452" name="Group 678"/>
            <p:cNvGrpSpPr>
              <a:grpSpLocks/>
            </p:cNvGrpSpPr>
            <p:nvPr/>
          </p:nvGrpSpPr>
          <p:grpSpPr bwMode="auto">
            <a:xfrm>
              <a:off x="423863" y="4953000"/>
              <a:ext cx="523875" cy="371474"/>
              <a:chOff x="609600" y="5286375"/>
              <a:chExt cx="523875" cy="371474"/>
            </a:xfrm>
          </p:grpSpPr>
          <p:sp>
            <p:nvSpPr>
              <p:cNvPr id="680" name="Rectangle 144"/>
              <p:cNvSpPr>
                <a:spLocks noChangeArrowheads="1"/>
              </p:cNvSpPr>
              <p:nvPr/>
            </p:nvSpPr>
            <p:spPr bwMode="auto">
              <a:xfrm>
                <a:off x="609599" y="5371959"/>
                <a:ext cx="523875" cy="285281"/>
              </a:xfrm>
              <a:prstGeom prst="rect">
                <a:avLst/>
              </a:prstGeom>
              <a:solidFill>
                <a:srgbClr val="333399"/>
              </a:solidFill>
              <a:ln w="190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>
                  <a:defRPr/>
                </a:pPr>
                <a:r>
                  <a:rPr lang="fr-FR" sz="1400" b="1" kern="0" dirty="0">
                    <a:solidFill>
                      <a:srgbClr val="FFFFFF"/>
                    </a:solidFill>
                    <a:latin typeface="Arial Black" pitchFamily="34" charset="0"/>
                    <a:cs typeface="Arial" pitchFamily="34" charset="0"/>
                  </a:rPr>
                  <a:t>SF</a:t>
                </a:r>
                <a:endParaRPr lang="en-US" sz="900" b="1" kern="0" dirty="0">
                  <a:solidFill>
                    <a:srgbClr val="FFFFFF"/>
                  </a:solidFill>
                  <a:latin typeface="Arial Black" pitchFamily="34" charset="0"/>
                  <a:cs typeface="Arial" pitchFamily="34" charset="0"/>
                </a:endParaRPr>
              </a:p>
            </p:txBody>
          </p:sp>
          <p:cxnSp>
            <p:nvCxnSpPr>
              <p:cNvPr id="681" name="Straight Connector 680"/>
              <p:cNvCxnSpPr/>
              <p:nvPr/>
            </p:nvCxnSpPr>
            <p:spPr>
              <a:xfrm rot="5400000">
                <a:off x="828737" y="5324412"/>
                <a:ext cx="76075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2183" name="Group 688"/>
          <p:cNvGrpSpPr>
            <a:grpSpLocks/>
          </p:cNvGrpSpPr>
          <p:nvPr/>
        </p:nvGrpSpPr>
        <p:grpSpPr bwMode="auto">
          <a:xfrm>
            <a:off x="1581150" y="3519488"/>
            <a:ext cx="838200" cy="574675"/>
            <a:chOff x="457200" y="5562600"/>
            <a:chExt cx="838200" cy="573732"/>
          </a:xfrm>
        </p:grpSpPr>
        <p:sp>
          <p:nvSpPr>
            <p:cNvPr id="685" name="Text Box 153"/>
            <p:cNvSpPr txBox="1">
              <a:spLocks noChangeArrowheads="1"/>
            </p:cNvSpPr>
            <p:nvPr/>
          </p:nvSpPr>
          <p:spPr bwMode="auto">
            <a:xfrm>
              <a:off x="457200" y="5904937"/>
              <a:ext cx="838200" cy="231395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900" b="1" kern="0" dirty="0">
                  <a:solidFill>
                    <a:srgbClr val="FFFFFF"/>
                  </a:solidFill>
                  <a:cs typeface="Arial" pitchFamily="34" charset="0"/>
                </a:rPr>
                <a:t>Guatémala</a:t>
              </a:r>
            </a:p>
          </p:txBody>
        </p:sp>
        <p:grpSp>
          <p:nvGrpSpPr>
            <p:cNvPr id="92448" name="Group 678"/>
            <p:cNvGrpSpPr>
              <a:grpSpLocks/>
            </p:cNvGrpSpPr>
            <p:nvPr/>
          </p:nvGrpSpPr>
          <p:grpSpPr bwMode="auto">
            <a:xfrm>
              <a:off x="614363" y="5562600"/>
              <a:ext cx="523875" cy="371474"/>
              <a:chOff x="609600" y="5286375"/>
              <a:chExt cx="523875" cy="371474"/>
            </a:xfrm>
          </p:grpSpPr>
          <p:sp>
            <p:nvSpPr>
              <p:cNvPr id="687" name="Rectangle 144"/>
              <p:cNvSpPr>
                <a:spLocks noChangeArrowheads="1"/>
              </p:cNvSpPr>
              <p:nvPr/>
            </p:nvSpPr>
            <p:spPr bwMode="auto">
              <a:xfrm>
                <a:off x="609600" y="5371959"/>
                <a:ext cx="523875" cy="285281"/>
              </a:xfrm>
              <a:prstGeom prst="rect">
                <a:avLst/>
              </a:prstGeom>
              <a:solidFill>
                <a:srgbClr val="333399"/>
              </a:solidFill>
              <a:ln w="190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>
                  <a:defRPr/>
                </a:pPr>
                <a:r>
                  <a:rPr lang="fr-FR" sz="1400" b="1" kern="0" dirty="0">
                    <a:solidFill>
                      <a:srgbClr val="FFFFFF"/>
                    </a:solidFill>
                    <a:latin typeface="Arial Black" pitchFamily="34" charset="0"/>
                    <a:cs typeface="Arial" pitchFamily="34" charset="0"/>
                  </a:rPr>
                  <a:t>SF</a:t>
                </a:r>
                <a:endParaRPr lang="en-US" sz="900" b="1" kern="0" dirty="0">
                  <a:solidFill>
                    <a:srgbClr val="FFFFFF"/>
                  </a:solidFill>
                  <a:latin typeface="Arial Black" pitchFamily="34" charset="0"/>
                  <a:cs typeface="Arial" pitchFamily="34" charset="0"/>
                </a:endParaRPr>
              </a:p>
            </p:txBody>
          </p:sp>
          <p:cxnSp>
            <p:nvCxnSpPr>
              <p:cNvPr id="688" name="Straight Connector 687"/>
              <p:cNvCxnSpPr/>
              <p:nvPr/>
            </p:nvCxnSpPr>
            <p:spPr>
              <a:xfrm rot="5400000">
                <a:off x="828738" y="5324412"/>
                <a:ext cx="76075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2184" name="Group 689"/>
          <p:cNvGrpSpPr>
            <a:grpSpLocks/>
          </p:cNvGrpSpPr>
          <p:nvPr/>
        </p:nvGrpSpPr>
        <p:grpSpPr bwMode="auto">
          <a:xfrm>
            <a:off x="3124200" y="3519488"/>
            <a:ext cx="762000" cy="573087"/>
            <a:chOff x="342900" y="4953000"/>
            <a:chExt cx="762000" cy="572789"/>
          </a:xfrm>
        </p:grpSpPr>
        <p:sp>
          <p:nvSpPr>
            <p:cNvPr id="691" name="Text Box 153"/>
            <p:cNvSpPr txBox="1">
              <a:spLocks noChangeArrowheads="1"/>
            </p:cNvSpPr>
            <p:nvPr/>
          </p:nvSpPr>
          <p:spPr bwMode="auto">
            <a:xfrm>
              <a:off x="342900" y="5295722"/>
              <a:ext cx="762000" cy="230067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900" b="1" kern="0" dirty="0">
                  <a:solidFill>
                    <a:srgbClr val="FFFFFF"/>
                  </a:solidFill>
                  <a:cs typeface="Arial" pitchFamily="34" charset="0"/>
                </a:rPr>
                <a:t>Jordan</a:t>
              </a:r>
            </a:p>
          </p:txBody>
        </p:sp>
        <p:grpSp>
          <p:nvGrpSpPr>
            <p:cNvPr id="92444" name="Group 678"/>
            <p:cNvGrpSpPr>
              <a:grpSpLocks/>
            </p:cNvGrpSpPr>
            <p:nvPr/>
          </p:nvGrpSpPr>
          <p:grpSpPr bwMode="auto">
            <a:xfrm>
              <a:off x="423863" y="4953000"/>
              <a:ext cx="523875" cy="371474"/>
              <a:chOff x="609600" y="5286375"/>
              <a:chExt cx="523875" cy="371474"/>
            </a:xfrm>
          </p:grpSpPr>
          <p:sp>
            <p:nvSpPr>
              <p:cNvPr id="693" name="Rectangle 144"/>
              <p:cNvSpPr>
                <a:spLocks noChangeArrowheads="1"/>
              </p:cNvSpPr>
              <p:nvPr/>
            </p:nvSpPr>
            <p:spPr bwMode="auto">
              <a:xfrm>
                <a:off x="609600" y="5372055"/>
                <a:ext cx="523875" cy="285602"/>
              </a:xfrm>
              <a:prstGeom prst="rect">
                <a:avLst/>
              </a:prstGeom>
              <a:solidFill>
                <a:srgbClr val="333399"/>
              </a:solidFill>
              <a:ln w="190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>
                  <a:defRPr/>
                </a:pPr>
                <a:r>
                  <a:rPr lang="fr-FR" sz="1400" b="1" kern="0" dirty="0">
                    <a:solidFill>
                      <a:srgbClr val="FFFFFF"/>
                    </a:solidFill>
                    <a:latin typeface="Arial Black" pitchFamily="34" charset="0"/>
                    <a:cs typeface="Arial" pitchFamily="34" charset="0"/>
                  </a:rPr>
                  <a:t>SF</a:t>
                </a:r>
                <a:endParaRPr lang="en-US" sz="900" b="1" kern="0" dirty="0">
                  <a:solidFill>
                    <a:srgbClr val="FFFFFF"/>
                  </a:solidFill>
                  <a:latin typeface="Arial Black" pitchFamily="34" charset="0"/>
                  <a:cs typeface="Arial" pitchFamily="34" charset="0"/>
                </a:endParaRPr>
              </a:p>
            </p:txBody>
          </p:sp>
          <p:cxnSp>
            <p:nvCxnSpPr>
              <p:cNvPr id="694" name="Straight Connector 693"/>
              <p:cNvCxnSpPr/>
              <p:nvPr/>
            </p:nvCxnSpPr>
            <p:spPr>
              <a:xfrm rot="5400000">
                <a:off x="828695" y="5324455"/>
                <a:ext cx="7616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2185" name="Group 719"/>
          <p:cNvGrpSpPr>
            <a:grpSpLocks/>
          </p:cNvGrpSpPr>
          <p:nvPr/>
        </p:nvGrpSpPr>
        <p:grpSpPr bwMode="auto">
          <a:xfrm>
            <a:off x="1676400" y="6350000"/>
            <a:ext cx="838200" cy="468313"/>
            <a:chOff x="1524000" y="5715000"/>
            <a:chExt cx="838200" cy="468956"/>
          </a:xfrm>
        </p:grpSpPr>
        <p:sp>
          <p:nvSpPr>
            <p:cNvPr id="229" name="Text Box 153"/>
            <p:cNvSpPr txBox="1">
              <a:spLocks noChangeArrowheads="1"/>
            </p:cNvSpPr>
            <p:nvPr/>
          </p:nvSpPr>
          <p:spPr bwMode="auto">
            <a:xfrm>
              <a:off x="1524000" y="5953452"/>
              <a:ext cx="838200" cy="230504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900" b="1" kern="0" dirty="0">
                  <a:solidFill>
                    <a:srgbClr val="FFFFFF"/>
                  </a:solidFill>
                  <a:cs typeface="Arial" pitchFamily="34" charset="0"/>
                </a:rPr>
                <a:t>Morocco</a:t>
              </a:r>
            </a:p>
          </p:txBody>
        </p:sp>
        <p:grpSp>
          <p:nvGrpSpPr>
            <p:cNvPr id="92440" name="Group 714"/>
            <p:cNvGrpSpPr>
              <a:grpSpLocks/>
            </p:cNvGrpSpPr>
            <p:nvPr/>
          </p:nvGrpSpPr>
          <p:grpSpPr bwMode="auto">
            <a:xfrm>
              <a:off x="1585913" y="5715000"/>
              <a:ext cx="523875" cy="285749"/>
              <a:chOff x="3200400" y="6172200"/>
              <a:chExt cx="523875" cy="285749"/>
            </a:xfrm>
          </p:grpSpPr>
          <p:sp>
            <p:nvSpPr>
              <p:cNvPr id="716" name="Rectangle 144"/>
              <p:cNvSpPr>
                <a:spLocks noChangeArrowheads="1"/>
              </p:cNvSpPr>
              <p:nvPr/>
            </p:nvSpPr>
            <p:spPr bwMode="auto">
              <a:xfrm>
                <a:off x="3200400" y="6172200"/>
                <a:ext cx="523875" cy="286143"/>
              </a:xfrm>
              <a:prstGeom prst="rect">
                <a:avLst/>
              </a:prstGeom>
              <a:solidFill>
                <a:srgbClr val="333399"/>
              </a:solidFill>
              <a:ln w="190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r>
                  <a:rPr lang="fr-FR" sz="1200" b="1" kern="0" dirty="0">
                    <a:solidFill>
                      <a:srgbClr val="FFFFFF"/>
                    </a:solidFill>
                    <a:cs typeface="Arial" pitchFamily="34" charset="0"/>
                  </a:rPr>
                  <a:t>     2</a:t>
                </a:r>
                <a:endParaRPr lang="en-US" sz="1200" b="1" kern="0" dirty="0">
                  <a:solidFill>
                    <a:srgbClr val="FFFFFF"/>
                  </a:solidFill>
                  <a:cs typeface="Arial" pitchFamily="34" charset="0"/>
                </a:endParaRPr>
              </a:p>
            </p:txBody>
          </p:sp>
          <p:sp>
            <p:nvSpPr>
              <p:cNvPr id="717" name="Cross 716"/>
              <p:cNvSpPr/>
              <p:nvPr/>
            </p:nvSpPr>
            <p:spPr>
              <a:xfrm>
                <a:off x="3276600" y="6231019"/>
                <a:ext cx="152400" cy="152609"/>
              </a:xfrm>
              <a:prstGeom prst="plus">
                <a:avLst/>
              </a:prstGeom>
              <a:solidFill>
                <a:srgbClr val="FFFF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 dirty="0">
                  <a:solidFill>
                    <a:srgbClr val="FFFFFF"/>
                  </a:solidFill>
                </a:endParaRPr>
              </a:p>
            </p:txBody>
          </p:sp>
        </p:grpSp>
      </p:grpSp>
      <p:grpSp>
        <p:nvGrpSpPr>
          <p:cNvPr id="92186" name="Group 724"/>
          <p:cNvGrpSpPr>
            <a:grpSpLocks/>
          </p:cNvGrpSpPr>
          <p:nvPr/>
        </p:nvGrpSpPr>
        <p:grpSpPr bwMode="auto">
          <a:xfrm>
            <a:off x="1600200" y="4138613"/>
            <a:ext cx="838200" cy="563562"/>
            <a:chOff x="1628775" y="4343400"/>
            <a:chExt cx="838200" cy="564207"/>
          </a:xfrm>
        </p:grpSpPr>
        <p:grpSp>
          <p:nvGrpSpPr>
            <p:cNvPr id="92431" name="Group 653"/>
            <p:cNvGrpSpPr>
              <a:grpSpLocks/>
            </p:cNvGrpSpPr>
            <p:nvPr/>
          </p:nvGrpSpPr>
          <p:grpSpPr bwMode="auto">
            <a:xfrm>
              <a:off x="1785938" y="4343400"/>
              <a:ext cx="523875" cy="361949"/>
              <a:chOff x="1266825" y="6172200"/>
              <a:chExt cx="523875" cy="361949"/>
            </a:xfrm>
          </p:grpSpPr>
          <p:grpSp>
            <p:nvGrpSpPr>
              <p:cNvPr id="92433" name="Group 616"/>
              <p:cNvGrpSpPr>
                <a:grpSpLocks/>
              </p:cNvGrpSpPr>
              <p:nvPr/>
            </p:nvGrpSpPr>
            <p:grpSpPr bwMode="auto">
              <a:xfrm>
                <a:off x="1266825" y="6248400"/>
                <a:ext cx="523875" cy="285749"/>
                <a:chOff x="3201988" y="6248400"/>
                <a:chExt cx="523875" cy="285749"/>
              </a:xfrm>
            </p:grpSpPr>
            <p:sp>
              <p:nvSpPr>
                <p:cNvPr id="618" name="Rectangle 144"/>
                <p:cNvSpPr>
                  <a:spLocks noChangeArrowheads="1"/>
                </p:cNvSpPr>
                <p:nvPr/>
              </p:nvSpPr>
              <p:spPr bwMode="auto">
                <a:xfrm>
                  <a:off x="3201988" y="6248487"/>
                  <a:ext cx="523875" cy="286077"/>
                </a:xfrm>
                <a:prstGeom prst="rect">
                  <a:avLst/>
                </a:prstGeom>
                <a:solidFill>
                  <a:srgbClr val="333399"/>
                </a:solidFill>
                <a:ln w="19050" algn="ctr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900" kern="0" dirty="0">
                    <a:solidFill>
                      <a:srgbClr val="FFFFFF"/>
                    </a:solidFill>
                    <a:cs typeface="Arial" pitchFamily="34" charset="0"/>
                  </a:endParaRPr>
                </a:p>
              </p:txBody>
            </p:sp>
            <p:grpSp>
              <p:nvGrpSpPr>
                <p:cNvPr id="92436" name="Group 406"/>
                <p:cNvGrpSpPr>
                  <a:grpSpLocks/>
                </p:cNvGrpSpPr>
                <p:nvPr/>
              </p:nvGrpSpPr>
              <p:grpSpPr bwMode="auto">
                <a:xfrm>
                  <a:off x="3311525" y="6353174"/>
                  <a:ext cx="304800" cy="76200"/>
                  <a:chOff x="3352800" y="5791200"/>
                  <a:chExt cx="304800" cy="76200"/>
                </a:xfrm>
              </p:grpSpPr>
              <p:sp>
                <p:nvSpPr>
                  <p:cNvPr id="620" name="Oval 619"/>
                  <p:cNvSpPr/>
                  <p:nvPr/>
                </p:nvSpPr>
                <p:spPr>
                  <a:xfrm>
                    <a:off x="3352800" y="5791408"/>
                    <a:ext cx="152400" cy="76287"/>
                  </a:xfrm>
                  <a:prstGeom prst="ellipse">
                    <a:avLst/>
                  </a:prstGeom>
                  <a:no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2400" dirty="0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621" name="Oval 620"/>
                  <p:cNvSpPr/>
                  <p:nvPr/>
                </p:nvSpPr>
                <p:spPr>
                  <a:xfrm>
                    <a:off x="3505200" y="5791408"/>
                    <a:ext cx="152400" cy="76287"/>
                  </a:xfrm>
                  <a:prstGeom prst="ellipse">
                    <a:avLst/>
                  </a:prstGeom>
                  <a:no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2400" dirty="0">
                      <a:solidFill>
                        <a:srgbClr val="FFFFFF"/>
                      </a:solidFill>
                    </a:endParaRPr>
                  </a:p>
                </p:txBody>
              </p:sp>
            </p:grpSp>
          </p:grpSp>
          <p:cxnSp>
            <p:nvCxnSpPr>
              <p:cNvPr id="649" name="Straight Connector 648"/>
              <p:cNvCxnSpPr/>
              <p:nvPr/>
            </p:nvCxnSpPr>
            <p:spPr>
              <a:xfrm rot="5400000">
                <a:off x="1485856" y="6210344"/>
                <a:ext cx="76287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19" name="Text Box 153"/>
            <p:cNvSpPr txBox="1">
              <a:spLocks noChangeArrowheads="1"/>
            </p:cNvSpPr>
            <p:nvPr/>
          </p:nvSpPr>
          <p:spPr bwMode="auto">
            <a:xfrm>
              <a:off x="1628775" y="4677157"/>
              <a:ext cx="838200" cy="230450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900" b="1" kern="0" dirty="0">
                  <a:solidFill>
                    <a:srgbClr val="FFFFFF"/>
                  </a:solidFill>
                  <a:cs typeface="Arial" pitchFamily="34" charset="0"/>
                </a:rPr>
                <a:t>Bengladesh</a:t>
              </a:r>
            </a:p>
          </p:txBody>
        </p:sp>
      </p:grpSp>
      <p:grpSp>
        <p:nvGrpSpPr>
          <p:cNvPr id="92187" name="Group 722"/>
          <p:cNvGrpSpPr>
            <a:grpSpLocks/>
          </p:cNvGrpSpPr>
          <p:nvPr/>
        </p:nvGrpSpPr>
        <p:grpSpPr bwMode="auto">
          <a:xfrm>
            <a:off x="1409700" y="4738688"/>
            <a:ext cx="647700" cy="561975"/>
            <a:chOff x="1524000" y="5029200"/>
            <a:chExt cx="647700" cy="561975"/>
          </a:xfrm>
        </p:grpSpPr>
        <p:grpSp>
          <p:nvGrpSpPr>
            <p:cNvPr id="92420" name="Group 694"/>
            <p:cNvGrpSpPr>
              <a:grpSpLocks/>
            </p:cNvGrpSpPr>
            <p:nvPr/>
          </p:nvGrpSpPr>
          <p:grpSpPr bwMode="auto">
            <a:xfrm>
              <a:off x="1585913" y="5029200"/>
              <a:ext cx="523875" cy="361949"/>
              <a:chOff x="457200" y="5791200"/>
              <a:chExt cx="523875" cy="361949"/>
            </a:xfrm>
          </p:grpSpPr>
          <p:grpSp>
            <p:nvGrpSpPr>
              <p:cNvPr id="92422" name="Group 621"/>
              <p:cNvGrpSpPr>
                <a:grpSpLocks/>
              </p:cNvGrpSpPr>
              <p:nvPr/>
            </p:nvGrpSpPr>
            <p:grpSpPr bwMode="auto">
              <a:xfrm>
                <a:off x="457200" y="5867400"/>
                <a:ext cx="523875" cy="285749"/>
                <a:chOff x="2209800" y="6019800"/>
                <a:chExt cx="523875" cy="285749"/>
              </a:xfrm>
            </p:grpSpPr>
            <p:sp>
              <p:nvSpPr>
                <p:cNvPr id="698" name="Rectangle 144"/>
                <p:cNvSpPr>
                  <a:spLocks noChangeArrowheads="1"/>
                </p:cNvSpPr>
                <p:nvPr/>
              </p:nvSpPr>
              <p:spPr bwMode="auto">
                <a:xfrm>
                  <a:off x="2209800" y="6019800"/>
                  <a:ext cx="523875" cy="285750"/>
                </a:xfrm>
                <a:prstGeom prst="rect">
                  <a:avLst/>
                </a:prstGeom>
                <a:solidFill>
                  <a:srgbClr val="333399"/>
                </a:solidFill>
                <a:ln w="19050" algn="ctr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900" kern="0" dirty="0">
                    <a:solidFill>
                      <a:srgbClr val="FFFFFF"/>
                    </a:solidFill>
                    <a:cs typeface="Arial" pitchFamily="34" charset="0"/>
                  </a:endParaRPr>
                </a:p>
              </p:txBody>
            </p:sp>
            <p:grpSp>
              <p:nvGrpSpPr>
                <p:cNvPr id="92425" name="Group 577"/>
                <p:cNvGrpSpPr>
                  <a:grpSpLocks/>
                </p:cNvGrpSpPr>
                <p:nvPr/>
              </p:nvGrpSpPr>
              <p:grpSpPr bwMode="auto">
                <a:xfrm>
                  <a:off x="2319337" y="6081712"/>
                  <a:ext cx="304800" cy="161925"/>
                  <a:chOff x="2838450" y="6067425"/>
                  <a:chExt cx="304800" cy="161925"/>
                </a:xfrm>
              </p:grpSpPr>
              <p:cxnSp>
                <p:nvCxnSpPr>
                  <p:cNvPr id="700" name="Straight Connector 699"/>
                  <p:cNvCxnSpPr/>
                  <p:nvPr/>
                </p:nvCxnSpPr>
                <p:spPr>
                  <a:xfrm>
                    <a:off x="2838450" y="6067425"/>
                    <a:ext cx="304800" cy="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2427" name="Straight Connector 700"/>
                  <p:cNvCxnSpPr>
                    <a:cxnSpLocks noChangeShapeType="1"/>
                  </p:cNvCxnSpPr>
                  <p:nvPr/>
                </p:nvCxnSpPr>
                <p:spPr bwMode="auto">
                  <a:xfrm rot="5400000">
                    <a:off x="2762250" y="6143625"/>
                    <a:ext cx="152400" cy="0"/>
                  </a:xfrm>
                  <a:prstGeom prst="line">
                    <a:avLst/>
                  </a:prstGeom>
                  <a:noFill/>
                  <a:ln w="19050" algn="ctr">
                    <a:solidFill>
                      <a:schemeClr val="tx1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92428" name="Straight Connector 701"/>
                  <p:cNvCxnSpPr>
                    <a:cxnSpLocks noChangeShapeType="1"/>
                  </p:cNvCxnSpPr>
                  <p:nvPr/>
                </p:nvCxnSpPr>
                <p:spPr bwMode="auto">
                  <a:xfrm rot="5400000">
                    <a:off x="2914650" y="6143625"/>
                    <a:ext cx="152400" cy="0"/>
                  </a:xfrm>
                  <a:prstGeom prst="line">
                    <a:avLst/>
                  </a:prstGeom>
                  <a:noFill/>
                  <a:ln w="19050" algn="ctr">
                    <a:solidFill>
                      <a:schemeClr val="tx1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92429" name="Straight Connector 702"/>
                  <p:cNvCxnSpPr>
                    <a:cxnSpLocks noChangeShapeType="1"/>
                  </p:cNvCxnSpPr>
                  <p:nvPr/>
                </p:nvCxnSpPr>
                <p:spPr bwMode="auto">
                  <a:xfrm rot="5400000">
                    <a:off x="3067050" y="6143625"/>
                    <a:ext cx="152400" cy="0"/>
                  </a:xfrm>
                  <a:prstGeom prst="line">
                    <a:avLst/>
                  </a:prstGeom>
                  <a:noFill/>
                  <a:ln w="19050" algn="ctr">
                    <a:solidFill>
                      <a:schemeClr val="tx1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92430" name="Straight Connector 703"/>
                  <p:cNvCxnSpPr>
                    <a:cxnSpLocks noChangeShapeType="1"/>
                  </p:cNvCxnSpPr>
                  <p:nvPr/>
                </p:nvCxnSpPr>
                <p:spPr bwMode="auto">
                  <a:xfrm rot="5400000">
                    <a:off x="2762250" y="6153150"/>
                    <a:ext cx="152400" cy="0"/>
                  </a:xfrm>
                  <a:prstGeom prst="line">
                    <a:avLst/>
                  </a:prstGeom>
                  <a:noFill/>
                  <a:ln w="19050" algn="ctr">
                    <a:solidFill>
                      <a:schemeClr val="tx1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</p:cxnSp>
            </p:grpSp>
          </p:grpSp>
          <p:cxnSp>
            <p:nvCxnSpPr>
              <p:cNvPr id="697" name="Straight Connector 696"/>
              <p:cNvCxnSpPr/>
              <p:nvPr/>
            </p:nvCxnSpPr>
            <p:spPr>
              <a:xfrm rot="5400000">
                <a:off x="685800" y="5829300"/>
                <a:ext cx="7620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21" name="Text Box 153"/>
            <p:cNvSpPr txBox="1">
              <a:spLocks noChangeArrowheads="1"/>
            </p:cNvSpPr>
            <p:nvPr/>
          </p:nvSpPr>
          <p:spPr bwMode="auto">
            <a:xfrm>
              <a:off x="1524000" y="5359400"/>
              <a:ext cx="647700" cy="231775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fr-FR" sz="900" b="1" kern="0" dirty="0">
                  <a:solidFill>
                    <a:srgbClr val="FFFFFF"/>
                  </a:solidFill>
                  <a:cs typeface="Arial" pitchFamily="34" charset="0"/>
                </a:rPr>
                <a:t>Népal</a:t>
              </a:r>
              <a:endParaRPr lang="en-US" sz="900" b="1" kern="0" dirty="0">
                <a:solidFill>
                  <a:srgbClr val="FFFFFF"/>
                </a:solidFill>
                <a:cs typeface="Arial" pitchFamily="34" charset="0"/>
              </a:endParaRPr>
            </a:p>
          </p:txBody>
        </p:sp>
      </p:grpSp>
      <p:grpSp>
        <p:nvGrpSpPr>
          <p:cNvPr id="92188" name="Group 723"/>
          <p:cNvGrpSpPr>
            <a:grpSpLocks/>
          </p:cNvGrpSpPr>
          <p:nvPr/>
        </p:nvGrpSpPr>
        <p:grpSpPr bwMode="auto">
          <a:xfrm>
            <a:off x="1920875" y="4732338"/>
            <a:ext cx="762000" cy="544512"/>
            <a:chOff x="2238375" y="5562600"/>
            <a:chExt cx="762000" cy="544211"/>
          </a:xfrm>
        </p:grpSpPr>
        <p:grpSp>
          <p:nvGrpSpPr>
            <p:cNvPr id="92409" name="Group 704"/>
            <p:cNvGrpSpPr>
              <a:grpSpLocks/>
            </p:cNvGrpSpPr>
            <p:nvPr/>
          </p:nvGrpSpPr>
          <p:grpSpPr bwMode="auto">
            <a:xfrm>
              <a:off x="2357438" y="5562600"/>
              <a:ext cx="523875" cy="361949"/>
              <a:chOff x="457200" y="5791200"/>
              <a:chExt cx="523875" cy="361949"/>
            </a:xfrm>
          </p:grpSpPr>
          <p:grpSp>
            <p:nvGrpSpPr>
              <p:cNvPr id="92411" name="Group 621"/>
              <p:cNvGrpSpPr>
                <a:grpSpLocks/>
              </p:cNvGrpSpPr>
              <p:nvPr/>
            </p:nvGrpSpPr>
            <p:grpSpPr bwMode="auto">
              <a:xfrm>
                <a:off x="457200" y="5867400"/>
                <a:ext cx="523875" cy="285749"/>
                <a:chOff x="2209800" y="6019800"/>
                <a:chExt cx="523875" cy="285749"/>
              </a:xfrm>
            </p:grpSpPr>
            <p:sp>
              <p:nvSpPr>
                <p:cNvPr id="708" name="Rectangle 144"/>
                <p:cNvSpPr>
                  <a:spLocks noChangeArrowheads="1"/>
                </p:cNvSpPr>
                <p:nvPr/>
              </p:nvSpPr>
              <p:spPr bwMode="auto">
                <a:xfrm>
                  <a:off x="2209800" y="6019758"/>
                  <a:ext cx="523875" cy="285592"/>
                </a:xfrm>
                <a:prstGeom prst="rect">
                  <a:avLst/>
                </a:prstGeom>
                <a:solidFill>
                  <a:srgbClr val="333399"/>
                </a:solidFill>
                <a:ln w="19050" algn="ctr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900" kern="0" dirty="0">
                    <a:solidFill>
                      <a:srgbClr val="FFFFFF"/>
                    </a:solidFill>
                    <a:cs typeface="Arial" pitchFamily="34" charset="0"/>
                  </a:endParaRPr>
                </a:p>
              </p:txBody>
            </p:sp>
            <p:grpSp>
              <p:nvGrpSpPr>
                <p:cNvPr id="92414" name="Group 577"/>
                <p:cNvGrpSpPr>
                  <a:grpSpLocks/>
                </p:cNvGrpSpPr>
                <p:nvPr/>
              </p:nvGrpSpPr>
              <p:grpSpPr bwMode="auto">
                <a:xfrm>
                  <a:off x="2319337" y="6081712"/>
                  <a:ext cx="304800" cy="161925"/>
                  <a:chOff x="2838450" y="6067425"/>
                  <a:chExt cx="304800" cy="161925"/>
                </a:xfrm>
              </p:grpSpPr>
              <p:cxnSp>
                <p:nvCxnSpPr>
                  <p:cNvPr id="710" name="Straight Connector 709"/>
                  <p:cNvCxnSpPr/>
                  <p:nvPr/>
                </p:nvCxnSpPr>
                <p:spPr>
                  <a:xfrm>
                    <a:off x="2838450" y="6067349"/>
                    <a:ext cx="304800" cy="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2416" name="Straight Connector 710"/>
                  <p:cNvCxnSpPr>
                    <a:cxnSpLocks noChangeShapeType="1"/>
                  </p:cNvCxnSpPr>
                  <p:nvPr/>
                </p:nvCxnSpPr>
                <p:spPr bwMode="auto">
                  <a:xfrm rot="5400000">
                    <a:off x="2762250" y="6143625"/>
                    <a:ext cx="152400" cy="0"/>
                  </a:xfrm>
                  <a:prstGeom prst="line">
                    <a:avLst/>
                  </a:prstGeom>
                  <a:noFill/>
                  <a:ln w="19050" algn="ctr">
                    <a:solidFill>
                      <a:schemeClr val="tx1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92417" name="Straight Connector 711"/>
                  <p:cNvCxnSpPr>
                    <a:cxnSpLocks noChangeShapeType="1"/>
                  </p:cNvCxnSpPr>
                  <p:nvPr/>
                </p:nvCxnSpPr>
                <p:spPr bwMode="auto">
                  <a:xfrm rot="5400000">
                    <a:off x="2914650" y="6143625"/>
                    <a:ext cx="152400" cy="0"/>
                  </a:xfrm>
                  <a:prstGeom prst="line">
                    <a:avLst/>
                  </a:prstGeom>
                  <a:noFill/>
                  <a:ln w="19050" algn="ctr">
                    <a:solidFill>
                      <a:schemeClr val="tx1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92418" name="Straight Connector 712"/>
                  <p:cNvCxnSpPr>
                    <a:cxnSpLocks noChangeShapeType="1"/>
                  </p:cNvCxnSpPr>
                  <p:nvPr/>
                </p:nvCxnSpPr>
                <p:spPr bwMode="auto">
                  <a:xfrm rot="5400000">
                    <a:off x="3067050" y="6143625"/>
                    <a:ext cx="152400" cy="0"/>
                  </a:xfrm>
                  <a:prstGeom prst="line">
                    <a:avLst/>
                  </a:prstGeom>
                  <a:noFill/>
                  <a:ln w="19050" algn="ctr">
                    <a:solidFill>
                      <a:schemeClr val="tx1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92419" name="Straight Connector 713"/>
                  <p:cNvCxnSpPr>
                    <a:cxnSpLocks noChangeShapeType="1"/>
                  </p:cNvCxnSpPr>
                  <p:nvPr/>
                </p:nvCxnSpPr>
                <p:spPr bwMode="auto">
                  <a:xfrm rot="5400000">
                    <a:off x="2762250" y="6153150"/>
                    <a:ext cx="152400" cy="0"/>
                  </a:xfrm>
                  <a:prstGeom prst="line">
                    <a:avLst/>
                  </a:prstGeom>
                  <a:noFill/>
                  <a:ln w="19050" algn="ctr">
                    <a:solidFill>
                      <a:schemeClr val="tx1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</p:cxnSp>
            </p:grpSp>
          </p:grpSp>
          <p:cxnSp>
            <p:nvCxnSpPr>
              <p:cNvPr id="707" name="Straight Connector 706"/>
              <p:cNvCxnSpPr/>
              <p:nvPr/>
            </p:nvCxnSpPr>
            <p:spPr>
              <a:xfrm rot="5400000">
                <a:off x="685821" y="5829279"/>
                <a:ext cx="76158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22" name="Text Box 153"/>
            <p:cNvSpPr txBox="1">
              <a:spLocks noChangeArrowheads="1"/>
            </p:cNvSpPr>
            <p:nvPr/>
          </p:nvSpPr>
          <p:spPr bwMode="auto">
            <a:xfrm>
              <a:off x="2238375" y="5876751"/>
              <a:ext cx="762000" cy="230060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900" b="1" kern="0" dirty="0">
                  <a:solidFill>
                    <a:srgbClr val="FFFFFF"/>
                  </a:solidFill>
                  <a:cs typeface="Arial" pitchFamily="34" charset="0"/>
                </a:rPr>
                <a:t>Indonesia</a:t>
              </a:r>
            </a:p>
          </p:txBody>
        </p:sp>
      </p:grpSp>
      <p:grpSp>
        <p:nvGrpSpPr>
          <p:cNvPr id="92189" name="Group 740"/>
          <p:cNvGrpSpPr>
            <a:grpSpLocks/>
          </p:cNvGrpSpPr>
          <p:nvPr/>
        </p:nvGrpSpPr>
        <p:grpSpPr bwMode="auto">
          <a:xfrm>
            <a:off x="228600" y="6350000"/>
            <a:ext cx="762000" cy="469900"/>
            <a:chOff x="228600" y="4648200"/>
            <a:chExt cx="762000" cy="468957"/>
          </a:xfrm>
        </p:grpSpPr>
        <p:sp>
          <p:nvSpPr>
            <p:cNvPr id="737" name="Text Box 153"/>
            <p:cNvSpPr txBox="1">
              <a:spLocks noChangeArrowheads="1"/>
            </p:cNvSpPr>
            <p:nvPr/>
          </p:nvSpPr>
          <p:spPr bwMode="auto">
            <a:xfrm>
              <a:off x="228600" y="4885847"/>
              <a:ext cx="762000" cy="231310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900" b="1" kern="0" dirty="0">
                  <a:solidFill>
                    <a:srgbClr val="FFFFFF"/>
                  </a:solidFill>
                  <a:cs typeface="Arial" pitchFamily="34" charset="0"/>
                </a:rPr>
                <a:t>Jordan</a:t>
              </a:r>
            </a:p>
          </p:txBody>
        </p:sp>
        <p:grpSp>
          <p:nvGrpSpPr>
            <p:cNvPr id="92406" name="Group 714"/>
            <p:cNvGrpSpPr>
              <a:grpSpLocks/>
            </p:cNvGrpSpPr>
            <p:nvPr/>
          </p:nvGrpSpPr>
          <p:grpSpPr bwMode="auto">
            <a:xfrm>
              <a:off x="347663" y="4648200"/>
              <a:ext cx="523875" cy="285749"/>
              <a:chOff x="3200400" y="6172200"/>
              <a:chExt cx="523875" cy="285749"/>
            </a:xfrm>
          </p:grpSpPr>
          <p:sp>
            <p:nvSpPr>
              <p:cNvPr id="739" name="Rectangle 144"/>
              <p:cNvSpPr>
                <a:spLocks noChangeArrowheads="1"/>
              </p:cNvSpPr>
              <p:nvPr/>
            </p:nvSpPr>
            <p:spPr bwMode="auto">
              <a:xfrm>
                <a:off x="3200400" y="6172200"/>
                <a:ext cx="523875" cy="285176"/>
              </a:xfrm>
              <a:prstGeom prst="rect">
                <a:avLst/>
              </a:prstGeom>
              <a:solidFill>
                <a:srgbClr val="333399"/>
              </a:solidFill>
              <a:ln w="190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r>
                  <a:rPr lang="fr-FR" sz="1200" b="1" kern="0" dirty="0">
                    <a:solidFill>
                      <a:srgbClr val="FFFFFF"/>
                    </a:solidFill>
                    <a:cs typeface="Arial" pitchFamily="34" charset="0"/>
                  </a:rPr>
                  <a:t>     2</a:t>
                </a:r>
                <a:endParaRPr lang="en-US" sz="1200" b="1" kern="0" dirty="0">
                  <a:solidFill>
                    <a:srgbClr val="FFFFFF"/>
                  </a:solidFill>
                  <a:cs typeface="Arial" pitchFamily="34" charset="0"/>
                </a:endParaRPr>
              </a:p>
            </p:txBody>
          </p:sp>
          <p:sp>
            <p:nvSpPr>
              <p:cNvPr id="740" name="Cross 739"/>
              <p:cNvSpPr/>
              <p:nvPr/>
            </p:nvSpPr>
            <p:spPr>
              <a:xfrm>
                <a:off x="3276600" y="6230820"/>
                <a:ext cx="152400" cy="152094"/>
              </a:xfrm>
              <a:prstGeom prst="plus">
                <a:avLst/>
              </a:prstGeom>
              <a:solidFill>
                <a:srgbClr val="FFFF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 dirty="0">
                  <a:solidFill>
                    <a:srgbClr val="FFFFFF"/>
                  </a:solidFill>
                </a:endParaRPr>
              </a:p>
            </p:txBody>
          </p:sp>
        </p:grpSp>
      </p:grpSp>
      <p:grpSp>
        <p:nvGrpSpPr>
          <p:cNvPr id="92190" name="Group 741"/>
          <p:cNvGrpSpPr>
            <a:grpSpLocks/>
          </p:cNvGrpSpPr>
          <p:nvPr/>
        </p:nvGrpSpPr>
        <p:grpSpPr bwMode="auto">
          <a:xfrm>
            <a:off x="285750" y="5829300"/>
            <a:ext cx="647700" cy="488950"/>
            <a:chOff x="457200" y="5562600"/>
            <a:chExt cx="647700" cy="488950"/>
          </a:xfrm>
        </p:grpSpPr>
        <p:sp>
          <p:nvSpPr>
            <p:cNvPr id="743" name="Text Box 153"/>
            <p:cNvSpPr txBox="1">
              <a:spLocks noChangeArrowheads="1"/>
            </p:cNvSpPr>
            <p:nvPr/>
          </p:nvSpPr>
          <p:spPr bwMode="auto">
            <a:xfrm>
              <a:off x="457200" y="5819775"/>
              <a:ext cx="647700" cy="231775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900" b="1" kern="0" dirty="0">
                  <a:solidFill>
                    <a:srgbClr val="FFFFFF"/>
                  </a:solidFill>
                  <a:cs typeface="Arial" pitchFamily="34" charset="0"/>
                </a:rPr>
                <a:t>Uruguay</a:t>
              </a:r>
            </a:p>
          </p:txBody>
        </p:sp>
        <p:sp>
          <p:nvSpPr>
            <p:cNvPr id="744" name="Rectangle 144"/>
            <p:cNvSpPr>
              <a:spLocks noChangeArrowheads="1"/>
            </p:cNvSpPr>
            <p:nvPr/>
          </p:nvSpPr>
          <p:spPr bwMode="auto">
            <a:xfrm>
              <a:off x="519113" y="5562600"/>
              <a:ext cx="523875" cy="296863"/>
            </a:xfrm>
            <a:prstGeom prst="rect">
              <a:avLst/>
            </a:prstGeom>
            <a:solidFill>
              <a:srgbClr val="333399"/>
            </a:solidFill>
            <a:ln w="190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900" kern="0" dirty="0">
                <a:solidFill>
                  <a:srgbClr val="FFFFFF"/>
                </a:solidFill>
                <a:cs typeface="Arial" pitchFamily="34" charset="0"/>
              </a:endParaRPr>
            </a:p>
          </p:txBody>
        </p:sp>
        <p:sp>
          <p:nvSpPr>
            <p:cNvPr id="745" name="Wave 744"/>
            <p:cNvSpPr/>
            <p:nvPr/>
          </p:nvSpPr>
          <p:spPr>
            <a:xfrm>
              <a:off x="590550" y="5634038"/>
              <a:ext cx="381000" cy="152400"/>
            </a:xfrm>
            <a:prstGeom prst="wave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92191" name="Group 768"/>
          <p:cNvGrpSpPr>
            <a:grpSpLocks/>
          </p:cNvGrpSpPr>
          <p:nvPr/>
        </p:nvGrpSpPr>
        <p:grpSpPr bwMode="auto">
          <a:xfrm>
            <a:off x="3048000" y="4114800"/>
            <a:ext cx="838200" cy="563563"/>
            <a:chOff x="1628775" y="4343400"/>
            <a:chExt cx="838200" cy="564207"/>
          </a:xfrm>
        </p:grpSpPr>
        <p:grpSp>
          <p:nvGrpSpPr>
            <p:cNvPr id="92394" name="Group 653"/>
            <p:cNvGrpSpPr>
              <a:grpSpLocks/>
            </p:cNvGrpSpPr>
            <p:nvPr/>
          </p:nvGrpSpPr>
          <p:grpSpPr bwMode="auto">
            <a:xfrm>
              <a:off x="1785938" y="4343400"/>
              <a:ext cx="523875" cy="361949"/>
              <a:chOff x="1266825" y="6172200"/>
              <a:chExt cx="523875" cy="361949"/>
            </a:xfrm>
          </p:grpSpPr>
          <p:grpSp>
            <p:nvGrpSpPr>
              <p:cNvPr id="92396" name="Group 616"/>
              <p:cNvGrpSpPr>
                <a:grpSpLocks/>
              </p:cNvGrpSpPr>
              <p:nvPr/>
            </p:nvGrpSpPr>
            <p:grpSpPr bwMode="auto">
              <a:xfrm>
                <a:off x="1266825" y="6248400"/>
                <a:ext cx="523875" cy="285749"/>
                <a:chOff x="3201988" y="6248400"/>
                <a:chExt cx="523875" cy="285749"/>
              </a:xfrm>
            </p:grpSpPr>
            <p:sp>
              <p:nvSpPr>
                <p:cNvPr id="774" name="Rectangle 144"/>
                <p:cNvSpPr>
                  <a:spLocks noChangeArrowheads="1"/>
                </p:cNvSpPr>
                <p:nvPr/>
              </p:nvSpPr>
              <p:spPr bwMode="auto">
                <a:xfrm>
                  <a:off x="3201988" y="6248487"/>
                  <a:ext cx="523875" cy="286076"/>
                </a:xfrm>
                <a:prstGeom prst="rect">
                  <a:avLst/>
                </a:prstGeom>
                <a:solidFill>
                  <a:srgbClr val="333399"/>
                </a:solidFill>
                <a:ln w="19050" algn="ctr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900" kern="0" dirty="0">
                    <a:solidFill>
                      <a:srgbClr val="FFFFFF"/>
                    </a:solidFill>
                    <a:cs typeface="Arial" pitchFamily="34" charset="0"/>
                  </a:endParaRPr>
                </a:p>
              </p:txBody>
            </p:sp>
            <p:grpSp>
              <p:nvGrpSpPr>
                <p:cNvPr id="92399" name="Group 406"/>
                <p:cNvGrpSpPr>
                  <a:grpSpLocks/>
                </p:cNvGrpSpPr>
                <p:nvPr/>
              </p:nvGrpSpPr>
              <p:grpSpPr bwMode="auto">
                <a:xfrm>
                  <a:off x="3311525" y="6353174"/>
                  <a:ext cx="304800" cy="76200"/>
                  <a:chOff x="3352800" y="5791200"/>
                  <a:chExt cx="304800" cy="76200"/>
                </a:xfrm>
              </p:grpSpPr>
              <p:sp>
                <p:nvSpPr>
                  <p:cNvPr id="776" name="Oval 775"/>
                  <p:cNvSpPr/>
                  <p:nvPr/>
                </p:nvSpPr>
                <p:spPr>
                  <a:xfrm>
                    <a:off x="3352800" y="5791408"/>
                    <a:ext cx="152400" cy="76287"/>
                  </a:xfrm>
                  <a:prstGeom prst="ellipse">
                    <a:avLst/>
                  </a:prstGeom>
                  <a:no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2400" dirty="0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777" name="Oval 776"/>
                  <p:cNvSpPr/>
                  <p:nvPr/>
                </p:nvSpPr>
                <p:spPr>
                  <a:xfrm>
                    <a:off x="3505200" y="5791408"/>
                    <a:ext cx="152400" cy="76287"/>
                  </a:xfrm>
                  <a:prstGeom prst="ellipse">
                    <a:avLst/>
                  </a:prstGeom>
                  <a:no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2400" dirty="0">
                      <a:solidFill>
                        <a:srgbClr val="FFFFFF"/>
                      </a:solidFill>
                    </a:endParaRPr>
                  </a:p>
                </p:txBody>
              </p:sp>
            </p:grpSp>
          </p:grpSp>
          <p:cxnSp>
            <p:nvCxnSpPr>
              <p:cNvPr id="773" name="Straight Connector 772"/>
              <p:cNvCxnSpPr/>
              <p:nvPr/>
            </p:nvCxnSpPr>
            <p:spPr>
              <a:xfrm rot="5400000">
                <a:off x="1485856" y="6210344"/>
                <a:ext cx="76287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71" name="Text Box 153"/>
            <p:cNvSpPr txBox="1">
              <a:spLocks noChangeArrowheads="1"/>
            </p:cNvSpPr>
            <p:nvPr/>
          </p:nvSpPr>
          <p:spPr bwMode="auto">
            <a:xfrm>
              <a:off x="1628775" y="4677156"/>
              <a:ext cx="838200" cy="230451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fr-FR" sz="900" b="1" kern="0" dirty="0">
                  <a:solidFill>
                    <a:srgbClr val="FFFFFF"/>
                  </a:solidFill>
                  <a:cs typeface="Arial" pitchFamily="34" charset="0"/>
                </a:rPr>
                <a:t>RSA</a:t>
              </a:r>
              <a:endParaRPr lang="en-US" sz="900" b="1" kern="0" dirty="0">
                <a:solidFill>
                  <a:srgbClr val="FFFFFF"/>
                </a:solidFill>
                <a:cs typeface="Arial" pitchFamily="34" charset="0"/>
              </a:endParaRPr>
            </a:p>
          </p:txBody>
        </p:sp>
      </p:grpSp>
      <p:grpSp>
        <p:nvGrpSpPr>
          <p:cNvPr id="92192" name="Group 777"/>
          <p:cNvGrpSpPr>
            <a:grpSpLocks/>
          </p:cNvGrpSpPr>
          <p:nvPr/>
        </p:nvGrpSpPr>
        <p:grpSpPr bwMode="auto">
          <a:xfrm>
            <a:off x="3086100" y="5930900"/>
            <a:ext cx="762000" cy="469900"/>
            <a:chOff x="228600" y="4648200"/>
            <a:chExt cx="762000" cy="468957"/>
          </a:xfrm>
        </p:grpSpPr>
        <p:sp>
          <p:nvSpPr>
            <p:cNvPr id="779" name="Text Box 153"/>
            <p:cNvSpPr txBox="1">
              <a:spLocks noChangeArrowheads="1"/>
            </p:cNvSpPr>
            <p:nvPr/>
          </p:nvSpPr>
          <p:spPr bwMode="auto">
            <a:xfrm>
              <a:off x="228600" y="4885847"/>
              <a:ext cx="762000" cy="231310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900" b="1" kern="0" dirty="0">
                  <a:solidFill>
                    <a:srgbClr val="FFFFFF"/>
                  </a:solidFill>
                  <a:cs typeface="Arial" pitchFamily="34" charset="0"/>
                </a:rPr>
                <a:t>India</a:t>
              </a:r>
            </a:p>
          </p:txBody>
        </p:sp>
        <p:grpSp>
          <p:nvGrpSpPr>
            <p:cNvPr id="92391" name="Group 714"/>
            <p:cNvGrpSpPr>
              <a:grpSpLocks/>
            </p:cNvGrpSpPr>
            <p:nvPr/>
          </p:nvGrpSpPr>
          <p:grpSpPr bwMode="auto">
            <a:xfrm>
              <a:off x="347663" y="4648200"/>
              <a:ext cx="523875" cy="285749"/>
              <a:chOff x="3200400" y="6172200"/>
              <a:chExt cx="523875" cy="285749"/>
            </a:xfrm>
          </p:grpSpPr>
          <p:sp>
            <p:nvSpPr>
              <p:cNvPr id="781" name="Rectangle 144"/>
              <p:cNvSpPr>
                <a:spLocks noChangeArrowheads="1"/>
              </p:cNvSpPr>
              <p:nvPr/>
            </p:nvSpPr>
            <p:spPr bwMode="auto">
              <a:xfrm>
                <a:off x="3200400" y="6172200"/>
                <a:ext cx="523875" cy="285176"/>
              </a:xfrm>
              <a:prstGeom prst="rect">
                <a:avLst/>
              </a:prstGeom>
              <a:solidFill>
                <a:srgbClr val="333399"/>
              </a:solidFill>
              <a:ln w="190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r>
                  <a:rPr lang="fr-FR" sz="1200" b="1" kern="0" dirty="0">
                    <a:solidFill>
                      <a:srgbClr val="FFFFFF"/>
                    </a:solidFill>
                    <a:cs typeface="Arial" pitchFamily="34" charset="0"/>
                  </a:rPr>
                  <a:t>     3</a:t>
                </a:r>
                <a:endParaRPr lang="en-US" sz="1200" b="1" kern="0" dirty="0">
                  <a:solidFill>
                    <a:srgbClr val="FFFFFF"/>
                  </a:solidFill>
                  <a:cs typeface="Arial" pitchFamily="34" charset="0"/>
                </a:endParaRPr>
              </a:p>
            </p:txBody>
          </p:sp>
          <p:sp>
            <p:nvSpPr>
              <p:cNvPr id="782" name="Cross 781"/>
              <p:cNvSpPr/>
              <p:nvPr/>
            </p:nvSpPr>
            <p:spPr>
              <a:xfrm>
                <a:off x="3276600" y="6230820"/>
                <a:ext cx="152400" cy="152094"/>
              </a:xfrm>
              <a:prstGeom prst="plus">
                <a:avLst/>
              </a:prstGeom>
              <a:solidFill>
                <a:srgbClr val="FFFF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 dirty="0">
                  <a:solidFill>
                    <a:srgbClr val="FFFFFF"/>
                  </a:solidFill>
                </a:endParaRPr>
              </a:p>
            </p:txBody>
          </p:sp>
        </p:grpSp>
      </p:grpSp>
      <p:grpSp>
        <p:nvGrpSpPr>
          <p:cNvPr id="92193" name="Group 788"/>
          <p:cNvGrpSpPr>
            <a:grpSpLocks/>
          </p:cNvGrpSpPr>
          <p:nvPr/>
        </p:nvGrpSpPr>
        <p:grpSpPr bwMode="auto">
          <a:xfrm>
            <a:off x="7875588" y="3519488"/>
            <a:ext cx="838200" cy="555625"/>
            <a:chOff x="381000" y="5943600"/>
            <a:chExt cx="838200" cy="554682"/>
          </a:xfrm>
        </p:grpSpPr>
        <p:sp>
          <p:nvSpPr>
            <p:cNvPr id="786" name="Rectangle 144"/>
            <p:cNvSpPr>
              <a:spLocks noChangeArrowheads="1"/>
            </p:cNvSpPr>
            <p:nvPr/>
          </p:nvSpPr>
          <p:spPr bwMode="auto">
            <a:xfrm>
              <a:off x="538162" y="6019671"/>
              <a:ext cx="523875" cy="285265"/>
            </a:xfrm>
            <a:prstGeom prst="rect">
              <a:avLst/>
            </a:prstGeom>
            <a:solidFill>
              <a:srgbClr val="333399"/>
            </a:solidFill>
            <a:ln w="190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r>
                <a:rPr lang="fr-FR" sz="1400" b="1" kern="0" dirty="0">
                  <a:solidFill>
                    <a:srgbClr val="FFFFFF"/>
                  </a:solidFill>
                  <a:latin typeface="Arial Black" pitchFamily="34" charset="0"/>
                  <a:cs typeface="Arial" pitchFamily="34" charset="0"/>
                </a:rPr>
                <a:t>R</a:t>
              </a:r>
              <a:endParaRPr lang="en-US" sz="1200" b="1" kern="0" dirty="0">
                <a:solidFill>
                  <a:srgbClr val="FFFFFF"/>
                </a:solidFill>
                <a:latin typeface="Arial Black" pitchFamily="34" charset="0"/>
                <a:cs typeface="Arial" pitchFamily="34" charset="0"/>
              </a:endParaRPr>
            </a:p>
          </p:txBody>
        </p:sp>
        <p:cxnSp>
          <p:nvCxnSpPr>
            <p:cNvPr id="787" name="Straight Connector 786"/>
            <p:cNvCxnSpPr/>
            <p:nvPr/>
          </p:nvCxnSpPr>
          <p:spPr>
            <a:xfrm rot="5400000">
              <a:off x="762065" y="5981635"/>
              <a:ext cx="76071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85" name="Text Box 153"/>
            <p:cNvSpPr txBox="1">
              <a:spLocks noChangeArrowheads="1"/>
            </p:cNvSpPr>
            <p:nvPr/>
          </p:nvSpPr>
          <p:spPr bwMode="auto">
            <a:xfrm>
              <a:off x="381000" y="6266900"/>
              <a:ext cx="838200" cy="231382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fr-FR" sz="900" b="1" kern="0" dirty="0">
                  <a:solidFill>
                    <a:srgbClr val="FFFFFF"/>
                  </a:solidFill>
                  <a:cs typeface="Arial" pitchFamily="34" charset="0"/>
                </a:rPr>
                <a:t>Uruguay</a:t>
              </a:r>
              <a:endParaRPr lang="en-US" sz="900" b="1" kern="0" dirty="0">
                <a:solidFill>
                  <a:srgbClr val="FFFFFF"/>
                </a:solidFill>
                <a:cs typeface="Arial" pitchFamily="34" charset="0"/>
              </a:endParaRPr>
            </a:p>
          </p:txBody>
        </p:sp>
      </p:grpSp>
      <p:grpSp>
        <p:nvGrpSpPr>
          <p:cNvPr id="92194" name="Group 789"/>
          <p:cNvGrpSpPr>
            <a:grpSpLocks/>
          </p:cNvGrpSpPr>
          <p:nvPr/>
        </p:nvGrpSpPr>
        <p:grpSpPr bwMode="auto">
          <a:xfrm>
            <a:off x="4654550" y="5334000"/>
            <a:ext cx="647700" cy="488950"/>
            <a:chOff x="457200" y="5562600"/>
            <a:chExt cx="647700" cy="488950"/>
          </a:xfrm>
        </p:grpSpPr>
        <p:sp>
          <p:nvSpPr>
            <p:cNvPr id="791" name="Text Box 153"/>
            <p:cNvSpPr txBox="1">
              <a:spLocks noChangeArrowheads="1"/>
            </p:cNvSpPr>
            <p:nvPr/>
          </p:nvSpPr>
          <p:spPr bwMode="auto">
            <a:xfrm>
              <a:off x="457200" y="5819775"/>
              <a:ext cx="647700" cy="231775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900" b="1" kern="0" dirty="0">
                  <a:solidFill>
                    <a:srgbClr val="FFFFFF"/>
                  </a:solidFill>
                  <a:cs typeface="Arial" pitchFamily="34" charset="0"/>
                </a:rPr>
                <a:t>Uruguay</a:t>
              </a:r>
            </a:p>
          </p:txBody>
        </p:sp>
        <p:sp>
          <p:nvSpPr>
            <p:cNvPr id="792" name="Rectangle 144"/>
            <p:cNvSpPr>
              <a:spLocks noChangeArrowheads="1"/>
            </p:cNvSpPr>
            <p:nvPr/>
          </p:nvSpPr>
          <p:spPr bwMode="auto">
            <a:xfrm>
              <a:off x="519113" y="5562600"/>
              <a:ext cx="523875" cy="296863"/>
            </a:xfrm>
            <a:prstGeom prst="rect">
              <a:avLst/>
            </a:prstGeom>
            <a:solidFill>
              <a:srgbClr val="333399"/>
            </a:solidFill>
            <a:ln w="190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900" kern="0" dirty="0">
                <a:solidFill>
                  <a:srgbClr val="FFFFFF"/>
                </a:solidFill>
                <a:cs typeface="Arial" pitchFamily="34" charset="0"/>
              </a:endParaRPr>
            </a:p>
          </p:txBody>
        </p:sp>
        <p:sp>
          <p:nvSpPr>
            <p:cNvPr id="793" name="Wave 792"/>
            <p:cNvSpPr/>
            <p:nvPr/>
          </p:nvSpPr>
          <p:spPr>
            <a:xfrm>
              <a:off x="590550" y="5634038"/>
              <a:ext cx="381000" cy="152400"/>
            </a:xfrm>
            <a:prstGeom prst="wave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92195" name="Group 793"/>
          <p:cNvGrpSpPr>
            <a:grpSpLocks/>
          </p:cNvGrpSpPr>
          <p:nvPr/>
        </p:nvGrpSpPr>
        <p:grpSpPr bwMode="auto">
          <a:xfrm>
            <a:off x="3086100" y="5322888"/>
            <a:ext cx="762000" cy="544512"/>
            <a:chOff x="2238375" y="5562600"/>
            <a:chExt cx="762000" cy="545157"/>
          </a:xfrm>
        </p:grpSpPr>
        <p:grpSp>
          <p:nvGrpSpPr>
            <p:cNvPr id="92373" name="Group 704"/>
            <p:cNvGrpSpPr>
              <a:grpSpLocks/>
            </p:cNvGrpSpPr>
            <p:nvPr/>
          </p:nvGrpSpPr>
          <p:grpSpPr bwMode="auto">
            <a:xfrm>
              <a:off x="2357438" y="5562600"/>
              <a:ext cx="523875" cy="361949"/>
              <a:chOff x="457200" y="5791200"/>
              <a:chExt cx="523875" cy="361949"/>
            </a:xfrm>
          </p:grpSpPr>
          <p:grpSp>
            <p:nvGrpSpPr>
              <p:cNvPr id="92375" name="Group 621"/>
              <p:cNvGrpSpPr>
                <a:grpSpLocks/>
              </p:cNvGrpSpPr>
              <p:nvPr/>
            </p:nvGrpSpPr>
            <p:grpSpPr bwMode="auto">
              <a:xfrm>
                <a:off x="457200" y="5867400"/>
                <a:ext cx="523875" cy="285749"/>
                <a:chOff x="2209800" y="6019800"/>
                <a:chExt cx="523875" cy="285749"/>
              </a:xfrm>
            </p:grpSpPr>
            <p:sp>
              <p:nvSpPr>
                <p:cNvPr id="799" name="Rectangle 144"/>
                <p:cNvSpPr>
                  <a:spLocks noChangeArrowheads="1"/>
                </p:cNvSpPr>
                <p:nvPr/>
              </p:nvSpPr>
              <p:spPr bwMode="auto">
                <a:xfrm>
                  <a:off x="2209800" y="6019890"/>
                  <a:ext cx="523875" cy="286088"/>
                </a:xfrm>
                <a:prstGeom prst="rect">
                  <a:avLst/>
                </a:prstGeom>
                <a:solidFill>
                  <a:srgbClr val="333399"/>
                </a:solidFill>
                <a:ln w="19050" algn="ctr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900" kern="0" dirty="0">
                    <a:solidFill>
                      <a:srgbClr val="FFFFFF"/>
                    </a:solidFill>
                    <a:cs typeface="Arial" pitchFamily="34" charset="0"/>
                  </a:endParaRPr>
                </a:p>
              </p:txBody>
            </p:sp>
            <p:grpSp>
              <p:nvGrpSpPr>
                <p:cNvPr id="92378" name="Group 577"/>
                <p:cNvGrpSpPr>
                  <a:grpSpLocks/>
                </p:cNvGrpSpPr>
                <p:nvPr/>
              </p:nvGrpSpPr>
              <p:grpSpPr bwMode="auto">
                <a:xfrm>
                  <a:off x="2319337" y="6081712"/>
                  <a:ext cx="304800" cy="161925"/>
                  <a:chOff x="2838450" y="6067425"/>
                  <a:chExt cx="304800" cy="161925"/>
                </a:xfrm>
              </p:grpSpPr>
              <p:cxnSp>
                <p:nvCxnSpPr>
                  <p:cNvPr id="801" name="Straight Connector 800"/>
                  <p:cNvCxnSpPr/>
                  <p:nvPr/>
                </p:nvCxnSpPr>
                <p:spPr>
                  <a:xfrm>
                    <a:off x="2838450" y="6067588"/>
                    <a:ext cx="304800" cy="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2380" name="Straight Connector 801"/>
                  <p:cNvCxnSpPr>
                    <a:cxnSpLocks noChangeShapeType="1"/>
                  </p:cNvCxnSpPr>
                  <p:nvPr/>
                </p:nvCxnSpPr>
                <p:spPr bwMode="auto">
                  <a:xfrm rot="5400000">
                    <a:off x="2762250" y="6143625"/>
                    <a:ext cx="152400" cy="0"/>
                  </a:xfrm>
                  <a:prstGeom prst="line">
                    <a:avLst/>
                  </a:prstGeom>
                  <a:noFill/>
                  <a:ln w="19050" algn="ctr">
                    <a:solidFill>
                      <a:schemeClr val="tx1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92381" name="Straight Connector 802"/>
                  <p:cNvCxnSpPr>
                    <a:cxnSpLocks noChangeShapeType="1"/>
                  </p:cNvCxnSpPr>
                  <p:nvPr/>
                </p:nvCxnSpPr>
                <p:spPr bwMode="auto">
                  <a:xfrm rot="5400000">
                    <a:off x="2914650" y="6143625"/>
                    <a:ext cx="152400" cy="0"/>
                  </a:xfrm>
                  <a:prstGeom prst="line">
                    <a:avLst/>
                  </a:prstGeom>
                  <a:noFill/>
                  <a:ln w="19050" algn="ctr">
                    <a:solidFill>
                      <a:schemeClr val="tx1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92382" name="Straight Connector 803"/>
                  <p:cNvCxnSpPr>
                    <a:cxnSpLocks noChangeShapeType="1"/>
                  </p:cNvCxnSpPr>
                  <p:nvPr/>
                </p:nvCxnSpPr>
                <p:spPr bwMode="auto">
                  <a:xfrm rot="5400000">
                    <a:off x="3067050" y="6143625"/>
                    <a:ext cx="152400" cy="0"/>
                  </a:xfrm>
                  <a:prstGeom prst="line">
                    <a:avLst/>
                  </a:prstGeom>
                  <a:noFill/>
                  <a:ln w="19050" algn="ctr">
                    <a:solidFill>
                      <a:schemeClr val="tx1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92383" name="Straight Connector 804"/>
                  <p:cNvCxnSpPr>
                    <a:cxnSpLocks noChangeShapeType="1"/>
                  </p:cNvCxnSpPr>
                  <p:nvPr/>
                </p:nvCxnSpPr>
                <p:spPr bwMode="auto">
                  <a:xfrm rot="5400000">
                    <a:off x="2762250" y="6153150"/>
                    <a:ext cx="152400" cy="0"/>
                  </a:xfrm>
                  <a:prstGeom prst="line">
                    <a:avLst/>
                  </a:prstGeom>
                  <a:noFill/>
                  <a:ln w="19050" algn="ctr">
                    <a:solidFill>
                      <a:schemeClr val="tx1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</p:cxnSp>
            </p:grpSp>
          </p:grpSp>
          <p:cxnSp>
            <p:nvCxnSpPr>
              <p:cNvPr id="798" name="Straight Connector 797"/>
              <p:cNvCxnSpPr/>
              <p:nvPr/>
            </p:nvCxnSpPr>
            <p:spPr>
              <a:xfrm rot="5400000">
                <a:off x="685755" y="5829345"/>
                <a:ext cx="7629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96" name="Text Box 153"/>
            <p:cNvSpPr txBox="1">
              <a:spLocks noChangeArrowheads="1"/>
            </p:cNvSpPr>
            <p:nvPr/>
          </p:nvSpPr>
          <p:spPr bwMode="auto">
            <a:xfrm>
              <a:off x="2238375" y="5877297"/>
              <a:ext cx="762000" cy="230460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900" b="1" kern="0" dirty="0">
                  <a:solidFill>
                    <a:srgbClr val="FFFFFF"/>
                  </a:solidFill>
                  <a:cs typeface="Arial" pitchFamily="34" charset="0"/>
                </a:rPr>
                <a:t>RSA</a:t>
              </a:r>
            </a:p>
          </p:txBody>
        </p:sp>
      </p:grpSp>
      <p:grpSp>
        <p:nvGrpSpPr>
          <p:cNvPr id="92196" name="Group 823"/>
          <p:cNvGrpSpPr>
            <a:grpSpLocks/>
          </p:cNvGrpSpPr>
          <p:nvPr/>
        </p:nvGrpSpPr>
        <p:grpSpPr bwMode="auto">
          <a:xfrm>
            <a:off x="4960938" y="4738688"/>
            <a:ext cx="647700" cy="561975"/>
            <a:chOff x="1524000" y="5029200"/>
            <a:chExt cx="647700" cy="561975"/>
          </a:xfrm>
        </p:grpSpPr>
        <p:grpSp>
          <p:nvGrpSpPr>
            <p:cNvPr id="92362" name="Group 694"/>
            <p:cNvGrpSpPr>
              <a:grpSpLocks/>
            </p:cNvGrpSpPr>
            <p:nvPr/>
          </p:nvGrpSpPr>
          <p:grpSpPr bwMode="auto">
            <a:xfrm>
              <a:off x="1585913" y="5029200"/>
              <a:ext cx="523875" cy="361949"/>
              <a:chOff x="457200" y="5791200"/>
              <a:chExt cx="523875" cy="361949"/>
            </a:xfrm>
          </p:grpSpPr>
          <p:grpSp>
            <p:nvGrpSpPr>
              <p:cNvPr id="92364" name="Group 621"/>
              <p:cNvGrpSpPr>
                <a:grpSpLocks/>
              </p:cNvGrpSpPr>
              <p:nvPr/>
            </p:nvGrpSpPr>
            <p:grpSpPr bwMode="auto">
              <a:xfrm>
                <a:off x="457200" y="5867400"/>
                <a:ext cx="523875" cy="285749"/>
                <a:chOff x="2209800" y="6019800"/>
                <a:chExt cx="523875" cy="285749"/>
              </a:xfrm>
            </p:grpSpPr>
            <p:sp>
              <p:nvSpPr>
                <p:cNvPr id="829" name="Rectangle 144"/>
                <p:cNvSpPr>
                  <a:spLocks noChangeArrowheads="1"/>
                </p:cNvSpPr>
                <p:nvPr/>
              </p:nvSpPr>
              <p:spPr bwMode="auto">
                <a:xfrm>
                  <a:off x="2209799" y="6019800"/>
                  <a:ext cx="523875" cy="285750"/>
                </a:xfrm>
                <a:prstGeom prst="rect">
                  <a:avLst/>
                </a:prstGeom>
                <a:solidFill>
                  <a:srgbClr val="333399"/>
                </a:solidFill>
                <a:ln w="19050" algn="ctr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900" kern="0" dirty="0">
                    <a:solidFill>
                      <a:srgbClr val="FFFFFF"/>
                    </a:solidFill>
                    <a:cs typeface="Arial" pitchFamily="34" charset="0"/>
                  </a:endParaRPr>
                </a:p>
              </p:txBody>
            </p:sp>
            <p:grpSp>
              <p:nvGrpSpPr>
                <p:cNvPr id="92367" name="Group 577"/>
                <p:cNvGrpSpPr>
                  <a:grpSpLocks/>
                </p:cNvGrpSpPr>
                <p:nvPr/>
              </p:nvGrpSpPr>
              <p:grpSpPr bwMode="auto">
                <a:xfrm>
                  <a:off x="2319337" y="6081712"/>
                  <a:ext cx="304800" cy="161925"/>
                  <a:chOff x="2838450" y="6067425"/>
                  <a:chExt cx="304800" cy="161925"/>
                </a:xfrm>
              </p:grpSpPr>
              <p:cxnSp>
                <p:nvCxnSpPr>
                  <p:cNvPr id="831" name="Straight Connector 830"/>
                  <p:cNvCxnSpPr/>
                  <p:nvPr/>
                </p:nvCxnSpPr>
                <p:spPr>
                  <a:xfrm>
                    <a:off x="2838450" y="6067425"/>
                    <a:ext cx="304800" cy="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2369" name="Straight Connector 831"/>
                  <p:cNvCxnSpPr>
                    <a:cxnSpLocks noChangeShapeType="1"/>
                  </p:cNvCxnSpPr>
                  <p:nvPr/>
                </p:nvCxnSpPr>
                <p:spPr bwMode="auto">
                  <a:xfrm rot="5400000">
                    <a:off x="2762250" y="6143625"/>
                    <a:ext cx="152400" cy="0"/>
                  </a:xfrm>
                  <a:prstGeom prst="line">
                    <a:avLst/>
                  </a:prstGeom>
                  <a:noFill/>
                  <a:ln w="19050" algn="ctr">
                    <a:solidFill>
                      <a:schemeClr val="tx1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92370" name="Straight Connector 832"/>
                  <p:cNvCxnSpPr>
                    <a:cxnSpLocks noChangeShapeType="1"/>
                  </p:cNvCxnSpPr>
                  <p:nvPr/>
                </p:nvCxnSpPr>
                <p:spPr bwMode="auto">
                  <a:xfrm rot="5400000">
                    <a:off x="2914650" y="6143625"/>
                    <a:ext cx="152400" cy="0"/>
                  </a:xfrm>
                  <a:prstGeom prst="line">
                    <a:avLst/>
                  </a:prstGeom>
                  <a:noFill/>
                  <a:ln w="19050" algn="ctr">
                    <a:solidFill>
                      <a:schemeClr val="tx1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92371" name="Straight Connector 833"/>
                  <p:cNvCxnSpPr>
                    <a:cxnSpLocks noChangeShapeType="1"/>
                  </p:cNvCxnSpPr>
                  <p:nvPr/>
                </p:nvCxnSpPr>
                <p:spPr bwMode="auto">
                  <a:xfrm rot="5400000">
                    <a:off x="3067050" y="6143625"/>
                    <a:ext cx="152400" cy="0"/>
                  </a:xfrm>
                  <a:prstGeom prst="line">
                    <a:avLst/>
                  </a:prstGeom>
                  <a:noFill/>
                  <a:ln w="19050" algn="ctr">
                    <a:solidFill>
                      <a:schemeClr val="tx1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92372" name="Straight Connector 834"/>
                  <p:cNvCxnSpPr>
                    <a:cxnSpLocks noChangeShapeType="1"/>
                  </p:cNvCxnSpPr>
                  <p:nvPr/>
                </p:nvCxnSpPr>
                <p:spPr bwMode="auto">
                  <a:xfrm rot="5400000">
                    <a:off x="2762250" y="6153150"/>
                    <a:ext cx="152400" cy="0"/>
                  </a:xfrm>
                  <a:prstGeom prst="line">
                    <a:avLst/>
                  </a:prstGeom>
                  <a:noFill/>
                  <a:ln w="19050" algn="ctr">
                    <a:solidFill>
                      <a:schemeClr val="tx1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</p:cxnSp>
            </p:grpSp>
          </p:grpSp>
          <p:cxnSp>
            <p:nvCxnSpPr>
              <p:cNvPr id="828" name="Straight Connector 827"/>
              <p:cNvCxnSpPr/>
              <p:nvPr/>
            </p:nvCxnSpPr>
            <p:spPr>
              <a:xfrm rot="5400000">
                <a:off x="685799" y="5829300"/>
                <a:ext cx="7620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26" name="Text Box 153"/>
            <p:cNvSpPr txBox="1">
              <a:spLocks noChangeArrowheads="1"/>
            </p:cNvSpPr>
            <p:nvPr/>
          </p:nvSpPr>
          <p:spPr bwMode="auto">
            <a:xfrm>
              <a:off x="1524000" y="5359400"/>
              <a:ext cx="647700" cy="231775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fr-FR" sz="900" b="1" kern="0" dirty="0">
                  <a:solidFill>
                    <a:srgbClr val="FFFFFF"/>
                  </a:solidFill>
                  <a:cs typeface="Arial" pitchFamily="34" charset="0"/>
                </a:rPr>
                <a:t>Uruguay</a:t>
              </a:r>
              <a:endParaRPr lang="en-US" sz="900" b="1" kern="0" dirty="0">
                <a:solidFill>
                  <a:srgbClr val="FFFFFF"/>
                </a:solidFill>
                <a:cs typeface="Arial" pitchFamily="34" charset="0"/>
              </a:endParaRPr>
            </a:p>
          </p:txBody>
        </p:sp>
      </p:grpSp>
      <p:grpSp>
        <p:nvGrpSpPr>
          <p:cNvPr id="92197" name="Group 835"/>
          <p:cNvGrpSpPr>
            <a:grpSpLocks/>
          </p:cNvGrpSpPr>
          <p:nvPr/>
        </p:nvGrpSpPr>
        <p:grpSpPr bwMode="auto">
          <a:xfrm>
            <a:off x="4271963" y="4740275"/>
            <a:ext cx="838200" cy="560388"/>
            <a:chOff x="1447800" y="5029200"/>
            <a:chExt cx="838200" cy="561032"/>
          </a:xfrm>
        </p:grpSpPr>
        <p:grpSp>
          <p:nvGrpSpPr>
            <p:cNvPr id="92351" name="Group 694"/>
            <p:cNvGrpSpPr>
              <a:grpSpLocks/>
            </p:cNvGrpSpPr>
            <p:nvPr/>
          </p:nvGrpSpPr>
          <p:grpSpPr bwMode="auto">
            <a:xfrm>
              <a:off x="1585913" y="5029200"/>
              <a:ext cx="523875" cy="361949"/>
              <a:chOff x="457200" y="5791200"/>
              <a:chExt cx="523875" cy="361949"/>
            </a:xfrm>
          </p:grpSpPr>
          <p:grpSp>
            <p:nvGrpSpPr>
              <p:cNvPr id="92353" name="Group 621"/>
              <p:cNvGrpSpPr>
                <a:grpSpLocks/>
              </p:cNvGrpSpPr>
              <p:nvPr/>
            </p:nvGrpSpPr>
            <p:grpSpPr bwMode="auto">
              <a:xfrm>
                <a:off x="457200" y="5867400"/>
                <a:ext cx="523875" cy="285749"/>
                <a:chOff x="2209800" y="6019800"/>
                <a:chExt cx="523875" cy="285749"/>
              </a:xfrm>
            </p:grpSpPr>
            <p:sp>
              <p:nvSpPr>
                <p:cNvPr id="841" name="Rectangle 144"/>
                <p:cNvSpPr>
                  <a:spLocks noChangeArrowheads="1"/>
                </p:cNvSpPr>
                <p:nvPr/>
              </p:nvSpPr>
              <p:spPr bwMode="auto">
                <a:xfrm>
                  <a:off x="2209799" y="6019887"/>
                  <a:ext cx="523875" cy="286078"/>
                </a:xfrm>
                <a:prstGeom prst="rect">
                  <a:avLst/>
                </a:prstGeom>
                <a:solidFill>
                  <a:srgbClr val="333399"/>
                </a:solidFill>
                <a:ln w="19050" algn="ctr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900" kern="0" dirty="0">
                    <a:solidFill>
                      <a:srgbClr val="FFFFFF"/>
                    </a:solidFill>
                    <a:cs typeface="Arial" pitchFamily="34" charset="0"/>
                  </a:endParaRPr>
                </a:p>
              </p:txBody>
            </p:sp>
            <p:grpSp>
              <p:nvGrpSpPr>
                <p:cNvPr id="92356" name="Group 577"/>
                <p:cNvGrpSpPr>
                  <a:grpSpLocks/>
                </p:cNvGrpSpPr>
                <p:nvPr/>
              </p:nvGrpSpPr>
              <p:grpSpPr bwMode="auto">
                <a:xfrm>
                  <a:off x="2319337" y="6081712"/>
                  <a:ext cx="304800" cy="161925"/>
                  <a:chOff x="2838450" y="6067425"/>
                  <a:chExt cx="304800" cy="161925"/>
                </a:xfrm>
              </p:grpSpPr>
              <p:cxnSp>
                <p:nvCxnSpPr>
                  <p:cNvPr id="843" name="Straight Connector 842"/>
                  <p:cNvCxnSpPr/>
                  <p:nvPr/>
                </p:nvCxnSpPr>
                <p:spPr>
                  <a:xfrm>
                    <a:off x="2838450" y="6067584"/>
                    <a:ext cx="304800" cy="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2358" name="Straight Connector 843"/>
                  <p:cNvCxnSpPr>
                    <a:cxnSpLocks noChangeShapeType="1"/>
                  </p:cNvCxnSpPr>
                  <p:nvPr/>
                </p:nvCxnSpPr>
                <p:spPr bwMode="auto">
                  <a:xfrm rot="5400000">
                    <a:off x="2762250" y="6143625"/>
                    <a:ext cx="152400" cy="0"/>
                  </a:xfrm>
                  <a:prstGeom prst="line">
                    <a:avLst/>
                  </a:prstGeom>
                  <a:noFill/>
                  <a:ln w="19050" algn="ctr">
                    <a:solidFill>
                      <a:schemeClr val="tx1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92359" name="Straight Connector 844"/>
                  <p:cNvCxnSpPr>
                    <a:cxnSpLocks noChangeShapeType="1"/>
                  </p:cNvCxnSpPr>
                  <p:nvPr/>
                </p:nvCxnSpPr>
                <p:spPr bwMode="auto">
                  <a:xfrm rot="5400000">
                    <a:off x="2914650" y="6143625"/>
                    <a:ext cx="152400" cy="0"/>
                  </a:xfrm>
                  <a:prstGeom prst="line">
                    <a:avLst/>
                  </a:prstGeom>
                  <a:noFill/>
                  <a:ln w="19050" algn="ctr">
                    <a:solidFill>
                      <a:schemeClr val="tx1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92360" name="Straight Connector 845"/>
                  <p:cNvCxnSpPr>
                    <a:cxnSpLocks noChangeShapeType="1"/>
                  </p:cNvCxnSpPr>
                  <p:nvPr/>
                </p:nvCxnSpPr>
                <p:spPr bwMode="auto">
                  <a:xfrm rot="5400000">
                    <a:off x="3067050" y="6143625"/>
                    <a:ext cx="152400" cy="0"/>
                  </a:xfrm>
                  <a:prstGeom prst="line">
                    <a:avLst/>
                  </a:prstGeom>
                  <a:noFill/>
                  <a:ln w="19050" algn="ctr">
                    <a:solidFill>
                      <a:schemeClr val="tx1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92361" name="Straight Connector 846"/>
                  <p:cNvCxnSpPr>
                    <a:cxnSpLocks noChangeShapeType="1"/>
                  </p:cNvCxnSpPr>
                  <p:nvPr/>
                </p:nvCxnSpPr>
                <p:spPr bwMode="auto">
                  <a:xfrm rot="5400000">
                    <a:off x="2762250" y="6153150"/>
                    <a:ext cx="152400" cy="0"/>
                  </a:xfrm>
                  <a:prstGeom prst="line">
                    <a:avLst/>
                  </a:prstGeom>
                  <a:noFill/>
                  <a:ln w="19050" algn="ctr">
                    <a:solidFill>
                      <a:schemeClr val="tx1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</p:cxnSp>
            </p:grpSp>
          </p:grpSp>
          <p:cxnSp>
            <p:nvCxnSpPr>
              <p:cNvPr id="840" name="Straight Connector 839"/>
              <p:cNvCxnSpPr/>
              <p:nvPr/>
            </p:nvCxnSpPr>
            <p:spPr>
              <a:xfrm rot="5400000">
                <a:off x="685755" y="5829344"/>
                <a:ext cx="76287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38" name="Text Box 153"/>
            <p:cNvSpPr txBox="1">
              <a:spLocks noChangeArrowheads="1"/>
            </p:cNvSpPr>
            <p:nvPr/>
          </p:nvSpPr>
          <p:spPr bwMode="auto">
            <a:xfrm>
              <a:off x="1447800" y="5359779"/>
              <a:ext cx="838200" cy="230453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fr-FR" sz="900" b="1" kern="0" dirty="0">
                  <a:solidFill>
                    <a:srgbClr val="FFFFFF"/>
                  </a:solidFill>
                  <a:cs typeface="Arial" pitchFamily="34" charset="0"/>
                </a:rPr>
                <a:t>Bengladesh</a:t>
              </a:r>
              <a:endParaRPr lang="en-US" sz="900" b="1" kern="0" dirty="0">
                <a:solidFill>
                  <a:srgbClr val="FFFFFF"/>
                </a:solidFill>
                <a:cs typeface="Arial" pitchFamily="34" charset="0"/>
              </a:endParaRPr>
            </a:p>
          </p:txBody>
        </p:sp>
      </p:grpSp>
      <p:grpSp>
        <p:nvGrpSpPr>
          <p:cNvPr id="92198" name="Group 847"/>
          <p:cNvGrpSpPr>
            <a:grpSpLocks/>
          </p:cNvGrpSpPr>
          <p:nvPr/>
        </p:nvGrpSpPr>
        <p:grpSpPr bwMode="auto">
          <a:xfrm>
            <a:off x="5492750" y="4740275"/>
            <a:ext cx="838200" cy="560388"/>
            <a:chOff x="1447800" y="5029200"/>
            <a:chExt cx="838200" cy="561032"/>
          </a:xfrm>
        </p:grpSpPr>
        <p:grpSp>
          <p:nvGrpSpPr>
            <p:cNvPr id="92340" name="Group 694"/>
            <p:cNvGrpSpPr>
              <a:grpSpLocks/>
            </p:cNvGrpSpPr>
            <p:nvPr/>
          </p:nvGrpSpPr>
          <p:grpSpPr bwMode="auto">
            <a:xfrm>
              <a:off x="1585913" y="5029200"/>
              <a:ext cx="523875" cy="361949"/>
              <a:chOff x="457200" y="5791200"/>
              <a:chExt cx="523875" cy="361949"/>
            </a:xfrm>
          </p:grpSpPr>
          <p:grpSp>
            <p:nvGrpSpPr>
              <p:cNvPr id="92342" name="Group 621"/>
              <p:cNvGrpSpPr>
                <a:grpSpLocks/>
              </p:cNvGrpSpPr>
              <p:nvPr/>
            </p:nvGrpSpPr>
            <p:grpSpPr bwMode="auto">
              <a:xfrm>
                <a:off x="457200" y="5867400"/>
                <a:ext cx="523875" cy="285749"/>
                <a:chOff x="2209800" y="6019800"/>
                <a:chExt cx="523875" cy="285749"/>
              </a:xfrm>
            </p:grpSpPr>
            <p:sp>
              <p:nvSpPr>
                <p:cNvPr id="853" name="Rectangle 144"/>
                <p:cNvSpPr>
                  <a:spLocks noChangeArrowheads="1"/>
                </p:cNvSpPr>
                <p:nvPr/>
              </p:nvSpPr>
              <p:spPr bwMode="auto">
                <a:xfrm>
                  <a:off x="2209800" y="6019887"/>
                  <a:ext cx="523875" cy="286078"/>
                </a:xfrm>
                <a:prstGeom prst="rect">
                  <a:avLst/>
                </a:prstGeom>
                <a:solidFill>
                  <a:srgbClr val="333399"/>
                </a:solidFill>
                <a:ln w="19050" algn="ctr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900" kern="0" dirty="0">
                    <a:solidFill>
                      <a:srgbClr val="FFFFFF"/>
                    </a:solidFill>
                    <a:cs typeface="Arial" pitchFamily="34" charset="0"/>
                  </a:endParaRPr>
                </a:p>
              </p:txBody>
            </p:sp>
            <p:grpSp>
              <p:nvGrpSpPr>
                <p:cNvPr id="92345" name="Group 577"/>
                <p:cNvGrpSpPr>
                  <a:grpSpLocks/>
                </p:cNvGrpSpPr>
                <p:nvPr/>
              </p:nvGrpSpPr>
              <p:grpSpPr bwMode="auto">
                <a:xfrm>
                  <a:off x="2319337" y="6081712"/>
                  <a:ext cx="304800" cy="161925"/>
                  <a:chOff x="2838450" y="6067425"/>
                  <a:chExt cx="304800" cy="161925"/>
                </a:xfrm>
              </p:grpSpPr>
              <p:cxnSp>
                <p:nvCxnSpPr>
                  <p:cNvPr id="855" name="Straight Connector 854"/>
                  <p:cNvCxnSpPr/>
                  <p:nvPr/>
                </p:nvCxnSpPr>
                <p:spPr>
                  <a:xfrm>
                    <a:off x="2838450" y="6067584"/>
                    <a:ext cx="304800" cy="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2347" name="Straight Connector 855"/>
                  <p:cNvCxnSpPr>
                    <a:cxnSpLocks noChangeShapeType="1"/>
                  </p:cNvCxnSpPr>
                  <p:nvPr/>
                </p:nvCxnSpPr>
                <p:spPr bwMode="auto">
                  <a:xfrm rot="5400000">
                    <a:off x="2762250" y="6143625"/>
                    <a:ext cx="152400" cy="0"/>
                  </a:xfrm>
                  <a:prstGeom prst="line">
                    <a:avLst/>
                  </a:prstGeom>
                  <a:noFill/>
                  <a:ln w="19050" algn="ctr">
                    <a:solidFill>
                      <a:schemeClr val="tx1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92348" name="Straight Connector 856"/>
                  <p:cNvCxnSpPr>
                    <a:cxnSpLocks noChangeShapeType="1"/>
                  </p:cNvCxnSpPr>
                  <p:nvPr/>
                </p:nvCxnSpPr>
                <p:spPr bwMode="auto">
                  <a:xfrm rot="5400000">
                    <a:off x="2914650" y="6143625"/>
                    <a:ext cx="152400" cy="0"/>
                  </a:xfrm>
                  <a:prstGeom prst="line">
                    <a:avLst/>
                  </a:prstGeom>
                  <a:noFill/>
                  <a:ln w="19050" algn="ctr">
                    <a:solidFill>
                      <a:schemeClr val="tx1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92349" name="Straight Connector 857"/>
                  <p:cNvCxnSpPr>
                    <a:cxnSpLocks noChangeShapeType="1"/>
                  </p:cNvCxnSpPr>
                  <p:nvPr/>
                </p:nvCxnSpPr>
                <p:spPr bwMode="auto">
                  <a:xfrm rot="5400000">
                    <a:off x="3067050" y="6143625"/>
                    <a:ext cx="152400" cy="0"/>
                  </a:xfrm>
                  <a:prstGeom prst="line">
                    <a:avLst/>
                  </a:prstGeom>
                  <a:noFill/>
                  <a:ln w="19050" algn="ctr">
                    <a:solidFill>
                      <a:schemeClr val="tx1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92350" name="Straight Connector 858"/>
                  <p:cNvCxnSpPr>
                    <a:cxnSpLocks noChangeShapeType="1"/>
                  </p:cNvCxnSpPr>
                  <p:nvPr/>
                </p:nvCxnSpPr>
                <p:spPr bwMode="auto">
                  <a:xfrm rot="5400000">
                    <a:off x="2762250" y="6153150"/>
                    <a:ext cx="152400" cy="0"/>
                  </a:xfrm>
                  <a:prstGeom prst="line">
                    <a:avLst/>
                  </a:prstGeom>
                  <a:noFill/>
                  <a:ln w="19050" algn="ctr">
                    <a:solidFill>
                      <a:schemeClr val="tx1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</p:cxnSp>
            </p:grpSp>
          </p:grpSp>
          <p:cxnSp>
            <p:nvCxnSpPr>
              <p:cNvPr id="852" name="Straight Connector 851"/>
              <p:cNvCxnSpPr/>
              <p:nvPr/>
            </p:nvCxnSpPr>
            <p:spPr>
              <a:xfrm rot="5400000">
                <a:off x="685756" y="5829344"/>
                <a:ext cx="76287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50" name="Text Box 153"/>
            <p:cNvSpPr txBox="1">
              <a:spLocks noChangeArrowheads="1"/>
            </p:cNvSpPr>
            <p:nvPr/>
          </p:nvSpPr>
          <p:spPr bwMode="auto">
            <a:xfrm>
              <a:off x="1447800" y="5359779"/>
              <a:ext cx="838200" cy="230453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fr-FR" sz="900" b="1" kern="0" dirty="0">
                  <a:solidFill>
                    <a:srgbClr val="FFFFFF"/>
                  </a:solidFill>
                  <a:cs typeface="Arial" pitchFamily="34" charset="0"/>
                </a:rPr>
                <a:t>China</a:t>
              </a:r>
              <a:endParaRPr lang="en-US" sz="900" b="1" kern="0" dirty="0">
                <a:solidFill>
                  <a:srgbClr val="FFFFFF"/>
                </a:solidFill>
                <a:cs typeface="Arial" pitchFamily="34" charset="0"/>
              </a:endParaRPr>
            </a:p>
          </p:txBody>
        </p:sp>
      </p:grpSp>
      <p:grpSp>
        <p:nvGrpSpPr>
          <p:cNvPr id="92199" name="Group 859"/>
          <p:cNvGrpSpPr>
            <a:grpSpLocks/>
          </p:cNvGrpSpPr>
          <p:nvPr/>
        </p:nvGrpSpPr>
        <p:grpSpPr bwMode="auto">
          <a:xfrm>
            <a:off x="5295900" y="5334000"/>
            <a:ext cx="647700" cy="469900"/>
            <a:chOff x="1524000" y="5715000"/>
            <a:chExt cx="647700" cy="469900"/>
          </a:xfrm>
        </p:grpSpPr>
        <p:sp>
          <p:nvSpPr>
            <p:cNvPr id="861" name="Text Box 153"/>
            <p:cNvSpPr txBox="1">
              <a:spLocks noChangeArrowheads="1"/>
            </p:cNvSpPr>
            <p:nvPr/>
          </p:nvSpPr>
          <p:spPr bwMode="auto">
            <a:xfrm>
              <a:off x="1524000" y="5953125"/>
              <a:ext cx="647700" cy="231775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900" b="1" kern="0" dirty="0">
                  <a:solidFill>
                    <a:srgbClr val="FFFFFF"/>
                  </a:solidFill>
                  <a:cs typeface="Arial" pitchFamily="34" charset="0"/>
                </a:rPr>
                <a:t>China</a:t>
              </a:r>
            </a:p>
          </p:txBody>
        </p:sp>
        <p:grpSp>
          <p:nvGrpSpPr>
            <p:cNvPr id="92337" name="Group 714"/>
            <p:cNvGrpSpPr>
              <a:grpSpLocks/>
            </p:cNvGrpSpPr>
            <p:nvPr/>
          </p:nvGrpSpPr>
          <p:grpSpPr bwMode="auto">
            <a:xfrm>
              <a:off x="1585913" y="5715000"/>
              <a:ext cx="523875" cy="285749"/>
              <a:chOff x="3200400" y="6172200"/>
              <a:chExt cx="523875" cy="285749"/>
            </a:xfrm>
          </p:grpSpPr>
          <p:sp>
            <p:nvSpPr>
              <p:cNvPr id="863" name="Rectangle 144"/>
              <p:cNvSpPr>
                <a:spLocks noChangeArrowheads="1"/>
              </p:cNvSpPr>
              <p:nvPr/>
            </p:nvSpPr>
            <p:spPr bwMode="auto">
              <a:xfrm>
                <a:off x="3200400" y="6172200"/>
                <a:ext cx="523875" cy="285750"/>
              </a:xfrm>
              <a:prstGeom prst="rect">
                <a:avLst/>
              </a:prstGeom>
              <a:solidFill>
                <a:srgbClr val="333399"/>
              </a:solidFill>
              <a:ln w="190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r>
                  <a:rPr lang="fr-FR" sz="1200" b="1" kern="0" dirty="0">
                    <a:solidFill>
                      <a:srgbClr val="FFFFFF"/>
                    </a:solidFill>
                    <a:cs typeface="Arial" pitchFamily="34" charset="0"/>
                  </a:rPr>
                  <a:t>     2</a:t>
                </a:r>
                <a:endParaRPr lang="en-US" sz="1200" b="1" kern="0" dirty="0">
                  <a:solidFill>
                    <a:srgbClr val="FFFFFF"/>
                  </a:solidFill>
                  <a:cs typeface="Arial" pitchFamily="34" charset="0"/>
                </a:endParaRPr>
              </a:p>
            </p:txBody>
          </p:sp>
          <p:sp>
            <p:nvSpPr>
              <p:cNvPr id="864" name="Cross 863"/>
              <p:cNvSpPr/>
              <p:nvPr/>
            </p:nvSpPr>
            <p:spPr>
              <a:xfrm>
                <a:off x="3276600" y="6230938"/>
                <a:ext cx="152400" cy="152400"/>
              </a:xfrm>
              <a:prstGeom prst="plus">
                <a:avLst/>
              </a:prstGeom>
              <a:solidFill>
                <a:srgbClr val="FFFF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 dirty="0">
                  <a:solidFill>
                    <a:srgbClr val="FFFFFF"/>
                  </a:solidFill>
                </a:endParaRPr>
              </a:p>
            </p:txBody>
          </p:sp>
        </p:grpSp>
      </p:grpSp>
      <p:grpSp>
        <p:nvGrpSpPr>
          <p:cNvPr id="92200" name="Group 805"/>
          <p:cNvGrpSpPr>
            <a:grpSpLocks/>
          </p:cNvGrpSpPr>
          <p:nvPr/>
        </p:nvGrpSpPr>
        <p:grpSpPr bwMode="auto">
          <a:xfrm>
            <a:off x="4343400" y="4114800"/>
            <a:ext cx="838200" cy="563563"/>
            <a:chOff x="1628775" y="4343400"/>
            <a:chExt cx="838200" cy="564207"/>
          </a:xfrm>
        </p:grpSpPr>
        <p:grpSp>
          <p:nvGrpSpPr>
            <p:cNvPr id="92328" name="Group 653"/>
            <p:cNvGrpSpPr>
              <a:grpSpLocks/>
            </p:cNvGrpSpPr>
            <p:nvPr/>
          </p:nvGrpSpPr>
          <p:grpSpPr bwMode="auto">
            <a:xfrm>
              <a:off x="1785938" y="4343400"/>
              <a:ext cx="523875" cy="361949"/>
              <a:chOff x="1266825" y="6172200"/>
              <a:chExt cx="523875" cy="361949"/>
            </a:xfrm>
          </p:grpSpPr>
          <p:grpSp>
            <p:nvGrpSpPr>
              <p:cNvPr id="92330" name="Group 616"/>
              <p:cNvGrpSpPr>
                <a:grpSpLocks/>
              </p:cNvGrpSpPr>
              <p:nvPr/>
            </p:nvGrpSpPr>
            <p:grpSpPr bwMode="auto">
              <a:xfrm>
                <a:off x="1266825" y="6248400"/>
                <a:ext cx="523875" cy="285749"/>
                <a:chOff x="3201988" y="6248400"/>
                <a:chExt cx="523875" cy="285749"/>
              </a:xfrm>
            </p:grpSpPr>
            <p:sp>
              <p:nvSpPr>
                <p:cNvPr id="811" name="Rectangle 144"/>
                <p:cNvSpPr>
                  <a:spLocks noChangeArrowheads="1"/>
                </p:cNvSpPr>
                <p:nvPr/>
              </p:nvSpPr>
              <p:spPr bwMode="auto">
                <a:xfrm>
                  <a:off x="3201988" y="6248487"/>
                  <a:ext cx="523875" cy="286076"/>
                </a:xfrm>
                <a:prstGeom prst="rect">
                  <a:avLst/>
                </a:prstGeom>
                <a:solidFill>
                  <a:srgbClr val="333399"/>
                </a:solidFill>
                <a:ln w="19050" algn="ctr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900" kern="0" dirty="0">
                    <a:solidFill>
                      <a:srgbClr val="FFFFFF"/>
                    </a:solidFill>
                    <a:cs typeface="Arial" pitchFamily="34" charset="0"/>
                  </a:endParaRPr>
                </a:p>
              </p:txBody>
            </p:sp>
            <p:grpSp>
              <p:nvGrpSpPr>
                <p:cNvPr id="92333" name="Group 406"/>
                <p:cNvGrpSpPr>
                  <a:grpSpLocks/>
                </p:cNvGrpSpPr>
                <p:nvPr/>
              </p:nvGrpSpPr>
              <p:grpSpPr bwMode="auto">
                <a:xfrm>
                  <a:off x="3311525" y="6353174"/>
                  <a:ext cx="304800" cy="76200"/>
                  <a:chOff x="3352800" y="5791200"/>
                  <a:chExt cx="304800" cy="76200"/>
                </a:xfrm>
              </p:grpSpPr>
              <p:sp>
                <p:nvSpPr>
                  <p:cNvPr id="813" name="Oval 812"/>
                  <p:cNvSpPr/>
                  <p:nvPr/>
                </p:nvSpPr>
                <p:spPr>
                  <a:xfrm>
                    <a:off x="3352800" y="5791408"/>
                    <a:ext cx="152400" cy="76287"/>
                  </a:xfrm>
                  <a:prstGeom prst="ellipse">
                    <a:avLst/>
                  </a:prstGeom>
                  <a:no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2400" dirty="0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814" name="Oval 813"/>
                  <p:cNvSpPr/>
                  <p:nvPr/>
                </p:nvSpPr>
                <p:spPr>
                  <a:xfrm>
                    <a:off x="3505200" y="5791408"/>
                    <a:ext cx="152400" cy="76287"/>
                  </a:xfrm>
                  <a:prstGeom prst="ellipse">
                    <a:avLst/>
                  </a:prstGeom>
                  <a:no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2400" dirty="0">
                      <a:solidFill>
                        <a:srgbClr val="FFFFFF"/>
                      </a:solidFill>
                    </a:endParaRPr>
                  </a:p>
                </p:txBody>
              </p:sp>
            </p:grpSp>
          </p:grpSp>
          <p:cxnSp>
            <p:nvCxnSpPr>
              <p:cNvPr id="810" name="Straight Connector 809"/>
              <p:cNvCxnSpPr/>
              <p:nvPr/>
            </p:nvCxnSpPr>
            <p:spPr>
              <a:xfrm rot="5400000">
                <a:off x="1485856" y="6210344"/>
                <a:ext cx="76287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08" name="Text Box 153"/>
            <p:cNvSpPr txBox="1">
              <a:spLocks noChangeArrowheads="1"/>
            </p:cNvSpPr>
            <p:nvPr/>
          </p:nvSpPr>
          <p:spPr bwMode="auto">
            <a:xfrm>
              <a:off x="1628775" y="4677156"/>
              <a:ext cx="838200" cy="230451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fr-FR" sz="900" b="1" kern="0" dirty="0">
                  <a:solidFill>
                    <a:srgbClr val="FFFFFF"/>
                  </a:solidFill>
                  <a:cs typeface="Arial" pitchFamily="34" charset="0"/>
                </a:rPr>
                <a:t>Uruguay</a:t>
              </a:r>
              <a:endParaRPr lang="en-US" sz="900" b="1" kern="0" dirty="0">
                <a:solidFill>
                  <a:srgbClr val="FFFFFF"/>
                </a:solidFill>
                <a:cs typeface="Arial" pitchFamily="34" charset="0"/>
              </a:endParaRPr>
            </a:p>
          </p:txBody>
        </p:sp>
      </p:grpSp>
      <p:sp>
        <p:nvSpPr>
          <p:cNvPr id="895" name="Rectangle 64"/>
          <p:cNvSpPr>
            <a:spLocks noChangeArrowheads="1"/>
          </p:cNvSpPr>
          <p:nvPr/>
        </p:nvSpPr>
        <p:spPr bwMode="auto">
          <a:xfrm>
            <a:off x="6324600" y="3609975"/>
            <a:ext cx="1371600" cy="457200"/>
          </a:xfrm>
          <a:prstGeom prst="rect">
            <a:avLst/>
          </a:prstGeom>
          <a:noFill/>
          <a:ln w="19050" algn="ctr">
            <a:solidFill>
              <a:schemeClr val="tx1"/>
            </a:solidFill>
            <a:prstDash val="solid"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fr-FR" sz="1400" b="1" i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Attached Units</a:t>
            </a:r>
            <a:endParaRPr lang="en-US" sz="1400" b="1" i="1" kern="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grpSp>
        <p:nvGrpSpPr>
          <p:cNvPr id="92202" name="Group 928"/>
          <p:cNvGrpSpPr>
            <a:grpSpLocks/>
          </p:cNvGrpSpPr>
          <p:nvPr/>
        </p:nvGrpSpPr>
        <p:grpSpPr bwMode="auto">
          <a:xfrm>
            <a:off x="609600" y="838200"/>
            <a:ext cx="7696200" cy="609600"/>
            <a:chOff x="609600" y="838200"/>
            <a:chExt cx="7696200" cy="609600"/>
          </a:xfrm>
        </p:grpSpPr>
        <p:cxnSp>
          <p:nvCxnSpPr>
            <p:cNvPr id="907" name="Straight Connector 906"/>
            <p:cNvCxnSpPr>
              <a:stCxn id="178" idx="2"/>
            </p:cNvCxnSpPr>
            <p:nvPr/>
          </p:nvCxnSpPr>
          <p:spPr>
            <a:xfrm rot="16200000" flipH="1">
              <a:off x="4141788" y="1093787"/>
              <a:ext cx="533400" cy="2222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7" name="Straight Connector 896"/>
            <p:cNvCxnSpPr/>
            <p:nvPr/>
          </p:nvCxnSpPr>
          <p:spPr>
            <a:xfrm>
              <a:off x="609600" y="1371600"/>
              <a:ext cx="76962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0" name="Straight Connector 909"/>
            <p:cNvCxnSpPr/>
            <p:nvPr/>
          </p:nvCxnSpPr>
          <p:spPr>
            <a:xfrm rot="5400000">
              <a:off x="571500" y="1409700"/>
              <a:ext cx="762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1" name="Straight Connector 910"/>
            <p:cNvCxnSpPr/>
            <p:nvPr/>
          </p:nvCxnSpPr>
          <p:spPr>
            <a:xfrm rot="5400000">
              <a:off x="2019300" y="1409700"/>
              <a:ext cx="762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2" name="Straight Connector 911"/>
            <p:cNvCxnSpPr/>
            <p:nvPr/>
          </p:nvCxnSpPr>
          <p:spPr>
            <a:xfrm rot="5400000">
              <a:off x="3576638" y="1409700"/>
              <a:ext cx="762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3" name="Straight Connector 912"/>
            <p:cNvCxnSpPr/>
            <p:nvPr/>
          </p:nvCxnSpPr>
          <p:spPr>
            <a:xfrm rot="5400000">
              <a:off x="5219700" y="1409700"/>
              <a:ext cx="762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4" name="Straight Connector 913"/>
            <p:cNvCxnSpPr/>
            <p:nvPr/>
          </p:nvCxnSpPr>
          <p:spPr>
            <a:xfrm rot="5400000">
              <a:off x="6896100" y="1409700"/>
              <a:ext cx="762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5" name="Straight Connector 914"/>
            <p:cNvCxnSpPr/>
            <p:nvPr/>
          </p:nvCxnSpPr>
          <p:spPr>
            <a:xfrm rot="5400000">
              <a:off x="8267700" y="1409700"/>
              <a:ext cx="762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23" name="Rectangle 922"/>
          <p:cNvSpPr/>
          <p:nvPr/>
        </p:nvSpPr>
        <p:spPr>
          <a:xfrm>
            <a:off x="76200" y="1860550"/>
            <a:ext cx="1143000" cy="4953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FFFFFF"/>
              </a:solidFill>
            </a:endParaRPr>
          </a:p>
        </p:txBody>
      </p:sp>
      <p:grpSp>
        <p:nvGrpSpPr>
          <p:cNvPr id="92204" name="Group 363"/>
          <p:cNvGrpSpPr>
            <a:grpSpLocks/>
          </p:cNvGrpSpPr>
          <p:nvPr/>
        </p:nvGrpSpPr>
        <p:grpSpPr bwMode="auto">
          <a:xfrm>
            <a:off x="152400" y="1447800"/>
            <a:ext cx="914400" cy="577850"/>
            <a:chOff x="228600" y="1784499"/>
            <a:chExt cx="914400" cy="577701"/>
          </a:xfrm>
        </p:grpSpPr>
        <p:sp>
          <p:nvSpPr>
            <p:cNvPr id="275" name="Rectangle 124"/>
            <p:cNvSpPr>
              <a:spLocks noChangeArrowheads="1"/>
            </p:cNvSpPr>
            <p:nvPr/>
          </p:nvSpPr>
          <p:spPr bwMode="auto">
            <a:xfrm>
              <a:off x="228600" y="2040021"/>
              <a:ext cx="914400" cy="322179"/>
            </a:xfrm>
            <a:prstGeom prst="rect">
              <a:avLst/>
            </a:prstGeom>
            <a:gradFill rotWithShape="1">
              <a:gsLst>
                <a:gs pos="0">
                  <a:srgbClr val="333399">
                    <a:gamma/>
                    <a:shade val="46275"/>
                    <a:invGamma/>
                  </a:srgbClr>
                </a:gs>
                <a:gs pos="100000">
                  <a:srgbClr val="333399"/>
                </a:gs>
              </a:gsLst>
              <a:lin ang="5400000" scaled="1"/>
            </a:gradFill>
            <a:ln w="1270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r>
                <a:rPr lang="en-US" sz="1200" b="1" kern="0" dirty="0">
                  <a:solidFill>
                    <a:srgbClr val="FFFFFF"/>
                  </a:solidFill>
                  <a:cs typeface="Arial" pitchFamily="34" charset="0"/>
                </a:rPr>
                <a:t>WEST</a:t>
              </a:r>
            </a:p>
          </p:txBody>
        </p:sp>
        <p:sp>
          <p:nvSpPr>
            <p:cNvPr id="276" name="Text Box 125"/>
            <p:cNvSpPr txBox="1">
              <a:spLocks noChangeArrowheads="1"/>
            </p:cNvSpPr>
            <p:nvPr/>
          </p:nvSpPr>
          <p:spPr bwMode="auto">
            <a:xfrm>
              <a:off x="549275" y="1784499"/>
              <a:ext cx="304800" cy="307896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400" b="1" kern="0" dirty="0">
                  <a:solidFill>
                    <a:srgbClr val="FFFFFF"/>
                  </a:solidFill>
                  <a:cs typeface="Arial" pitchFamily="34" charset="0"/>
                </a:rPr>
                <a:t>X</a:t>
              </a:r>
            </a:p>
          </p:txBody>
        </p:sp>
      </p:grpSp>
      <p:sp>
        <p:nvSpPr>
          <p:cNvPr id="924" name="Rectangle 923"/>
          <p:cNvSpPr/>
          <p:nvPr/>
        </p:nvSpPr>
        <p:spPr>
          <a:xfrm>
            <a:off x="1371600" y="1860550"/>
            <a:ext cx="1295400" cy="4953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FFFFFF"/>
              </a:solidFill>
            </a:endParaRPr>
          </a:p>
        </p:txBody>
      </p:sp>
      <p:grpSp>
        <p:nvGrpSpPr>
          <p:cNvPr id="92206" name="Group 362"/>
          <p:cNvGrpSpPr>
            <a:grpSpLocks/>
          </p:cNvGrpSpPr>
          <p:nvPr/>
        </p:nvGrpSpPr>
        <p:grpSpPr bwMode="auto">
          <a:xfrm>
            <a:off x="1627188" y="1452563"/>
            <a:ext cx="919162" cy="573087"/>
            <a:chOff x="1443038" y="1784499"/>
            <a:chExt cx="919162" cy="572938"/>
          </a:xfrm>
        </p:grpSpPr>
        <p:sp>
          <p:nvSpPr>
            <p:cNvPr id="184" name="Rectangle 36"/>
            <p:cNvSpPr>
              <a:spLocks noChangeArrowheads="1"/>
            </p:cNvSpPr>
            <p:nvPr/>
          </p:nvSpPr>
          <p:spPr bwMode="auto">
            <a:xfrm>
              <a:off x="1443038" y="2040020"/>
              <a:ext cx="919162" cy="317417"/>
            </a:xfrm>
            <a:prstGeom prst="rect">
              <a:avLst/>
            </a:prstGeom>
            <a:gradFill rotWithShape="1">
              <a:gsLst>
                <a:gs pos="0">
                  <a:srgbClr val="333399">
                    <a:gamma/>
                    <a:shade val="46275"/>
                    <a:invGamma/>
                  </a:srgbClr>
                </a:gs>
                <a:gs pos="50000">
                  <a:srgbClr val="333399"/>
                </a:gs>
                <a:gs pos="100000">
                  <a:srgbClr val="333399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1270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r>
                <a:rPr lang="en-US" sz="1200" b="1" kern="0" dirty="0">
                  <a:solidFill>
                    <a:srgbClr val="FFFFFF"/>
                  </a:solidFill>
                  <a:cs typeface="Arial" pitchFamily="34" charset="0"/>
                </a:rPr>
                <a:t>ITURI</a:t>
              </a:r>
            </a:p>
          </p:txBody>
        </p:sp>
        <p:sp>
          <p:nvSpPr>
            <p:cNvPr id="166" name="Text Box 63"/>
            <p:cNvSpPr txBox="1">
              <a:spLocks noChangeArrowheads="1"/>
            </p:cNvSpPr>
            <p:nvPr/>
          </p:nvSpPr>
          <p:spPr bwMode="auto">
            <a:xfrm>
              <a:off x="1749425" y="1784499"/>
              <a:ext cx="306388" cy="307895"/>
            </a:xfrm>
            <a:prstGeom prst="rect">
              <a:avLst/>
            </a:prstGeom>
            <a:noFill/>
            <a:ln w="19050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400" b="1" kern="0" dirty="0">
                  <a:solidFill>
                    <a:srgbClr val="FFFFFF"/>
                  </a:solidFill>
                  <a:cs typeface="Arial" pitchFamily="34" charset="0"/>
                </a:rPr>
                <a:t>X</a:t>
              </a:r>
            </a:p>
          </p:txBody>
        </p:sp>
      </p:grpSp>
      <p:sp>
        <p:nvSpPr>
          <p:cNvPr id="925" name="Rectangle 924"/>
          <p:cNvSpPr/>
          <p:nvPr/>
        </p:nvSpPr>
        <p:spPr>
          <a:xfrm>
            <a:off x="2849563" y="1860550"/>
            <a:ext cx="1341437" cy="49974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FFFFFF"/>
              </a:solidFill>
            </a:endParaRPr>
          </a:p>
        </p:txBody>
      </p:sp>
      <p:grpSp>
        <p:nvGrpSpPr>
          <p:cNvPr id="92208" name="Group 359"/>
          <p:cNvGrpSpPr>
            <a:grpSpLocks/>
          </p:cNvGrpSpPr>
          <p:nvPr/>
        </p:nvGrpSpPr>
        <p:grpSpPr bwMode="auto">
          <a:xfrm>
            <a:off x="3016250" y="1460500"/>
            <a:ext cx="1066800" cy="565150"/>
            <a:chOff x="2590800" y="1784499"/>
            <a:chExt cx="1066800" cy="565001"/>
          </a:xfrm>
        </p:grpSpPr>
        <p:sp>
          <p:nvSpPr>
            <p:cNvPr id="202" name="Rectangle 106"/>
            <p:cNvSpPr>
              <a:spLocks noChangeArrowheads="1"/>
            </p:cNvSpPr>
            <p:nvPr/>
          </p:nvSpPr>
          <p:spPr bwMode="auto">
            <a:xfrm>
              <a:off x="2590800" y="2040020"/>
              <a:ext cx="1066800" cy="309480"/>
            </a:xfrm>
            <a:prstGeom prst="rect">
              <a:avLst/>
            </a:prstGeom>
            <a:gradFill rotWithShape="1">
              <a:gsLst>
                <a:gs pos="0">
                  <a:srgbClr val="333399">
                    <a:gamma/>
                    <a:shade val="46275"/>
                    <a:invGamma/>
                  </a:srgbClr>
                </a:gs>
                <a:gs pos="50000">
                  <a:srgbClr val="333399"/>
                </a:gs>
                <a:gs pos="100000">
                  <a:srgbClr val="333399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12700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r>
                <a:rPr lang="en-US" sz="1200" b="1" kern="0" dirty="0">
                  <a:solidFill>
                    <a:srgbClr val="FFFFFF"/>
                  </a:solidFill>
                  <a:cs typeface="Arial" pitchFamily="34" charset="0"/>
                </a:rPr>
                <a:t>NORTH KIVU</a:t>
              </a:r>
            </a:p>
          </p:txBody>
        </p:sp>
        <p:sp>
          <p:nvSpPr>
            <p:cNvPr id="165" name="Text Box 63"/>
            <p:cNvSpPr txBox="1">
              <a:spLocks noChangeArrowheads="1"/>
            </p:cNvSpPr>
            <p:nvPr/>
          </p:nvSpPr>
          <p:spPr bwMode="auto">
            <a:xfrm>
              <a:off x="2911475" y="1784499"/>
              <a:ext cx="304800" cy="307894"/>
            </a:xfrm>
            <a:prstGeom prst="rect">
              <a:avLst/>
            </a:prstGeom>
            <a:noFill/>
            <a:ln w="19050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400" b="1" kern="0" dirty="0">
                  <a:solidFill>
                    <a:srgbClr val="FFFFFF"/>
                  </a:solidFill>
                  <a:cs typeface="Arial" pitchFamily="34" charset="0"/>
                </a:rPr>
                <a:t>X</a:t>
              </a:r>
            </a:p>
          </p:txBody>
        </p:sp>
      </p:grpSp>
      <p:sp>
        <p:nvSpPr>
          <p:cNvPr id="926" name="Rectangle 925"/>
          <p:cNvSpPr/>
          <p:nvPr/>
        </p:nvSpPr>
        <p:spPr>
          <a:xfrm>
            <a:off x="4327525" y="1860550"/>
            <a:ext cx="1920875" cy="40068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FFFFFF"/>
              </a:solidFill>
            </a:endParaRPr>
          </a:p>
        </p:txBody>
      </p:sp>
      <p:grpSp>
        <p:nvGrpSpPr>
          <p:cNvPr id="92210" name="Group 358"/>
          <p:cNvGrpSpPr>
            <a:grpSpLocks/>
          </p:cNvGrpSpPr>
          <p:nvPr/>
        </p:nvGrpSpPr>
        <p:grpSpPr bwMode="auto">
          <a:xfrm>
            <a:off x="4781550" y="1460500"/>
            <a:ext cx="1009650" cy="565150"/>
            <a:chOff x="3943350" y="1784499"/>
            <a:chExt cx="1009650" cy="565001"/>
          </a:xfrm>
        </p:grpSpPr>
        <p:sp>
          <p:nvSpPr>
            <p:cNvPr id="196" name="Text Box 84"/>
            <p:cNvSpPr txBox="1">
              <a:spLocks noChangeArrowheads="1"/>
            </p:cNvSpPr>
            <p:nvPr/>
          </p:nvSpPr>
          <p:spPr bwMode="auto">
            <a:xfrm>
              <a:off x="4295775" y="1784499"/>
              <a:ext cx="304800" cy="307894"/>
            </a:xfrm>
            <a:prstGeom prst="rect">
              <a:avLst/>
            </a:prstGeom>
            <a:noFill/>
            <a:ln w="19050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400" b="1" kern="0" dirty="0">
                  <a:solidFill>
                    <a:srgbClr val="FFFFFF"/>
                  </a:solidFill>
                  <a:cs typeface="Arial" pitchFamily="34" charset="0"/>
                </a:rPr>
                <a:t>X</a:t>
              </a:r>
            </a:p>
          </p:txBody>
        </p:sp>
        <p:sp>
          <p:nvSpPr>
            <p:cNvPr id="197" name="Rectangle 85"/>
            <p:cNvSpPr>
              <a:spLocks noChangeArrowheads="1"/>
            </p:cNvSpPr>
            <p:nvPr/>
          </p:nvSpPr>
          <p:spPr bwMode="auto">
            <a:xfrm>
              <a:off x="3943350" y="2040020"/>
              <a:ext cx="1009650" cy="309480"/>
            </a:xfrm>
            <a:prstGeom prst="rect">
              <a:avLst/>
            </a:prstGeom>
            <a:gradFill rotWithShape="1">
              <a:gsLst>
                <a:gs pos="0">
                  <a:srgbClr val="333399">
                    <a:gamma/>
                    <a:shade val="46275"/>
                    <a:invGamma/>
                  </a:srgbClr>
                </a:gs>
                <a:gs pos="50000">
                  <a:srgbClr val="333399"/>
                </a:gs>
                <a:gs pos="100000">
                  <a:srgbClr val="333399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1270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r>
                <a:rPr lang="en-US" sz="1200" b="1" kern="0" dirty="0">
                  <a:solidFill>
                    <a:srgbClr val="FFFFFF"/>
                  </a:solidFill>
                  <a:cs typeface="Arial" pitchFamily="34" charset="0"/>
                </a:rPr>
                <a:t>SOUTH KIVU</a:t>
              </a:r>
            </a:p>
          </p:txBody>
        </p:sp>
      </p:grpSp>
      <p:sp>
        <p:nvSpPr>
          <p:cNvPr id="927" name="Rectangle 926"/>
          <p:cNvSpPr/>
          <p:nvPr/>
        </p:nvSpPr>
        <p:spPr>
          <a:xfrm>
            <a:off x="6429375" y="1858963"/>
            <a:ext cx="1082675" cy="8826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187" name="Rectangle 50"/>
          <p:cNvSpPr>
            <a:spLocks noChangeArrowheads="1"/>
          </p:cNvSpPr>
          <p:nvPr/>
        </p:nvSpPr>
        <p:spPr bwMode="auto">
          <a:xfrm>
            <a:off x="6534150" y="1722438"/>
            <a:ext cx="862013" cy="309562"/>
          </a:xfrm>
          <a:prstGeom prst="rect">
            <a:avLst/>
          </a:prstGeom>
          <a:gradFill rotWithShape="1">
            <a:gsLst>
              <a:gs pos="0">
                <a:srgbClr val="333399">
                  <a:gamma/>
                  <a:shade val="46275"/>
                  <a:invGamma/>
                </a:srgbClr>
              </a:gs>
              <a:gs pos="50000">
                <a:srgbClr val="333399"/>
              </a:gs>
              <a:gs pos="100000">
                <a:srgbClr val="333399">
                  <a:gamma/>
                  <a:shade val="46275"/>
                  <a:invGamma/>
                </a:srgbClr>
              </a:gs>
            </a:gsLst>
            <a:lin ang="5400000" scaled="1"/>
          </a:gradFill>
          <a:ln w="12700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1200" b="1" kern="0" dirty="0">
                <a:solidFill>
                  <a:srgbClr val="FFFFFF"/>
                </a:solidFill>
                <a:cs typeface="Arial" pitchFamily="34" charset="0"/>
              </a:rPr>
              <a:t>KATANGA</a:t>
            </a:r>
          </a:p>
        </p:txBody>
      </p:sp>
      <p:sp>
        <p:nvSpPr>
          <p:cNvPr id="928" name="Rectangle 927"/>
          <p:cNvSpPr/>
          <p:nvPr/>
        </p:nvSpPr>
        <p:spPr>
          <a:xfrm>
            <a:off x="7756525" y="1858963"/>
            <a:ext cx="1082675" cy="225583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191" name="Rectangle 64"/>
          <p:cNvSpPr>
            <a:spLocks noChangeArrowheads="1"/>
          </p:cNvSpPr>
          <p:nvPr/>
        </p:nvSpPr>
        <p:spPr bwMode="auto">
          <a:xfrm>
            <a:off x="7824788" y="1716088"/>
            <a:ext cx="938212" cy="309562"/>
          </a:xfrm>
          <a:prstGeom prst="rect">
            <a:avLst/>
          </a:prstGeom>
          <a:gradFill rotWithShape="1">
            <a:gsLst>
              <a:gs pos="0">
                <a:srgbClr val="333399">
                  <a:gamma/>
                  <a:shade val="46275"/>
                  <a:invGamma/>
                </a:srgbClr>
              </a:gs>
              <a:gs pos="50000">
                <a:srgbClr val="333399"/>
              </a:gs>
              <a:gs pos="100000">
                <a:srgbClr val="333399">
                  <a:gamma/>
                  <a:shade val="46275"/>
                  <a:invGamma/>
                </a:srgbClr>
              </a:gs>
            </a:gsLst>
            <a:lin ang="5400000" scaled="1"/>
          </a:gradFill>
          <a:ln w="12700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1200" b="1" kern="0" dirty="0">
                <a:solidFill>
                  <a:srgbClr val="FFFFFF"/>
                </a:solidFill>
                <a:cs typeface="Arial" pitchFamily="34" charset="0"/>
              </a:rPr>
              <a:t>SECTOR 2</a:t>
            </a:r>
          </a:p>
        </p:txBody>
      </p:sp>
      <p:sp>
        <p:nvSpPr>
          <p:cNvPr id="930" name="TextBox 929"/>
          <p:cNvSpPr txBox="1"/>
          <p:nvPr/>
        </p:nvSpPr>
        <p:spPr bwMode="auto">
          <a:xfrm>
            <a:off x="76200" y="76200"/>
            <a:ext cx="6400800" cy="461963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rgbClr val="FFFFFF"/>
                </a:solidFill>
                <a:cs typeface="Arial" pitchFamily="34" charset="0"/>
              </a:rPr>
              <a:t>Force Task Organization </a:t>
            </a:r>
          </a:p>
        </p:txBody>
      </p:sp>
      <p:grpSp>
        <p:nvGrpSpPr>
          <p:cNvPr id="92216" name="Group 932"/>
          <p:cNvGrpSpPr>
            <a:grpSpLocks/>
          </p:cNvGrpSpPr>
          <p:nvPr/>
        </p:nvGrpSpPr>
        <p:grpSpPr bwMode="auto">
          <a:xfrm>
            <a:off x="2971800" y="2057400"/>
            <a:ext cx="1143000" cy="677863"/>
            <a:chOff x="4686117" y="2057400"/>
            <a:chExt cx="1143366" cy="678382"/>
          </a:xfrm>
        </p:grpSpPr>
        <p:grpSp>
          <p:nvGrpSpPr>
            <p:cNvPr id="92284" name="Group 423"/>
            <p:cNvGrpSpPr>
              <a:grpSpLocks/>
            </p:cNvGrpSpPr>
            <p:nvPr/>
          </p:nvGrpSpPr>
          <p:grpSpPr bwMode="auto">
            <a:xfrm>
              <a:off x="5304020" y="2369070"/>
              <a:ext cx="525463" cy="366712"/>
              <a:chOff x="6019800" y="4033837"/>
              <a:chExt cx="525463" cy="366712"/>
            </a:xfrm>
          </p:grpSpPr>
          <p:grpSp>
            <p:nvGrpSpPr>
              <p:cNvPr id="92306" name="Group 408"/>
              <p:cNvGrpSpPr>
                <a:grpSpLocks/>
              </p:cNvGrpSpPr>
              <p:nvPr/>
            </p:nvGrpSpPr>
            <p:grpSpPr bwMode="auto">
              <a:xfrm>
                <a:off x="6019800" y="4114800"/>
                <a:ext cx="525463" cy="285749"/>
                <a:chOff x="0" y="5731816"/>
                <a:chExt cx="525463" cy="285749"/>
              </a:xfrm>
            </p:grpSpPr>
            <p:sp>
              <p:nvSpPr>
                <p:cNvPr id="959" name="Rectangle 144"/>
                <p:cNvSpPr>
                  <a:spLocks noChangeArrowheads="1"/>
                </p:cNvSpPr>
                <p:nvPr/>
              </p:nvSpPr>
              <p:spPr bwMode="auto">
                <a:xfrm>
                  <a:off x="1420" y="5731596"/>
                  <a:ext cx="524043" cy="285969"/>
                </a:xfrm>
                <a:prstGeom prst="rect">
                  <a:avLst/>
                </a:prstGeom>
                <a:solidFill>
                  <a:srgbClr val="333399"/>
                </a:solidFill>
                <a:ln w="19050" algn="ctr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900" kern="0" dirty="0">
                    <a:solidFill>
                      <a:srgbClr val="FFFFFF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960" name="Line 145"/>
                <p:cNvSpPr>
                  <a:spLocks noChangeShapeType="1"/>
                </p:cNvSpPr>
                <p:nvPr/>
              </p:nvSpPr>
              <p:spPr bwMode="auto">
                <a:xfrm>
                  <a:off x="-167" y="5731596"/>
                  <a:ext cx="524043" cy="285969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sz="900" kern="0" dirty="0">
                    <a:solidFill>
                      <a:srgbClr val="FFFFFF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961" name="Line 146"/>
                <p:cNvSpPr>
                  <a:spLocks noChangeShapeType="1"/>
                </p:cNvSpPr>
                <p:nvPr/>
              </p:nvSpPr>
              <p:spPr bwMode="auto">
                <a:xfrm flipV="1">
                  <a:off x="-167" y="5731596"/>
                  <a:ext cx="519278" cy="281203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sz="900" kern="0" dirty="0">
                    <a:solidFill>
                      <a:srgbClr val="FFFFFF"/>
                    </a:solidFill>
                    <a:cs typeface="Arial" pitchFamily="34" charset="0"/>
                  </a:endParaRPr>
                </a:p>
              </p:txBody>
            </p:sp>
          </p:grpSp>
          <p:cxnSp>
            <p:nvCxnSpPr>
              <p:cNvPr id="957" name="Straight Connector 956"/>
              <p:cNvCxnSpPr/>
              <p:nvPr/>
            </p:nvCxnSpPr>
            <p:spPr>
              <a:xfrm rot="5400000">
                <a:off x="6210177" y="4071684"/>
                <a:ext cx="76258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8" name="Straight Connector 957"/>
              <p:cNvCxnSpPr/>
              <p:nvPr/>
            </p:nvCxnSpPr>
            <p:spPr>
              <a:xfrm rot="5400000">
                <a:off x="6276873" y="4071684"/>
                <a:ext cx="76258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2285" name="Group 472"/>
            <p:cNvGrpSpPr>
              <a:grpSpLocks/>
            </p:cNvGrpSpPr>
            <p:nvPr/>
          </p:nvGrpSpPr>
          <p:grpSpPr bwMode="auto">
            <a:xfrm>
              <a:off x="5113337" y="2300288"/>
              <a:ext cx="525463" cy="366712"/>
              <a:chOff x="6019800" y="4033837"/>
              <a:chExt cx="525463" cy="366712"/>
            </a:xfrm>
          </p:grpSpPr>
          <p:grpSp>
            <p:nvGrpSpPr>
              <p:cNvPr id="92300" name="Group 408"/>
              <p:cNvGrpSpPr>
                <a:grpSpLocks/>
              </p:cNvGrpSpPr>
              <p:nvPr/>
            </p:nvGrpSpPr>
            <p:grpSpPr bwMode="auto">
              <a:xfrm>
                <a:off x="6019800" y="4114800"/>
                <a:ext cx="525463" cy="285749"/>
                <a:chOff x="0" y="5731816"/>
                <a:chExt cx="525463" cy="285749"/>
              </a:xfrm>
            </p:grpSpPr>
            <p:sp>
              <p:nvSpPr>
                <p:cNvPr id="953" name="Rectangle 144"/>
                <p:cNvSpPr>
                  <a:spLocks noChangeArrowheads="1"/>
                </p:cNvSpPr>
                <p:nvPr/>
              </p:nvSpPr>
              <p:spPr bwMode="auto">
                <a:xfrm>
                  <a:off x="1542" y="5732063"/>
                  <a:ext cx="524043" cy="285969"/>
                </a:xfrm>
                <a:prstGeom prst="rect">
                  <a:avLst/>
                </a:prstGeom>
                <a:solidFill>
                  <a:srgbClr val="333399"/>
                </a:solidFill>
                <a:ln w="19050" algn="ctr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900" kern="0" dirty="0">
                    <a:solidFill>
                      <a:srgbClr val="FFFFFF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954" name="Line 145"/>
                <p:cNvSpPr>
                  <a:spLocks noChangeShapeType="1"/>
                </p:cNvSpPr>
                <p:nvPr/>
              </p:nvSpPr>
              <p:spPr bwMode="auto">
                <a:xfrm>
                  <a:off x="-45" y="5732063"/>
                  <a:ext cx="524043" cy="285969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sz="900" kern="0" dirty="0">
                    <a:solidFill>
                      <a:srgbClr val="FFFFFF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955" name="Line 146"/>
                <p:cNvSpPr>
                  <a:spLocks noChangeShapeType="1"/>
                </p:cNvSpPr>
                <p:nvPr/>
              </p:nvSpPr>
              <p:spPr bwMode="auto">
                <a:xfrm flipV="1">
                  <a:off x="-45" y="5732063"/>
                  <a:ext cx="519278" cy="281204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sz="900" kern="0" dirty="0">
                    <a:solidFill>
                      <a:srgbClr val="FFFFFF"/>
                    </a:solidFill>
                    <a:cs typeface="Arial" pitchFamily="34" charset="0"/>
                  </a:endParaRPr>
                </a:p>
              </p:txBody>
            </p:sp>
          </p:grpSp>
          <p:cxnSp>
            <p:nvCxnSpPr>
              <p:cNvPr id="951" name="Straight Connector 950"/>
              <p:cNvCxnSpPr/>
              <p:nvPr/>
            </p:nvCxnSpPr>
            <p:spPr>
              <a:xfrm rot="5400000">
                <a:off x="6210299" y="4072152"/>
                <a:ext cx="76258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2" name="Straight Connector 951"/>
              <p:cNvCxnSpPr/>
              <p:nvPr/>
            </p:nvCxnSpPr>
            <p:spPr>
              <a:xfrm rot="5400000">
                <a:off x="6276995" y="4072152"/>
                <a:ext cx="76258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2286" name="Group 479"/>
            <p:cNvGrpSpPr>
              <a:grpSpLocks/>
            </p:cNvGrpSpPr>
            <p:nvPr/>
          </p:nvGrpSpPr>
          <p:grpSpPr bwMode="auto">
            <a:xfrm>
              <a:off x="4905375" y="2201680"/>
              <a:ext cx="525463" cy="366712"/>
              <a:chOff x="6019800" y="4033837"/>
              <a:chExt cx="525463" cy="366712"/>
            </a:xfrm>
          </p:grpSpPr>
          <p:grpSp>
            <p:nvGrpSpPr>
              <p:cNvPr id="92294" name="Group 408"/>
              <p:cNvGrpSpPr>
                <a:grpSpLocks/>
              </p:cNvGrpSpPr>
              <p:nvPr/>
            </p:nvGrpSpPr>
            <p:grpSpPr bwMode="auto">
              <a:xfrm>
                <a:off x="6019800" y="4114800"/>
                <a:ext cx="525463" cy="285749"/>
                <a:chOff x="0" y="5731816"/>
                <a:chExt cx="525463" cy="285749"/>
              </a:xfrm>
            </p:grpSpPr>
            <p:sp>
              <p:nvSpPr>
                <p:cNvPr id="947" name="Rectangle 144"/>
                <p:cNvSpPr>
                  <a:spLocks noChangeArrowheads="1"/>
                </p:cNvSpPr>
                <p:nvPr/>
              </p:nvSpPr>
              <p:spPr bwMode="auto">
                <a:xfrm>
                  <a:off x="1475" y="5732170"/>
                  <a:ext cx="524043" cy="285969"/>
                </a:xfrm>
                <a:prstGeom prst="rect">
                  <a:avLst/>
                </a:prstGeom>
                <a:solidFill>
                  <a:srgbClr val="333399"/>
                </a:solidFill>
                <a:ln w="19050" algn="ctr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900" kern="0" dirty="0">
                    <a:solidFill>
                      <a:srgbClr val="FFFFFF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948" name="Line 145"/>
                <p:cNvSpPr>
                  <a:spLocks noChangeShapeType="1"/>
                </p:cNvSpPr>
                <p:nvPr/>
              </p:nvSpPr>
              <p:spPr bwMode="auto">
                <a:xfrm>
                  <a:off x="-113" y="5732170"/>
                  <a:ext cx="524043" cy="285969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sz="900" kern="0" dirty="0">
                    <a:solidFill>
                      <a:srgbClr val="FFFFFF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949" name="Line 146"/>
                <p:cNvSpPr>
                  <a:spLocks noChangeShapeType="1"/>
                </p:cNvSpPr>
                <p:nvPr/>
              </p:nvSpPr>
              <p:spPr bwMode="auto">
                <a:xfrm flipV="1">
                  <a:off x="-113" y="5732170"/>
                  <a:ext cx="519279" cy="281204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sz="900" kern="0" dirty="0">
                    <a:solidFill>
                      <a:srgbClr val="FFFFFF"/>
                    </a:solidFill>
                    <a:cs typeface="Arial" pitchFamily="34" charset="0"/>
                  </a:endParaRPr>
                </a:p>
              </p:txBody>
            </p:sp>
          </p:grpSp>
          <p:cxnSp>
            <p:nvCxnSpPr>
              <p:cNvPr id="945" name="Straight Connector 944"/>
              <p:cNvCxnSpPr/>
              <p:nvPr/>
            </p:nvCxnSpPr>
            <p:spPr>
              <a:xfrm rot="5400000">
                <a:off x="6210231" y="4072259"/>
                <a:ext cx="76258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6" name="Straight Connector 945"/>
              <p:cNvCxnSpPr/>
              <p:nvPr/>
            </p:nvCxnSpPr>
            <p:spPr>
              <a:xfrm rot="5400000">
                <a:off x="6276927" y="4072259"/>
                <a:ext cx="76258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2287" name="Group 486"/>
            <p:cNvGrpSpPr>
              <a:grpSpLocks/>
            </p:cNvGrpSpPr>
            <p:nvPr/>
          </p:nvGrpSpPr>
          <p:grpSpPr bwMode="auto">
            <a:xfrm>
              <a:off x="4686117" y="2057400"/>
              <a:ext cx="525463" cy="366712"/>
              <a:chOff x="6019800" y="4033837"/>
              <a:chExt cx="525463" cy="366712"/>
            </a:xfrm>
          </p:grpSpPr>
          <p:grpSp>
            <p:nvGrpSpPr>
              <p:cNvPr id="92288" name="Group 408"/>
              <p:cNvGrpSpPr>
                <a:grpSpLocks/>
              </p:cNvGrpSpPr>
              <p:nvPr/>
            </p:nvGrpSpPr>
            <p:grpSpPr bwMode="auto">
              <a:xfrm>
                <a:off x="6019800" y="4114800"/>
                <a:ext cx="525463" cy="285749"/>
                <a:chOff x="0" y="5731816"/>
                <a:chExt cx="525463" cy="285749"/>
              </a:xfrm>
            </p:grpSpPr>
            <p:sp>
              <p:nvSpPr>
                <p:cNvPr id="941" name="Rectangle 144"/>
                <p:cNvSpPr>
                  <a:spLocks noChangeArrowheads="1"/>
                </p:cNvSpPr>
                <p:nvPr/>
              </p:nvSpPr>
              <p:spPr bwMode="auto">
                <a:xfrm>
                  <a:off x="1589" y="5731878"/>
                  <a:ext cx="524043" cy="285969"/>
                </a:xfrm>
                <a:prstGeom prst="rect">
                  <a:avLst/>
                </a:prstGeom>
                <a:solidFill>
                  <a:srgbClr val="333399"/>
                </a:solidFill>
                <a:ln w="19050" algn="ctr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900" kern="0" dirty="0">
                    <a:solidFill>
                      <a:srgbClr val="FFFFFF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942" name="Line 145"/>
                <p:cNvSpPr>
                  <a:spLocks noChangeShapeType="1"/>
                </p:cNvSpPr>
                <p:nvPr/>
              </p:nvSpPr>
              <p:spPr bwMode="auto">
                <a:xfrm>
                  <a:off x="0" y="5731878"/>
                  <a:ext cx="524043" cy="285969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sz="900" kern="0" dirty="0">
                    <a:solidFill>
                      <a:srgbClr val="FFFFFF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943" name="Line 146"/>
                <p:cNvSpPr>
                  <a:spLocks noChangeShapeType="1"/>
                </p:cNvSpPr>
                <p:nvPr/>
              </p:nvSpPr>
              <p:spPr bwMode="auto">
                <a:xfrm flipV="1">
                  <a:off x="0" y="5731878"/>
                  <a:ext cx="519279" cy="281203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sz="900" kern="0" dirty="0">
                    <a:solidFill>
                      <a:srgbClr val="FFFFFF"/>
                    </a:solidFill>
                    <a:cs typeface="Arial" pitchFamily="34" charset="0"/>
                  </a:endParaRPr>
                </a:p>
              </p:txBody>
            </p:sp>
          </p:grpSp>
          <p:cxnSp>
            <p:nvCxnSpPr>
              <p:cNvPr id="939" name="Straight Connector 938"/>
              <p:cNvCxnSpPr/>
              <p:nvPr/>
            </p:nvCxnSpPr>
            <p:spPr>
              <a:xfrm rot="5400000">
                <a:off x="6210344" y="4071966"/>
                <a:ext cx="76258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0" name="Straight Connector 939"/>
              <p:cNvCxnSpPr/>
              <p:nvPr/>
            </p:nvCxnSpPr>
            <p:spPr>
              <a:xfrm rot="5400000">
                <a:off x="6277040" y="4071966"/>
                <a:ext cx="76258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962" name="Text Box 130"/>
          <p:cNvSpPr txBox="1">
            <a:spLocks noChangeArrowheads="1"/>
          </p:cNvSpPr>
          <p:nvPr/>
        </p:nvSpPr>
        <p:spPr bwMode="auto">
          <a:xfrm>
            <a:off x="3048000" y="2722563"/>
            <a:ext cx="914400" cy="230187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900" b="1" kern="0" dirty="0">
                <a:solidFill>
                  <a:srgbClr val="FFFFFF"/>
                </a:solidFill>
                <a:cs typeface="Arial" pitchFamily="34" charset="0"/>
              </a:rPr>
              <a:t>India x 4</a:t>
            </a:r>
          </a:p>
        </p:txBody>
      </p:sp>
      <p:grpSp>
        <p:nvGrpSpPr>
          <p:cNvPr id="92218" name="Group 394"/>
          <p:cNvGrpSpPr>
            <a:grpSpLocks/>
          </p:cNvGrpSpPr>
          <p:nvPr/>
        </p:nvGrpSpPr>
        <p:grpSpPr bwMode="auto">
          <a:xfrm>
            <a:off x="6477000" y="76200"/>
            <a:ext cx="2819400" cy="1066800"/>
            <a:chOff x="2962275" y="1543050"/>
            <a:chExt cx="2670501" cy="1066800"/>
          </a:xfrm>
        </p:grpSpPr>
        <p:sp>
          <p:nvSpPr>
            <p:cNvPr id="397" name="Rectangle 396"/>
            <p:cNvSpPr/>
            <p:nvPr/>
          </p:nvSpPr>
          <p:spPr>
            <a:xfrm rot="5400000">
              <a:off x="3653607" y="851718"/>
              <a:ext cx="1066800" cy="2449463"/>
            </a:xfrm>
            <a:prstGeom prst="rect">
              <a:avLst/>
            </a:prstGeom>
            <a:solidFill>
              <a:srgbClr val="33996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FFFFFF"/>
                </a:solidFill>
              </a:endParaRPr>
            </a:p>
          </p:txBody>
        </p:sp>
        <p:sp>
          <p:nvSpPr>
            <p:cNvPr id="398" name="Text Box 143"/>
            <p:cNvSpPr txBox="1">
              <a:spLocks noChangeArrowheads="1"/>
            </p:cNvSpPr>
            <p:nvPr/>
          </p:nvSpPr>
          <p:spPr bwMode="auto">
            <a:xfrm>
              <a:off x="3503593" y="1627188"/>
              <a:ext cx="754838" cy="231775"/>
            </a:xfrm>
            <a:prstGeom prst="rect">
              <a:avLst/>
            </a:prstGeom>
            <a:noFill/>
            <a:ln w="19050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900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itchFamily="34" charset="0"/>
                </a:rPr>
                <a:t>Reserve</a:t>
              </a:r>
            </a:p>
          </p:txBody>
        </p:sp>
        <p:sp>
          <p:nvSpPr>
            <p:cNvPr id="399" name="Rectangle 144"/>
            <p:cNvSpPr>
              <a:spLocks noChangeArrowheads="1"/>
            </p:cNvSpPr>
            <p:nvPr/>
          </p:nvSpPr>
          <p:spPr bwMode="auto">
            <a:xfrm>
              <a:off x="3037458" y="1600200"/>
              <a:ext cx="523274" cy="285750"/>
            </a:xfrm>
            <a:prstGeom prst="rect">
              <a:avLst/>
            </a:prstGeom>
            <a:solidFill>
              <a:srgbClr val="333399"/>
            </a:solidFill>
            <a:ln w="190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r>
                <a:rPr lang="fr-FR" sz="1400" b="1" kern="0" dirty="0">
                  <a:solidFill>
                    <a:srgbClr val="FFFFFF"/>
                  </a:solidFill>
                  <a:latin typeface="Arial Black" pitchFamily="34" charset="0"/>
                  <a:cs typeface="Arial" pitchFamily="34" charset="0"/>
                </a:rPr>
                <a:t>R</a:t>
              </a:r>
              <a:endParaRPr lang="en-US" sz="1200" b="1" kern="0" dirty="0">
                <a:solidFill>
                  <a:srgbClr val="FFFFFF"/>
                </a:solidFill>
                <a:latin typeface="Arial Black" pitchFamily="34" charset="0"/>
                <a:cs typeface="Arial" pitchFamily="34" charset="0"/>
              </a:endParaRPr>
            </a:p>
          </p:txBody>
        </p:sp>
        <p:sp>
          <p:nvSpPr>
            <p:cNvPr id="400" name="Text Box 31"/>
            <p:cNvSpPr txBox="1">
              <a:spLocks noChangeArrowheads="1"/>
            </p:cNvSpPr>
            <p:nvPr/>
          </p:nvSpPr>
          <p:spPr bwMode="auto">
            <a:xfrm>
              <a:off x="3503593" y="1906588"/>
              <a:ext cx="754838" cy="369887"/>
            </a:xfrm>
            <a:prstGeom prst="rect">
              <a:avLst/>
            </a:prstGeom>
            <a:noFill/>
            <a:ln w="19050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0"/>
                </a:spcBef>
                <a:defRPr/>
              </a:pPr>
              <a:r>
                <a:rPr lang="en-US" sz="900" b="1" kern="0" dirty="0">
                  <a:solidFill>
                    <a:srgbClr val="FFFFFF"/>
                  </a:solidFill>
                  <a:cs typeface="Arial" pitchFamily="34" charset="0"/>
                </a:rPr>
                <a:t> </a:t>
              </a:r>
              <a:r>
                <a:rPr lang="en-US" sz="900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itchFamily="34" charset="0"/>
                </a:rPr>
                <a:t>Special   Forces</a:t>
              </a:r>
            </a:p>
          </p:txBody>
        </p:sp>
        <p:sp>
          <p:nvSpPr>
            <p:cNvPr id="401" name="Text Box 110"/>
            <p:cNvSpPr txBox="1">
              <a:spLocks noChangeArrowheads="1"/>
            </p:cNvSpPr>
            <p:nvPr/>
          </p:nvSpPr>
          <p:spPr bwMode="auto">
            <a:xfrm>
              <a:off x="4717047" y="1628775"/>
              <a:ext cx="709728" cy="228600"/>
            </a:xfrm>
            <a:prstGeom prst="rect">
              <a:avLst/>
            </a:prstGeom>
            <a:noFill/>
            <a:ln w="19050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900" b="1" kern="0" dirty="0">
                  <a:solidFill>
                    <a:srgbClr val="FFFFFF"/>
                  </a:solidFill>
                  <a:cs typeface="Arial" pitchFamily="34" charset="0"/>
                </a:rPr>
                <a:t> </a:t>
              </a:r>
              <a:r>
                <a:rPr lang="en-US" sz="900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itchFamily="34" charset="0"/>
                </a:rPr>
                <a:t>Aviation</a:t>
              </a:r>
            </a:p>
          </p:txBody>
        </p:sp>
        <p:sp>
          <p:nvSpPr>
            <p:cNvPr id="402" name="Rectangle 144"/>
            <p:cNvSpPr>
              <a:spLocks noChangeArrowheads="1"/>
            </p:cNvSpPr>
            <p:nvPr/>
          </p:nvSpPr>
          <p:spPr bwMode="auto">
            <a:xfrm>
              <a:off x="3037458" y="1947863"/>
              <a:ext cx="523274" cy="285750"/>
            </a:xfrm>
            <a:prstGeom prst="rect">
              <a:avLst/>
            </a:prstGeom>
            <a:solidFill>
              <a:srgbClr val="333399"/>
            </a:solidFill>
            <a:ln w="190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r>
                <a:rPr lang="fr-FR" sz="1400" b="1" kern="0" dirty="0">
                  <a:solidFill>
                    <a:srgbClr val="FFFFFF"/>
                  </a:solidFill>
                  <a:latin typeface="Arial Black" pitchFamily="34" charset="0"/>
                  <a:cs typeface="Arial" pitchFamily="34" charset="0"/>
                </a:rPr>
                <a:t>SF</a:t>
              </a:r>
              <a:endParaRPr lang="en-US" sz="900" b="1" kern="0" dirty="0">
                <a:solidFill>
                  <a:srgbClr val="FFFFFF"/>
                </a:solidFill>
                <a:latin typeface="Arial Black" pitchFamily="34" charset="0"/>
                <a:cs typeface="Arial" pitchFamily="34" charset="0"/>
              </a:endParaRPr>
            </a:p>
          </p:txBody>
        </p:sp>
        <p:grpSp>
          <p:nvGrpSpPr>
            <p:cNvPr id="92262" name="Group 407"/>
            <p:cNvGrpSpPr>
              <a:grpSpLocks/>
            </p:cNvGrpSpPr>
            <p:nvPr/>
          </p:nvGrpSpPr>
          <p:grpSpPr bwMode="auto">
            <a:xfrm>
              <a:off x="4249400" y="1600201"/>
              <a:ext cx="523875" cy="285749"/>
              <a:chOff x="3201988" y="6248400"/>
              <a:chExt cx="523875" cy="285749"/>
            </a:xfrm>
          </p:grpSpPr>
          <p:sp>
            <p:nvSpPr>
              <p:cNvPr id="428" name="Rectangle 144"/>
              <p:cNvSpPr>
                <a:spLocks noChangeArrowheads="1"/>
              </p:cNvSpPr>
              <p:nvPr/>
            </p:nvSpPr>
            <p:spPr bwMode="auto">
              <a:xfrm>
                <a:off x="3201997" y="6248399"/>
                <a:ext cx="523274" cy="285750"/>
              </a:xfrm>
              <a:prstGeom prst="rect">
                <a:avLst/>
              </a:prstGeom>
              <a:solidFill>
                <a:srgbClr val="333399"/>
              </a:solidFill>
              <a:ln w="190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sz="900" kern="0" dirty="0">
                  <a:solidFill>
                    <a:srgbClr val="FFFFFF"/>
                  </a:solidFill>
                  <a:cs typeface="Arial" pitchFamily="34" charset="0"/>
                </a:endParaRPr>
              </a:p>
            </p:txBody>
          </p:sp>
          <p:grpSp>
            <p:nvGrpSpPr>
              <p:cNvPr id="92281" name="Group 406"/>
              <p:cNvGrpSpPr>
                <a:grpSpLocks/>
              </p:cNvGrpSpPr>
              <p:nvPr/>
            </p:nvGrpSpPr>
            <p:grpSpPr bwMode="auto">
              <a:xfrm>
                <a:off x="3311525" y="6353174"/>
                <a:ext cx="304800" cy="76200"/>
                <a:chOff x="3352800" y="5791200"/>
                <a:chExt cx="304800" cy="76200"/>
              </a:xfrm>
            </p:grpSpPr>
            <p:sp>
              <p:nvSpPr>
                <p:cNvPr id="430" name="Oval 429"/>
                <p:cNvSpPr/>
                <p:nvPr/>
              </p:nvSpPr>
              <p:spPr>
                <a:xfrm>
                  <a:off x="3353039" y="5791200"/>
                  <a:ext cx="151869" cy="76200"/>
                </a:xfrm>
                <a:prstGeom prst="ellipse">
                  <a:avLst/>
                </a:prstGeom>
                <a:no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431" name="Oval 27"/>
                <p:cNvSpPr/>
                <p:nvPr/>
              </p:nvSpPr>
              <p:spPr>
                <a:xfrm>
                  <a:off x="3504908" y="5791200"/>
                  <a:ext cx="139841" cy="76200"/>
                </a:xfrm>
                <a:prstGeom prst="ellipse">
                  <a:avLst/>
                </a:prstGeom>
                <a:no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 dirty="0">
                    <a:solidFill>
                      <a:srgbClr val="FFFFFF"/>
                    </a:solidFill>
                  </a:endParaRPr>
                </a:p>
              </p:txBody>
            </p:sp>
          </p:grpSp>
        </p:grpSp>
        <p:grpSp>
          <p:nvGrpSpPr>
            <p:cNvPr id="92263" name="Group 582"/>
            <p:cNvGrpSpPr>
              <a:grpSpLocks/>
            </p:cNvGrpSpPr>
            <p:nvPr/>
          </p:nvGrpSpPr>
          <p:grpSpPr bwMode="auto">
            <a:xfrm>
              <a:off x="3036450" y="2274190"/>
              <a:ext cx="523875" cy="285749"/>
              <a:chOff x="2209800" y="6019800"/>
              <a:chExt cx="523875" cy="285749"/>
            </a:xfrm>
          </p:grpSpPr>
          <p:sp>
            <p:nvSpPr>
              <p:cNvPr id="417" name="Rectangle 144"/>
              <p:cNvSpPr>
                <a:spLocks noChangeArrowheads="1"/>
              </p:cNvSpPr>
              <p:nvPr/>
            </p:nvSpPr>
            <p:spPr bwMode="auto">
              <a:xfrm>
                <a:off x="2209305" y="6020498"/>
                <a:ext cx="524777" cy="285750"/>
              </a:xfrm>
              <a:prstGeom prst="rect">
                <a:avLst/>
              </a:prstGeom>
              <a:solidFill>
                <a:srgbClr val="333399"/>
              </a:solidFill>
              <a:ln w="190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sz="900" kern="0" dirty="0">
                  <a:solidFill>
                    <a:srgbClr val="FFFFFF"/>
                  </a:solidFill>
                  <a:cs typeface="Arial" pitchFamily="34" charset="0"/>
                </a:endParaRPr>
              </a:p>
            </p:txBody>
          </p:sp>
          <p:grpSp>
            <p:nvGrpSpPr>
              <p:cNvPr id="92274" name="Group 577"/>
              <p:cNvGrpSpPr>
                <a:grpSpLocks/>
              </p:cNvGrpSpPr>
              <p:nvPr/>
            </p:nvGrpSpPr>
            <p:grpSpPr bwMode="auto">
              <a:xfrm>
                <a:off x="2319337" y="6081712"/>
                <a:ext cx="304800" cy="161925"/>
                <a:chOff x="2838450" y="6067425"/>
                <a:chExt cx="304800" cy="161925"/>
              </a:xfrm>
            </p:grpSpPr>
            <p:cxnSp>
              <p:nvCxnSpPr>
                <p:cNvPr id="423" name="Straight Connector 422"/>
                <p:cNvCxnSpPr/>
                <p:nvPr/>
              </p:nvCxnSpPr>
              <p:spPr>
                <a:xfrm>
                  <a:off x="2838184" y="6068123"/>
                  <a:ext cx="305243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2276" name="Straight Connector 20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2762250" y="6143625"/>
                  <a:ext cx="152400" cy="0"/>
                </a:xfrm>
                <a:prstGeom prst="line">
                  <a:avLst/>
                </a:prstGeom>
                <a:noFill/>
                <a:ln w="19050" algn="ctr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92277" name="Straight Connector 424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2914650" y="6143625"/>
                  <a:ext cx="152400" cy="0"/>
                </a:xfrm>
                <a:prstGeom prst="line">
                  <a:avLst/>
                </a:prstGeom>
                <a:noFill/>
                <a:ln w="19050" algn="ctr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92278" name="Straight Connector 425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3067050" y="6143625"/>
                  <a:ext cx="152400" cy="0"/>
                </a:xfrm>
                <a:prstGeom prst="line">
                  <a:avLst/>
                </a:prstGeom>
                <a:noFill/>
                <a:ln w="19050" algn="ctr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92279" name="Straight Connector 426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2762250" y="6153150"/>
                  <a:ext cx="152400" cy="0"/>
                </a:xfrm>
                <a:prstGeom prst="line">
                  <a:avLst/>
                </a:prstGeom>
                <a:noFill/>
                <a:ln w="19050" algn="ctr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</p:cxnSp>
          </p:grpSp>
        </p:grpSp>
        <p:grpSp>
          <p:nvGrpSpPr>
            <p:cNvPr id="92264" name="Group 592"/>
            <p:cNvGrpSpPr>
              <a:grpSpLocks/>
            </p:cNvGrpSpPr>
            <p:nvPr/>
          </p:nvGrpSpPr>
          <p:grpSpPr bwMode="auto">
            <a:xfrm>
              <a:off x="4249400" y="1948197"/>
              <a:ext cx="523875" cy="285749"/>
              <a:chOff x="3200400" y="6172200"/>
              <a:chExt cx="523875" cy="285749"/>
            </a:xfrm>
          </p:grpSpPr>
          <p:sp>
            <p:nvSpPr>
              <p:cNvPr id="415" name="Rectangle 144"/>
              <p:cNvSpPr>
                <a:spLocks noChangeArrowheads="1"/>
              </p:cNvSpPr>
              <p:nvPr/>
            </p:nvSpPr>
            <p:spPr bwMode="auto">
              <a:xfrm>
                <a:off x="3200409" y="6171866"/>
                <a:ext cx="523274" cy="285750"/>
              </a:xfrm>
              <a:prstGeom prst="rect">
                <a:avLst/>
              </a:prstGeom>
              <a:solidFill>
                <a:srgbClr val="333399"/>
              </a:solidFill>
              <a:ln w="190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r>
                  <a:rPr lang="fr-FR" sz="1200" b="1" kern="0" dirty="0">
                    <a:solidFill>
                      <a:srgbClr val="FFFFFF"/>
                    </a:solidFill>
                    <a:cs typeface="Arial" pitchFamily="34" charset="0"/>
                  </a:rPr>
                  <a:t>     2</a:t>
                </a:r>
                <a:endParaRPr lang="en-US" sz="1200" b="1" kern="0" dirty="0">
                  <a:solidFill>
                    <a:srgbClr val="FFFFFF"/>
                  </a:solidFill>
                  <a:cs typeface="Arial" pitchFamily="34" charset="0"/>
                </a:endParaRPr>
              </a:p>
            </p:txBody>
          </p:sp>
          <p:sp>
            <p:nvSpPr>
              <p:cNvPr id="416" name="Cross 415"/>
              <p:cNvSpPr/>
              <p:nvPr/>
            </p:nvSpPr>
            <p:spPr>
              <a:xfrm>
                <a:off x="3277096" y="6230603"/>
                <a:ext cx="151869" cy="152400"/>
              </a:xfrm>
              <a:prstGeom prst="plus">
                <a:avLst/>
              </a:prstGeom>
              <a:solidFill>
                <a:srgbClr val="FFFF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 dirty="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406" name="Text Box 110"/>
            <p:cNvSpPr txBox="1">
              <a:spLocks noChangeArrowheads="1"/>
            </p:cNvSpPr>
            <p:nvPr/>
          </p:nvSpPr>
          <p:spPr bwMode="auto">
            <a:xfrm>
              <a:off x="3503593" y="2303463"/>
              <a:ext cx="711232" cy="228600"/>
            </a:xfrm>
            <a:prstGeom prst="rect">
              <a:avLst/>
            </a:prstGeom>
            <a:noFill/>
            <a:ln w="19050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900" b="1" kern="0" dirty="0">
                  <a:solidFill>
                    <a:srgbClr val="FFFFFF"/>
                  </a:solidFill>
                  <a:cs typeface="Arial" pitchFamily="34" charset="0"/>
                </a:rPr>
                <a:t> </a:t>
              </a:r>
              <a:r>
                <a:rPr lang="en-US" sz="900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itchFamily="34" charset="0"/>
                </a:rPr>
                <a:t>Engineer</a:t>
              </a:r>
            </a:p>
          </p:txBody>
        </p:sp>
        <p:sp>
          <p:nvSpPr>
            <p:cNvPr id="407" name="Text Box 110"/>
            <p:cNvSpPr txBox="1">
              <a:spLocks noChangeArrowheads="1"/>
            </p:cNvSpPr>
            <p:nvPr/>
          </p:nvSpPr>
          <p:spPr bwMode="auto">
            <a:xfrm>
              <a:off x="4697499" y="1976438"/>
              <a:ext cx="709728" cy="228600"/>
            </a:xfrm>
            <a:prstGeom prst="rect">
              <a:avLst/>
            </a:prstGeom>
            <a:noFill/>
            <a:ln w="19050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900" b="1" kern="0" dirty="0">
                  <a:solidFill>
                    <a:srgbClr val="FFFFFF"/>
                  </a:solidFill>
                  <a:cs typeface="Arial" pitchFamily="34" charset="0"/>
                </a:rPr>
                <a:t> </a:t>
              </a:r>
              <a:r>
                <a:rPr lang="en-US" sz="900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itchFamily="34" charset="0"/>
                </a:rPr>
                <a:t>Medical</a:t>
              </a:r>
            </a:p>
          </p:txBody>
        </p:sp>
        <p:sp>
          <p:nvSpPr>
            <p:cNvPr id="408" name="Text Box 153"/>
            <p:cNvSpPr txBox="1">
              <a:spLocks noChangeArrowheads="1"/>
            </p:cNvSpPr>
            <p:nvPr/>
          </p:nvSpPr>
          <p:spPr bwMode="auto">
            <a:xfrm>
              <a:off x="4718550" y="2232025"/>
              <a:ext cx="914226" cy="230188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0"/>
                </a:spcBef>
                <a:defRPr/>
              </a:pPr>
              <a:r>
                <a:rPr lang="en-US" sz="900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itchFamily="34" charset="0"/>
                </a:rPr>
                <a:t>Riverine </a:t>
              </a:r>
            </a:p>
          </p:txBody>
        </p:sp>
        <p:grpSp>
          <p:nvGrpSpPr>
            <p:cNvPr id="92268" name="Group 29"/>
            <p:cNvGrpSpPr>
              <a:grpSpLocks/>
            </p:cNvGrpSpPr>
            <p:nvPr/>
          </p:nvGrpSpPr>
          <p:grpSpPr bwMode="auto">
            <a:xfrm>
              <a:off x="4250174" y="2268640"/>
              <a:ext cx="523875" cy="296849"/>
              <a:chOff x="4786313" y="2895600"/>
              <a:chExt cx="523875" cy="296849"/>
            </a:xfrm>
          </p:grpSpPr>
          <p:sp>
            <p:nvSpPr>
              <p:cNvPr id="413" name="Rectangle 144"/>
              <p:cNvSpPr>
                <a:spLocks noChangeArrowheads="1"/>
              </p:cNvSpPr>
              <p:nvPr/>
            </p:nvSpPr>
            <p:spPr bwMode="auto">
              <a:xfrm>
                <a:off x="4787052" y="2895498"/>
                <a:ext cx="523274" cy="296862"/>
              </a:xfrm>
              <a:prstGeom prst="rect">
                <a:avLst/>
              </a:prstGeom>
              <a:solidFill>
                <a:srgbClr val="333399"/>
              </a:solidFill>
              <a:ln w="190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sz="900" kern="0" dirty="0">
                  <a:solidFill>
                    <a:srgbClr val="FFFFFF"/>
                  </a:solidFill>
                  <a:cs typeface="Arial" pitchFamily="34" charset="0"/>
                </a:endParaRPr>
              </a:p>
            </p:txBody>
          </p:sp>
          <p:sp>
            <p:nvSpPr>
              <p:cNvPr id="414" name="Wave 413"/>
              <p:cNvSpPr/>
              <p:nvPr/>
            </p:nvSpPr>
            <p:spPr>
              <a:xfrm>
                <a:off x="4857723" y="2966935"/>
                <a:ext cx="380426" cy="153988"/>
              </a:xfrm>
              <a:prstGeom prst="wave">
                <a:avLst/>
              </a:prstGeom>
              <a:solidFill>
                <a:srgbClr val="FFFF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 dirty="0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391" name="Rectangle 390"/>
          <p:cNvSpPr/>
          <p:nvPr/>
        </p:nvSpPr>
        <p:spPr>
          <a:xfrm>
            <a:off x="2360613" y="2209800"/>
            <a:ext cx="300037" cy="230188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fr-FR" sz="900" b="1" kern="0" dirty="0">
                <a:solidFill>
                  <a:srgbClr val="FFFFFF"/>
                </a:solidFill>
                <a:cs typeface="Arial" pitchFamily="34" charset="0"/>
              </a:rPr>
              <a:t>(-)</a:t>
            </a:r>
            <a:endParaRPr lang="en-US" sz="900" b="1" kern="0" dirty="0">
              <a:solidFill>
                <a:srgbClr val="FFFFFF"/>
              </a:solidFill>
              <a:cs typeface="Arial" pitchFamily="34" charset="0"/>
            </a:endParaRPr>
          </a:p>
        </p:txBody>
      </p:sp>
      <p:grpSp>
        <p:nvGrpSpPr>
          <p:cNvPr id="92220" name="Group 805"/>
          <p:cNvGrpSpPr>
            <a:grpSpLocks/>
          </p:cNvGrpSpPr>
          <p:nvPr/>
        </p:nvGrpSpPr>
        <p:grpSpPr bwMode="auto">
          <a:xfrm>
            <a:off x="5334000" y="4114800"/>
            <a:ext cx="838200" cy="563563"/>
            <a:chOff x="1628775" y="4343400"/>
            <a:chExt cx="838200" cy="564207"/>
          </a:xfrm>
        </p:grpSpPr>
        <p:grpSp>
          <p:nvGrpSpPr>
            <p:cNvPr id="92248" name="Group 653"/>
            <p:cNvGrpSpPr>
              <a:grpSpLocks/>
            </p:cNvGrpSpPr>
            <p:nvPr/>
          </p:nvGrpSpPr>
          <p:grpSpPr bwMode="auto">
            <a:xfrm>
              <a:off x="1785938" y="4343400"/>
              <a:ext cx="523875" cy="362363"/>
              <a:chOff x="1266825" y="6172200"/>
              <a:chExt cx="523875" cy="362363"/>
            </a:xfrm>
          </p:grpSpPr>
          <p:grpSp>
            <p:nvGrpSpPr>
              <p:cNvPr id="92250" name="Group 616"/>
              <p:cNvGrpSpPr>
                <a:grpSpLocks/>
              </p:cNvGrpSpPr>
              <p:nvPr/>
            </p:nvGrpSpPr>
            <p:grpSpPr bwMode="auto">
              <a:xfrm>
                <a:off x="1266825" y="6248487"/>
                <a:ext cx="523875" cy="286076"/>
                <a:chOff x="3201988" y="6248487"/>
                <a:chExt cx="523875" cy="286076"/>
              </a:xfrm>
            </p:grpSpPr>
            <p:sp>
              <p:nvSpPr>
                <p:cNvPr id="372" name="Rectangle 144"/>
                <p:cNvSpPr>
                  <a:spLocks noChangeArrowheads="1"/>
                </p:cNvSpPr>
                <p:nvPr/>
              </p:nvSpPr>
              <p:spPr bwMode="auto">
                <a:xfrm>
                  <a:off x="3201988" y="6248487"/>
                  <a:ext cx="523875" cy="286077"/>
                </a:xfrm>
                <a:prstGeom prst="rect">
                  <a:avLst/>
                </a:prstGeom>
                <a:solidFill>
                  <a:srgbClr val="333399"/>
                </a:solidFill>
                <a:ln w="19050" algn="ctr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900" kern="0" dirty="0">
                    <a:solidFill>
                      <a:srgbClr val="FFFFFF"/>
                    </a:solidFill>
                    <a:cs typeface="Arial" pitchFamily="34" charset="0"/>
                  </a:endParaRPr>
                </a:p>
              </p:txBody>
            </p:sp>
            <p:grpSp>
              <p:nvGrpSpPr>
                <p:cNvPr id="92253" name="Group 406"/>
                <p:cNvGrpSpPr>
                  <a:grpSpLocks/>
                </p:cNvGrpSpPr>
                <p:nvPr/>
              </p:nvGrpSpPr>
              <p:grpSpPr bwMode="auto">
                <a:xfrm>
                  <a:off x="3311525" y="6353382"/>
                  <a:ext cx="304800" cy="76287"/>
                  <a:chOff x="3352800" y="5791408"/>
                  <a:chExt cx="304800" cy="76287"/>
                </a:xfrm>
              </p:grpSpPr>
              <p:sp>
                <p:nvSpPr>
                  <p:cNvPr id="374" name="Oval 373"/>
                  <p:cNvSpPr/>
                  <p:nvPr/>
                </p:nvSpPr>
                <p:spPr>
                  <a:xfrm>
                    <a:off x="3352800" y="5791408"/>
                    <a:ext cx="152400" cy="76287"/>
                  </a:xfrm>
                  <a:prstGeom prst="ellipse">
                    <a:avLst/>
                  </a:prstGeom>
                  <a:no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2400" dirty="0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75" name="Oval 374"/>
                  <p:cNvSpPr/>
                  <p:nvPr/>
                </p:nvSpPr>
                <p:spPr>
                  <a:xfrm>
                    <a:off x="3505200" y="5791408"/>
                    <a:ext cx="152400" cy="76287"/>
                  </a:xfrm>
                  <a:prstGeom prst="ellipse">
                    <a:avLst/>
                  </a:prstGeom>
                  <a:no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2400" dirty="0">
                      <a:solidFill>
                        <a:srgbClr val="FFFFFF"/>
                      </a:solidFill>
                    </a:endParaRPr>
                  </a:p>
                </p:txBody>
              </p:sp>
            </p:grpSp>
          </p:grpSp>
          <p:cxnSp>
            <p:nvCxnSpPr>
              <p:cNvPr id="371" name="Straight Connector 370"/>
              <p:cNvCxnSpPr/>
              <p:nvPr/>
            </p:nvCxnSpPr>
            <p:spPr>
              <a:xfrm rot="5400000">
                <a:off x="1485856" y="6210344"/>
                <a:ext cx="76287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69" name="Text Box 153"/>
            <p:cNvSpPr txBox="1">
              <a:spLocks noChangeArrowheads="1"/>
            </p:cNvSpPr>
            <p:nvPr/>
          </p:nvSpPr>
          <p:spPr bwMode="auto">
            <a:xfrm>
              <a:off x="1628775" y="4677156"/>
              <a:ext cx="838200" cy="230451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900" b="1" kern="0" dirty="0">
                  <a:solidFill>
                    <a:srgbClr val="FFFFFF"/>
                  </a:solidFill>
                  <a:cs typeface="Arial" pitchFamily="34" charset="0"/>
                </a:rPr>
                <a:t>Pakistan</a:t>
              </a:r>
            </a:p>
          </p:txBody>
        </p:sp>
      </p:grpSp>
      <p:grpSp>
        <p:nvGrpSpPr>
          <p:cNvPr id="92221" name="Group 805"/>
          <p:cNvGrpSpPr>
            <a:grpSpLocks/>
          </p:cNvGrpSpPr>
          <p:nvPr/>
        </p:nvGrpSpPr>
        <p:grpSpPr bwMode="auto">
          <a:xfrm>
            <a:off x="4343400" y="4114800"/>
            <a:ext cx="838200" cy="563563"/>
            <a:chOff x="1628775" y="4343400"/>
            <a:chExt cx="838200" cy="564207"/>
          </a:xfrm>
        </p:grpSpPr>
        <p:grpSp>
          <p:nvGrpSpPr>
            <p:cNvPr id="92240" name="Group 653"/>
            <p:cNvGrpSpPr>
              <a:grpSpLocks/>
            </p:cNvGrpSpPr>
            <p:nvPr/>
          </p:nvGrpSpPr>
          <p:grpSpPr bwMode="auto">
            <a:xfrm>
              <a:off x="1785938" y="4343400"/>
              <a:ext cx="523875" cy="362363"/>
              <a:chOff x="1266825" y="6172200"/>
              <a:chExt cx="523875" cy="362363"/>
            </a:xfrm>
          </p:grpSpPr>
          <p:grpSp>
            <p:nvGrpSpPr>
              <p:cNvPr id="92242" name="Group 616"/>
              <p:cNvGrpSpPr>
                <a:grpSpLocks/>
              </p:cNvGrpSpPr>
              <p:nvPr/>
            </p:nvGrpSpPr>
            <p:grpSpPr bwMode="auto">
              <a:xfrm>
                <a:off x="1266825" y="6248487"/>
                <a:ext cx="523875" cy="286076"/>
                <a:chOff x="3201988" y="6248487"/>
                <a:chExt cx="523875" cy="286076"/>
              </a:xfrm>
            </p:grpSpPr>
            <p:sp>
              <p:nvSpPr>
                <p:cNvPr id="382" name="Rectangle 144"/>
                <p:cNvSpPr>
                  <a:spLocks noChangeArrowheads="1"/>
                </p:cNvSpPr>
                <p:nvPr/>
              </p:nvSpPr>
              <p:spPr bwMode="auto">
                <a:xfrm>
                  <a:off x="3201988" y="6248487"/>
                  <a:ext cx="523875" cy="286077"/>
                </a:xfrm>
                <a:prstGeom prst="rect">
                  <a:avLst/>
                </a:prstGeom>
                <a:solidFill>
                  <a:srgbClr val="333399"/>
                </a:solidFill>
                <a:ln w="19050" algn="ctr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900" kern="0" dirty="0">
                    <a:solidFill>
                      <a:srgbClr val="FFFFFF"/>
                    </a:solidFill>
                    <a:cs typeface="Arial" pitchFamily="34" charset="0"/>
                  </a:endParaRPr>
                </a:p>
              </p:txBody>
            </p:sp>
            <p:grpSp>
              <p:nvGrpSpPr>
                <p:cNvPr id="92245" name="Group 406"/>
                <p:cNvGrpSpPr>
                  <a:grpSpLocks/>
                </p:cNvGrpSpPr>
                <p:nvPr/>
              </p:nvGrpSpPr>
              <p:grpSpPr bwMode="auto">
                <a:xfrm>
                  <a:off x="3311525" y="6353382"/>
                  <a:ext cx="304800" cy="76287"/>
                  <a:chOff x="3352800" y="5791408"/>
                  <a:chExt cx="304800" cy="76287"/>
                </a:xfrm>
              </p:grpSpPr>
              <p:sp>
                <p:nvSpPr>
                  <p:cNvPr id="384" name="Oval 383"/>
                  <p:cNvSpPr/>
                  <p:nvPr/>
                </p:nvSpPr>
                <p:spPr>
                  <a:xfrm>
                    <a:off x="3352800" y="5791408"/>
                    <a:ext cx="152400" cy="76287"/>
                  </a:xfrm>
                  <a:prstGeom prst="ellipse">
                    <a:avLst/>
                  </a:prstGeom>
                  <a:no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2400" dirty="0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85" name="Oval 384"/>
                  <p:cNvSpPr/>
                  <p:nvPr/>
                </p:nvSpPr>
                <p:spPr>
                  <a:xfrm>
                    <a:off x="3505200" y="5791408"/>
                    <a:ext cx="152400" cy="76287"/>
                  </a:xfrm>
                  <a:prstGeom prst="ellipse">
                    <a:avLst/>
                  </a:prstGeom>
                  <a:no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2400" dirty="0">
                      <a:solidFill>
                        <a:srgbClr val="FFFFFF"/>
                      </a:solidFill>
                    </a:endParaRPr>
                  </a:p>
                </p:txBody>
              </p:sp>
            </p:grpSp>
          </p:grpSp>
          <p:cxnSp>
            <p:nvCxnSpPr>
              <p:cNvPr id="381" name="Straight Connector 380"/>
              <p:cNvCxnSpPr/>
              <p:nvPr/>
            </p:nvCxnSpPr>
            <p:spPr>
              <a:xfrm rot="5400000">
                <a:off x="1485856" y="6210344"/>
                <a:ext cx="76287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78" name="Text Box 153"/>
            <p:cNvSpPr txBox="1">
              <a:spLocks noChangeArrowheads="1"/>
            </p:cNvSpPr>
            <p:nvPr/>
          </p:nvSpPr>
          <p:spPr bwMode="auto">
            <a:xfrm>
              <a:off x="1628775" y="4677156"/>
              <a:ext cx="838200" cy="230451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fr-FR" sz="900" b="1" kern="0" dirty="0">
                  <a:solidFill>
                    <a:srgbClr val="FFFFFF"/>
                  </a:solidFill>
                  <a:cs typeface="Arial" pitchFamily="34" charset="0"/>
                </a:rPr>
                <a:t>Uruguay</a:t>
              </a:r>
              <a:endParaRPr lang="en-US" sz="900" b="1" kern="0" dirty="0">
                <a:solidFill>
                  <a:srgbClr val="FFFFFF"/>
                </a:solidFill>
                <a:cs typeface="Arial" pitchFamily="34" charset="0"/>
              </a:endParaRPr>
            </a:p>
          </p:txBody>
        </p:sp>
      </p:grpSp>
      <p:grpSp>
        <p:nvGrpSpPr>
          <p:cNvPr id="92222" name="Group 805"/>
          <p:cNvGrpSpPr>
            <a:grpSpLocks/>
          </p:cNvGrpSpPr>
          <p:nvPr/>
        </p:nvGrpSpPr>
        <p:grpSpPr bwMode="auto">
          <a:xfrm>
            <a:off x="3048000" y="4694238"/>
            <a:ext cx="838200" cy="563562"/>
            <a:chOff x="1628775" y="4343400"/>
            <a:chExt cx="838200" cy="564207"/>
          </a:xfrm>
        </p:grpSpPr>
        <p:grpSp>
          <p:nvGrpSpPr>
            <p:cNvPr id="92232" name="Group 653"/>
            <p:cNvGrpSpPr>
              <a:grpSpLocks/>
            </p:cNvGrpSpPr>
            <p:nvPr/>
          </p:nvGrpSpPr>
          <p:grpSpPr bwMode="auto">
            <a:xfrm>
              <a:off x="1785938" y="4343400"/>
              <a:ext cx="523875" cy="362363"/>
              <a:chOff x="1266825" y="6172200"/>
              <a:chExt cx="523875" cy="362363"/>
            </a:xfrm>
          </p:grpSpPr>
          <p:grpSp>
            <p:nvGrpSpPr>
              <p:cNvPr id="92234" name="Group 616"/>
              <p:cNvGrpSpPr>
                <a:grpSpLocks/>
              </p:cNvGrpSpPr>
              <p:nvPr/>
            </p:nvGrpSpPr>
            <p:grpSpPr bwMode="auto">
              <a:xfrm>
                <a:off x="1266825" y="6248487"/>
                <a:ext cx="523875" cy="286076"/>
                <a:chOff x="3201988" y="6248487"/>
                <a:chExt cx="523875" cy="286076"/>
              </a:xfrm>
            </p:grpSpPr>
            <p:sp>
              <p:nvSpPr>
                <p:cNvPr id="393" name="Rectangle 144"/>
                <p:cNvSpPr>
                  <a:spLocks noChangeArrowheads="1"/>
                </p:cNvSpPr>
                <p:nvPr/>
              </p:nvSpPr>
              <p:spPr bwMode="auto">
                <a:xfrm>
                  <a:off x="3201988" y="6248487"/>
                  <a:ext cx="523875" cy="286077"/>
                </a:xfrm>
                <a:prstGeom prst="rect">
                  <a:avLst/>
                </a:prstGeom>
                <a:solidFill>
                  <a:srgbClr val="333399"/>
                </a:solidFill>
                <a:ln w="19050" algn="ctr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900" kern="0" dirty="0">
                    <a:solidFill>
                      <a:srgbClr val="FFFFFF"/>
                    </a:solidFill>
                    <a:cs typeface="Arial" pitchFamily="34" charset="0"/>
                  </a:endParaRPr>
                </a:p>
              </p:txBody>
            </p:sp>
            <p:grpSp>
              <p:nvGrpSpPr>
                <p:cNvPr id="92237" name="Group 406"/>
                <p:cNvGrpSpPr>
                  <a:grpSpLocks/>
                </p:cNvGrpSpPr>
                <p:nvPr/>
              </p:nvGrpSpPr>
              <p:grpSpPr bwMode="auto">
                <a:xfrm>
                  <a:off x="3311525" y="6353382"/>
                  <a:ext cx="304800" cy="76287"/>
                  <a:chOff x="3352800" y="5791408"/>
                  <a:chExt cx="304800" cy="76287"/>
                </a:xfrm>
              </p:grpSpPr>
              <p:sp>
                <p:nvSpPr>
                  <p:cNvPr id="395" name="Oval 394"/>
                  <p:cNvSpPr/>
                  <p:nvPr/>
                </p:nvSpPr>
                <p:spPr>
                  <a:xfrm>
                    <a:off x="3352800" y="5791408"/>
                    <a:ext cx="152400" cy="76287"/>
                  </a:xfrm>
                  <a:prstGeom prst="ellipse">
                    <a:avLst/>
                  </a:prstGeom>
                  <a:no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2400" dirty="0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403" name="Oval 402"/>
                  <p:cNvSpPr/>
                  <p:nvPr/>
                </p:nvSpPr>
                <p:spPr>
                  <a:xfrm>
                    <a:off x="3505200" y="5791408"/>
                    <a:ext cx="152400" cy="76287"/>
                  </a:xfrm>
                  <a:prstGeom prst="ellipse">
                    <a:avLst/>
                  </a:prstGeom>
                  <a:no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2400" dirty="0">
                      <a:solidFill>
                        <a:srgbClr val="FFFFFF"/>
                      </a:solidFill>
                    </a:endParaRPr>
                  </a:p>
                </p:txBody>
              </p:sp>
            </p:grpSp>
          </p:grpSp>
          <p:cxnSp>
            <p:nvCxnSpPr>
              <p:cNvPr id="390" name="Straight Connector 389"/>
              <p:cNvCxnSpPr/>
              <p:nvPr/>
            </p:nvCxnSpPr>
            <p:spPr>
              <a:xfrm rot="5400000">
                <a:off x="1485856" y="6210344"/>
                <a:ext cx="76287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88" name="Text Box 153"/>
            <p:cNvSpPr txBox="1">
              <a:spLocks noChangeArrowheads="1"/>
            </p:cNvSpPr>
            <p:nvPr/>
          </p:nvSpPr>
          <p:spPr bwMode="auto">
            <a:xfrm>
              <a:off x="1628775" y="4677157"/>
              <a:ext cx="838200" cy="230450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fr-FR" sz="900" b="1" kern="0" dirty="0">
                  <a:solidFill>
                    <a:srgbClr val="FFFFFF"/>
                  </a:solidFill>
                  <a:cs typeface="Arial" pitchFamily="34" charset="0"/>
                </a:rPr>
                <a:t>India</a:t>
              </a:r>
              <a:endParaRPr lang="en-US" sz="900" b="1" kern="0" dirty="0">
                <a:solidFill>
                  <a:srgbClr val="FFFFFF"/>
                </a:solidFill>
                <a:cs typeface="Arial" pitchFamily="34" charset="0"/>
              </a:endParaRPr>
            </a:p>
          </p:txBody>
        </p:sp>
      </p:grpSp>
      <p:grpSp>
        <p:nvGrpSpPr>
          <p:cNvPr id="92223" name="Group 759"/>
          <p:cNvGrpSpPr>
            <a:grpSpLocks/>
          </p:cNvGrpSpPr>
          <p:nvPr/>
        </p:nvGrpSpPr>
        <p:grpSpPr bwMode="auto">
          <a:xfrm>
            <a:off x="3048000" y="6294438"/>
            <a:ext cx="838200" cy="563562"/>
            <a:chOff x="1628775" y="4343400"/>
            <a:chExt cx="838200" cy="564207"/>
          </a:xfrm>
        </p:grpSpPr>
        <p:grpSp>
          <p:nvGrpSpPr>
            <p:cNvPr id="92224" name="Group 653"/>
            <p:cNvGrpSpPr>
              <a:grpSpLocks/>
            </p:cNvGrpSpPr>
            <p:nvPr/>
          </p:nvGrpSpPr>
          <p:grpSpPr bwMode="auto">
            <a:xfrm>
              <a:off x="1785938" y="4343400"/>
              <a:ext cx="523875" cy="361949"/>
              <a:chOff x="1266825" y="6172200"/>
              <a:chExt cx="523875" cy="361949"/>
            </a:xfrm>
          </p:grpSpPr>
          <p:grpSp>
            <p:nvGrpSpPr>
              <p:cNvPr id="92226" name="Group 616"/>
              <p:cNvGrpSpPr>
                <a:grpSpLocks/>
              </p:cNvGrpSpPr>
              <p:nvPr/>
            </p:nvGrpSpPr>
            <p:grpSpPr bwMode="auto">
              <a:xfrm>
                <a:off x="1266825" y="6248400"/>
                <a:ext cx="523875" cy="285749"/>
                <a:chOff x="3201988" y="6248400"/>
                <a:chExt cx="523875" cy="285749"/>
              </a:xfrm>
            </p:grpSpPr>
            <p:sp>
              <p:nvSpPr>
                <p:cNvPr id="396" name="Rectangle 144"/>
                <p:cNvSpPr>
                  <a:spLocks noChangeArrowheads="1"/>
                </p:cNvSpPr>
                <p:nvPr/>
              </p:nvSpPr>
              <p:spPr bwMode="auto">
                <a:xfrm>
                  <a:off x="3201988" y="6248487"/>
                  <a:ext cx="523875" cy="286077"/>
                </a:xfrm>
                <a:prstGeom prst="rect">
                  <a:avLst/>
                </a:prstGeom>
                <a:solidFill>
                  <a:srgbClr val="333399"/>
                </a:solidFill>
                <a:ln w="19050" algn="ctr">
                  <a:solidFill>
                    <a:schemeClr val="tx1"/>
                  </a:solidFill>
                  <a:prstDash val="sysDash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900" kern="0">
                    <a:solidFill>
                      <a:sysClr val="windowText" lastClr="000000"/>
                    </a:solidFill>
                    <a:cs typeface="Arial" pitchFamily="34" charset="0"/>
                  </a:endParaRPr>
                </a:p>
              </p:txBody>
            </p:sp>
            <p:grpSp>
              <p:nvGrpSpPr>
                <p:cNvPr id="92229" name="Group 406"/>
                <p:cNvGrpSpPr>
                  <a:grpSpLocks/>
                </p:cNvGrpSpPr>
                <p:nvPr/>
              </p:nvGrpSpPr>
              <p:grpSpPr bwMode="auto">
                <a:xfrm>
                  <a:off x="3311525" y="6353174"/>
                  <a:ext cx="304800" cy="76200"/>
                  <a:chOff x="3352800" y="5791200"/>
                  <a:chExt cx="304800" cy="76200"/>
                </a:xfrm>
              </p:grpSpPr>
              <p:sp>
                <p:nvSpPr>
                  <p:cNvPr id="405" name="Oval 404"/>
                  <p:cNvSpPr/>
                  <p:nvPr/>
                </p:nvSpPr>
                <p:spPr>
                  <a:xfrm>
                    <a:off x="3352800" y="5791408"/>
                    <a:ext cx="152400" cy="76287"/>
                  </a:xfrm>
                  <a:prstGeom prst="ellipse">
                    <a:avLst/>
                  </a:prstGeom>
                  <a:no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2400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409" name="Oval 408"/>
                  <p:cNvSpPr/>
                  <p:nvPr/>
                </p:nvSpPr>
                <p:spPr>
                  <a:xfrm>
                    <a:off x="3505200" y="5791408"/>
                    <a:ext cx="152400" cy="76287"/>
                  </a:xfrm>
                  <a:prstGeom prst="ellipse">
                    <a:avLst/>
                  </a:prstGeom>
                  <a:no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2400">
                      <a:solidFill>
                        <a:srgbClr val="FFFFFF"/>
                      </a:solidFill>
                    </a:endParaRPr>
                  </a:p>
                </p:txBody>
              </p:sp>
            </p:grpSp>
          </p:grpSp>
          <p:cxnSp>
            <p:nvCxnSpPr>
              <p:cNvPr id="394" name="Straight Connector 393"/>
              <p:cNvCxnSpPr/>
              <p:nvPr/>
            </p:nvCxnSpPr>
            <p:spPr>
              <a:xfrm rot="5400000">
                <a:off x="1485856" y="6210344"/>
                <a:ext cx="76287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87" name="Text Box 153"/>
            <p:cNvSpPr txBox="1">
              <a:spLocks noChangeArrowheads="1"/>
            </p:cNvSpPr>
            <p:nvPr/>
          </p:nvSpPr>
          <p:spPr bwMode="auto">
            <a:xfrm>
              <a:off x="1628775" y="4677157"/>
              <a:ext cx="838200" cy="230450"/>
            </a:xfrm>
            <a:prstGeom prst="rect">
              <a:avLst/>
            </a:prstGeom>
            <a:noFill/>
            <a:ln w="1270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fr-FR" sz="900" b="1" kern="0" dirty="0">
                  <a:solidFill>
                    <a:srgbClr val="FFFFFF"/>
                  </a:solidFill>
                  <a:cs typeface="Arial" pitchFamily="34" charset="0"/>
                </a:rPr>
                <a:t>Ukraine</a:t>
              </a:r>
              <a:endParaRPr lang="en-US" sz="900" b="1" kern="0" dirty="0">
                <a:solidFill>
                  <a:srgbClr val="FFFFFF"/>
                </a:solidFill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13668944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UN slide Training">
  <a:themeElements>
    <a:clrScheme name="UN slide Training 8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FF00"/>
      </a:hlink>
      <a:folHlink>
        <a:srgbClr val="969696"/>
      </a:folHlink>
    </a:clrScheme>
    <a:fontScheme name="UN slide Training">
      <a:majorFont>
        <a:latin typeface="Arial Unicode MS"/>
        <a:ea typeface=""/>
        <a:cs typeface=""/>
      </a:majorFont>
      <a:minorFont>
        <a:latin typeface="Arial Unicode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33CCCC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  <a:cs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33CCCC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  <a:cs typeface="Times New Roman" pitchFamily="18" charset="0"/>
          </a:defRPr>
        </a:defPPr>
      </a:lstStyle>
    </a:lnDef>
  </a:objectDefaults>
  <a:extraClrSchemeLst>
    <a:extraClrScheme>
      <a:clrScheme name="UN slide Training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 slide Training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 slide Training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 slide Training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 slide Training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 slide Training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 slide Training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 slide Training 8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FF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7_Office Theme">
  <a:themeElements>
    <a:clrScheme name="27_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27_Office Theme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7_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3_E DIV MASTER Template">
  <a:themeElements>
    <a:clrScheme name="1_E DIV MASTER Template 1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E DIV MASTER Template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 DIV MASTER Templat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 DIV MASTER Template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 DIV MASTER Template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 DIV MASTER Templat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 DIV MASTER Templat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 DIV MASTER Templat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2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1358</TotalTime>
  <Words>1894</Words>
  <Application>Microsoft Office PowerPoint</Application>
  <PresentationFormat>On-screen Show (4:3)</PresentationFormat>
  <Paragraphs>591</Paragraphs>
  <Slides>54</Slides>
  <Notes>34</Notes>
  <HiddenSlides>7</HiddenSlides>
  <MMClips>0</MMClips>
  <ScaleCrop>false</ScaleCrop>
  <HeadingPairs>
    <vt:vector size="6" baseType="variant">
      <vt:variant>
        <vt:lpstr>Theme</vt:lpstr>
      </vt:variant>
      <vt:variant>
        <vt:i4>10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65" baseType="lpstr">
      <vt:lpstr>Office Theme</vt:lpstr>
      <vt:lpstr>UN slide Training</vt:lpstr>
      <vt:lpstr>2_Office Theme</vt:lpstr>
      <vt:lpstr>27_Office Theme</vt:lpstr>
      <vt:lpstr>13_Office Theme</vt:lpstr>
      <vt:lpstr>4_Custom Design</vt:lpstr>
      <vt:lpstr>3_E DIV MASTER Template</vt:lpstr>
      <vt:lpstr>21_Office Theme</vt:lpstr>
      <vt:lpstr>9_Office Theme</vt:lpstr>
      <vt:lpstr>1_Office Theme</vt:lpstr>
      <vt:lpstr>Photo Editor Photo</vt:lpstr>
      <vt:lpstr>MONUSCO : ROLE OF MILITARY</vt:lpstr>
      <vt:lpstr>Slide 2</vt:lpstr>
      <vt:lpstr>MISSION OBJECTIVES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THREATS TO POPULATION</vt:lpstr>
      <vt:lpstr>OCCUPATION OF COBs/TOBs</vt:lpstr>
      <vt:lpstr>PTLS</vt:lpstr>
      <vt:lpstr>SVL CENTRES</vt:lpstr>
      <vt:lpstr>JT PLG OF OPS</vt:lpstr>
      <vt:lpstr>MANAGING THE ENVT</vt:lpstr>
      <vt:lpstr>TRG OF FARDC/ PNC</vt:lpstr>
      <vt:lpstr>HUMANITARIAN ASSISTANCE</vt:lpstr>
      <vt:lpstr>WHAM MEASURES</vt:lpstr>
      <vt:lpstr>MED ASSISTANCE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</vt:vector>
  </TitlesOfParts>
  <Company>MONUC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hqcmpo</dc:creator>
  <cp:lastModifiedBy>hqcmpo</cp:lastModifiedBy>
  <cp:revision>115</cp:revision>
  <cp:lastPrinted>2012-04-20T15:01:27Z</cp:lastPrinted>
  <dcterms:created xsi:type="dcterms:W3CDTF">2012-04-17T19:00:09Z</dcterms:created>
  <dcterms:modified xsi:type="dcterms:W3CDTF">2012-04-24T14:36:08Z</dcterms:modified>
</cp:coreProperties>
</file>